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57" r:id="rId3"/>
    <p:sldId id="258" r:id="rId4"/>
    <p:sldId id="259" r:id="rId5"/>
    <p:sldId id="260" r:id="rId6"/>
    <p:sldId id="261" r:id="rId7"/>
    <p:sldId id="262" r:id="rId8"/>
    <p:sldId id="263" r:id="rId9"/>
    <p:sldId id="264" r:id="rId10"/>
    <p:sldId id="265" r:id="rId1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p:cViewPr varScale="1">
        <p:scale>
          <a:sx n="56" d="100"/>
          <a:sy n="56" d="100"/>
        </p:scale>
        <p:origin x="218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B637-33DD-41AB-9769-9BC6540BF0AB}" type="datetimeFigureOut">
              <a:rPr lang="en-US" smtClean="0"/>
              <a:t>2/3/2020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DCEA8-8C8B-4868-A519-FFD6D091318D}" type="slidenum">
              <a:rPr lang="en-US" smtClean="0"/>
              <a:t>‹#›</a:t>
            </a:fld>
            <a:endParaRPr lang="en-US"/>
          </a:p>
        </p:txBody>
      </p:sp>
    </p:spTree>
    <p:extLst>
      <p:ext uri="{BB962C8B-B14F-4D97-AF65-F5344CB8AC3E}">
        <p14:creationId xmlns:p14="http://schemas.microsoft.com/office/powerpoint/2010/main" val="275220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D7057-2D96-4DB8-AE93-F6EA9F9B78BE}" type="slidenum">
              <a:rPr lang="en-US" smtClean="0"/>
              <a:t>2</a:t>
            </a:fld>
            <a:endParaRPr lang="en-US"/>
          </a:p>
        </p:txBody>
      </p:sp>
    </p:spTree>
    <p:extLst>
      <p:ext uri="{BB962C8B-B14F-4D97-AF65-F5344CB8AC3E}">
        <p14:creationId xmlns:p14="http://schemas.microsoft.com/office/powerpoint/2010/main" val="275233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hyperlink" Target="https://www.fedup.com.au/factsheets/additive-and-natural-chemical-factsheets/amines" TargetMode="External"/><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صور لازهار الف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5433060" cy="708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04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1" y="152400"/>
            <a:ext cx="6248400" cy="7848302"/>
          </a:xfrm>
          <a:prstGeom prst="rect">
            <a:avLst/>
          </a:prstGeom>
        </p:spPr>
        <p:txBody>
          <a:bodyPr wrap="square">
            <a:spAutoFit/>
          </a:bodyPr>
          <a:lstStyle/>
          <a:p>
            <a:r>
              <a:rPr lang="en-US" dirty="0" smtClean="0">
                <a:hlinkClick r:id="rId2"/>
              </a:rPr>
              <a:t>This Figure For Seen Only:</a:t>
            </a: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smtClean="0">
              <a:hlinkClick r:id="rId2"/>
            </a:endParaRPr>
          </a:p>
          <a:p>
            <a:endParaRPr lang="en-US" dirty="0" smtClean="0">
              <a:hlinkClick r:id="rId2"/>
            </a:endParaRPr>
          </a:p>
          <a:p>
            <a:r>
              <a:rPr lang="en-US" dirty="0" smtClean="0">
                <a:hlinkClick r:id="rId2"/>
              </a:rPr>
              <a:t>Reference:</a:t>
            </a:r>
          </a:p>
          <a:p>
            <a:pPr marL="285750" indent="-285750">
              <a:buFontTx/>
              <a:buChar char="-"/>
            </a:pPr>
            <a:r>
              <a:rPr lang="en-US" dirty="0" smtClean="0">
                <a:hlinkClick r:id="rId2"/>
              </a:rPr>
              <a:t>https</a:t>
            </a:r>
            <a:r>
              <a:rPr lang="en-US" dirty="0">
                <a:hlinkClick r:id="rId2"/>
              </a:rPr>
              <a:t>://</a:t>
            </a:r>
            <a:r>
              <a:rPr lang="en-US" dirty="0" err="1" smtClean="0">
                <a:hlinkClick r:id="rId2"/>
              </a:rPr>
              <a:t>www.fedup.com.au</a:t>
            </a:r>
            <a:r>
              <a:rPr lang="en-US" dirty="0" smtClean="0">
                <a:hlinkClick r:id="rId2"/>
              </a:rPr>
              <a:t>/factsheets/additive-and-natural-chemical-factsheets/amines</a:t>
            </a:r>
            <a:r>
              <a:rPr lang="en-US" dirty="0" smtClean="0"/>
              <a:t>.</a:t>
            </a:r>
          </a:p>
          <a:p>
            <a:pPr marL="285750" indent="-285750">
              <a:buFontTx/>
              <a:buChar char="-"/>
            </a:pPr>
            <a:endParaRPr lang="en-US" dirty="0"/>
          </a:p>
          <a:p>
            <a:pPr marL="285750" indent="-285750">
              <a:buFontTx/>
              <a:buChar char="-"/>
            </a:pPr>
            <a:r>
              <a:rPr lang="en-US" dirty="0" smtClean="0"/>
              <a:t>-</a:t>
            </a:r>
          </a:p>
          <a:p>
            <a:pPr marL="285750" indent="-285750">
              <a:buFontTx/>
              <a:buChar char="-"/>
            </a:pPr>
            <a:endParaRPr lang="en-US" dirty="0"/>
          </a:p>
          <a:p>
            <a:pPr marL="285750" indent="-285750">
              <a:buFontTx/>
              <a:buChar char="-"/>
            </a:pPr>
            <a:endParaRPr lang="en-US" dirty="0" smtClean="0"/>
          </a:p>
          <a:p>
            <a:endParaRPr lang="ar-IQ" dirty="0"/>
          </a:p>
        </p:txBody>
      </p:sp>
      <p:pic>
        <p:nvPicPr>
          <p:cNvPr id="4" name="صورة 3" descr="لقطة الشاشة"/>
          <p:cNvPicPr>
            <a:picLocks noChangeAspect="1"/>
          </p:cNvPicPr>
          <p:nvPr/>
        </p:nvPicPr>
        <p:blipFill rotWithShape="1">
          <a:blip r:embed="rId3">
            <a:extLst>
              <a:ext uri="{28A0092B-C50C-407E-A947-70E740481C1C}">
                <a14:useLocalDpi xmlns:a14="http://schemas.microsoft.com/office/drawing/2010/main" val="0"/>
              </a:ext>
            </a:extLst>
          </a:blip>
          <a:srcRect l="2759" t="12669" r="6220" b="7705"/>
          <a:stretch/>
        </p:blipFill>
        <p:spPr>
          <a:xfrm>
            <a:off x="381000" y="685800"/>
            <a:ext cx="6172201" cy="4114800"/>
          </a:xfrm>
          <a:prstGeom prst="rect">
            <a:avLst/>
          </a:prstGeom>
        </p:spPr>
      </p:pic>
      <p:pic>
        <p:nvPicPr>
          <p:cNvPr id="5" name="صورة 4" descr="لقطة الشاشة"/>
          <p:cNvPicPr>
            <a:picLocks noChangeAspect="1"/>
          </p:cNvPicPr>
          <p:nvPr/>
        </p:nvPicPr>
        <p:blipFill rotWithShape="1">
          <a:blip r:embed="rId4">
            <a:extLst>
              <a:ext uri="{28A0092B-C50C-407E-A947-70E740481C1C}">
                <a14:useLocalDpi xmlns:a14="http://schemas.microsoft.com/office/drawing/2010/main" val="0"/>
              </a:ext>
            </a:extLst>
          </a:blip>
          <a:srcRect b="35212"/>
          <a:stretch/>
        </p:blipFill>
        <p:spPr>
          <a:xfrm>
            <a:off x="533400" y="6705600"/>
            <a:ext cx="3505200" cy="533400"/>
          </a:xfrm>
          <a:prstGeom prst="rect">
            <a:avLst/>
          </a:prstGeom>
        </p:spPr>
      </p:pic>
    </p:spTree>
    <p:extLst>
      <p:ext uri="{BB962C8B-B14F-4D97-AF65-F5344CB8AC3E}">
        <p14:creationId xmlns:p14="http://schemas.microsoft.com/office/powerpoint/2010/main" val="235961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19385"/>
            <a:ext cx="6705600" cy="938718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00" dirty="0"/>
              <a:t>lecture </a:t>
            </a:r>
            <a:r>
              <a:rPr lang="en-US" sz="1100" dirty="0" smtClean="0"/>
              <a:t>3</a:t>
            </a:r>
            <a:r>
              <a:rPr lang="ar-IQ" sz="1100" dirty="0" smtClean="0"/>
              <a:t>عضوية</a:t>
            </a:r>
            <a:r>
              <a:rPr lang="en-US" sz="1100" dirty="0" smtClean="0"/>
              <a:t> </a:t>
            </a:r>
            <a:r>
              <a:rPr lang="en-US" sz="1200" dirty="0" smtClean="0"/>
              <a:t>                       </a:t>
            </a:r>
            <a:r>
              <a:rPr lang="en-US" sz="3200" dirty="0" smtClean="0"/>
              <a:t>Organic </a:t>
            </a:r>
            <a:r>
              <a:rPr lang="en-US" sz="3200" dirty="0"/>
              <a:t>Chemistry</a:t>
            </a:r>
          </a:p>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AMINES</a:t>
            </a:r>
          </a:p>
          <a:p>
            <a:pPr algn="just"/>
            <a:r>
              <a:rPr lang="en-US" b="1" u="sng" dirty="0" smtClean="0"/>
              <a:t>Amines: </a:t>
            </a:r>
          </a:p>
          <a:p>
            <a:pPr algn="just"/>
            <a:r>
              <a:rPr lang="en-US" b="1" dirty="0"/>
              <a:t> </a:t>
            </a:r>
            <a:r>
              <a:rPr lang="en-US" b="1" dirty="0" smtClean="0"/>
              <a:t>      </a:t>
            </a:r>
            <a:r>
              <a:rPr lang="en-US" dirty="0" smtClean="0"/>
              <a:t>Amines </a:t>
            </a:r>
            <a:r>
              <a:rPr lang="en-US" dirty="0"/>
              <a:t>are a group of organic compounds that are derived from </a:t>
            </a:r>
            <a:r>
              <a:rPr lang="en-US" dirty="0" smtClean="0"/>
              <a:t>ammonia (NH</a:t>
            </a:r>
            <a:r>
              <a:rPr lang="en-US" dirty="0"/>
              <a:t>₃</a:t>
            </a:r>
            <a:r>
              <a:rPr lang="en-US" dirty="0" smtClean="0"/>
              <a:t>) Figure 1, compounds </a:t>
            </a:r>
            <a:r>
              <a:rPr lang="en-US" dirty="0"/>
              <a:t>that has a nitrogen atom connected with two hydrogen atoms </a:t>
            </a:r>
            <a:r>
              <a:rPr lang="en-US" dirty="0" smtClean="0"/>
              <a:t>(-NH₂), and </a:t>
            </a:r>
            <a:r>
              <a:rPr lang="en-US" dirty="0"/>
              <a:t>a single group of some other </a:t>
            </a:r>
            <a:r>
              <a:rPr lang="en-US" dirty="0" smtClean="0"/>
              <a:t>atoms for example(R), are amines . If hydrogen </a:t>
            </a:r>
            <a:r>
              <a:rPr lang="en-US" dirty="0"/>
              <a:t>atoms are replaced by other atoms are also </a:t>
            </a:r>
            <a:r>
              <a:rPr lang="en-US" dirty="0" smtClean="0"/>
              <a:t>amines.</a:t>
            </a:r>
          </a:p>
          <a:p>
            <a:pPr algn="just"/>
            <a:endParaRPr lang="en-US" dirty="0" smtClean="0"/>
          </a:p>
          <a:p>
            <a:pPr algn="just"/>
            <a:r>
              <a:rPr lang="en-US" dirty="0" smtClean="0"/>
              <a:t>                 Fi</a:t>
            </a:r>
            <a:r>
              <a:rPr lang="en-US" sz="1400" dirty="0" smtClean="0"/>
              <a:t>gure 1: Formula structure of ammonia </a:t>
            </a:r>
            <a:r>
              <a:rPr lang="en-US" sz="1400" dirty="0"/>
              <a:t>(NH₃</a:t>
            </a:r>
            <a:r>
              <a:rPr lang="en-US" sz="1400" dirty="0" smtClean="0"/>
              <a:t>).</a:t>
            </a:r>
            <a:endParaRPr lang="en-US" sz="1400" dirty="0"/>
          </a:p>
          <a:p>
            <a:pPr algn="just"/>
            <a:endParaRPr lang="en-US" b="1" u="sng" dirty="0" smtClean="0"/>
          </a:p>
          <a:p>
            <a:pPr algn="just"/>
            <a:r>
              <a:rPr lang="en-US" b="1" u="sng" dirty="0" smtClean="0"/>
              <a:t>Classification of Amines:</a:t>
            </a:r>
          </a:p>
          <a:p>
            <a:pPr algn="just"/>
            <a:r>
              <a:rPr lang="en-US" dirty="0" smtClean="0"/>
              <a:t>Amines are classified by the number of organic compounds attached with the central nitrogen </a:t>
            </a:r>
            <a:r>
              <a:rPr lang="en-US" dirty="0"/>
              <a:t>atom as shown in figure (2</a:t>
            </a:r>
            <a:r>
              <a:rPr lang="en-US" dirty="0" smtClean="0"/>
              <a:t>), &amp; as follow:</a:t>
            </a:r>
          </a:p>
          <a:p>
            <a:pPr algn="just"/>
            <a:endParaRPr lang="en-US" dirty="0" smtClean="0"/>
          </a:p>
          <a:p>
            <a:pPr algn="just"/>
            <a:r>
              <a:rPr lang="en-US" b="1" dirty="0" smtClean="0"/>
              <a:t>1-</a:t>
            </a:r>
            <a:r>
              <a:rPr lang="en-US" dirty="0" smtClean="0"/>
              <a:t> Primary </a:t>
            </a:r>
            <a:r>
              <a:rPr lang="en-US" dirty="0"/>
              <a:t>amines compounds (RNH</a:t>
            </a:r>
            <a:r>
              <a:rPr lang="en-US" baseline="-25000" dirty="0"/>
              <a:t>2</a:t>
            </a:r>
            <a:r>
              <a:rPr lang="en-US" dirty="0"/>
              <a:t>) consist of one carbon atom attach to </a:t>
            </a:r>
            <a:r>
              <a:rPr lang="en-US" dirty="0" smtClean="0"/>
              <a:t>NH₂ group, &amp; </a:t>
            </a:r>
            <a:r>
              <a:rPr lang="en-US" dirty="0"/>
              <a:t>will be RNH</a:t>
            </a:r>
            <a:r>
              <a:rPr lang="en-US" baseline="-25000" dirty="0"/>
              <a:t>2</a:t>
            </a:r>
            <a:r>
              <a:rPr lang="en-US" dirty="0"/>
              <a:t> where "R" is an alkyl </a:t>
            </a:r>
            <a:r>
              <a:rPr lang="en-US" dirty="0" smtClean="0"/>
              <a:t>group.</a:t>
            </a:r>
            <a:r>
              <a:rPr lang="en-US" dirty="0"/>
              <a:t> Primary amines </a:t>
            </a:r>
            <a:r>
              <a:rPr lang="en-US" dirty="0" smtClean="0"/>
              <a:t>are water soluble.</a:t>
            </a:r>
          </a:p>
          <a:p>
            <a:pPr algn="just"/>
            <a:endParaRPr lang="en-US" dirty="0" smtClean="0"/>
          </a:p>
          <a:p>
            <a:pPr algn="just"/>
            <a:r>
              <a:rPr lang="en-US" b="1" dirty="0" smtClean="0"/>
              <a:t>2-</a:t>
            </a:r>
            <a:r>
              <a:rPr lang="en-US" dirty="0" smtClean="0"/>
              <a:t> Secondary </a:t>
            </a:r>
            <a:r>
              <a:rPr lang="en-US" dirty="0"/>
              <a:t>amines compounds (R</a:t>
            </a:r>
            <a:r>
              <a:rPr lang="en-US" baseline="-25000" dirty="0"/>
              <a:t>2</a:t>
            </a:r>
            <a:r>
              <a:rPr lang="en-US" dirty="0"/>
              <a:t>NH) have N–H groups, </a:t>
            </a:r>
            <a:r>
              <a:rPr lang="en-US" dirty="0" smtClean="0"/>
              <a:t>two </a:t>
            </a:r>
            <a:r>
              <a:rPr lang="en-US" dirty="0"/>
              <a:t>of the </a:t>
            </a:r>
            <a:r>
              <a:rPr lang="en-US" dirty="0" smtClean="0"/>
              <a:t>hydrogen </a:t>
            </a:r>
            <a:r>
              <a:rPr lang="en-US" dirty="0"/>
              <a:t>in an ammonia molecule have been replaced by hydrocarbon </a:t>
            </a:r>
            <a:r>
              <a:rPr lang="en-US" dirty="0" smtClean="0"/>
              <a:t>groups R</a:t>
            </a:r>
            <a:r>
              <a:rPr lang="en-US" baseline="-25000" dirty="0" smtClean="0"/>
              <a:t>2</a:t>
            </a:r>
            <a:r>
              <a:rPr lang="en-US" dirty="0" smtClean="0"/>
              <a:t>NH.</a:t>
            </a:r>
          </a:p>
          <a:p>
            <a:pPr algn="just"/>
            <a:endParaRPr lang="en-US" dirty="0" smtClean="0"/>
          </a:p>
          <a:p>
            <a:pPr algn="just"/>
            <a:r>
              <a:rPr lang="en-US" b="1" dirty="0" smtClean="0"/>
              <a:t>3-</a:t>
            </a:r>
            <a:r>
              <a:rPr lang="en-US" dirty="0" smtClean="0"/>
              <a:t> </a:t>
            </a:r>
            <a:r>
              <a:rPr lang="en-US" dirty="0"/>
              <a:t>Tertiary amines compounds (R</a:t>
            </a:r>
            <a:r>
              <a:rPr lang="en-US" baseline="-25000" dirty="0"/>
              <a:t>₃</a:t>
            </a:r>
            <a:r>
              <a:rPr lang="en-US" dirty="0"/>
              <a:t>N) haven't  N–H group (water insoluble</a:t>
            </a:r>
            <a:r>
              <a:rPr lang="en-US" dirty="0" smtClean="0"/>
              <a:t>).</a:t>
            </a:r>
            <a:r>
              <a:rPr lang="en-US" dirty="0"/>
              <a:t> Although the tertiary amines don't have a hydrogen atom attached to the </a:t>
            </a:r>
            <a:r>
              <a:rPr lang="en-US" dirty="0" smtClean="0"/>
              <a:t>nitrogen, </a:t>
            </a:r>
            <a:r>
              <a:rPr lang="en-US" dirty="0"/>
              <a:t>and so can't form hydrogen bonds with themselves, they can form hydrogen bonds with water molecules just using the lone pair on the </a:t>
            </a:r>
            <a:r>
              <a:rPr lang="en-US" dirty="0" smtClean="0"/>
              <a:t>nitrogen</a:t>
            </a:r>
            <a:r>
              <a:rPr lang="en-US" dirty="0"/>
              <a:t> </a:t>
            </a:r>
            <a:r>
              <a:rPr lang="en-US" dirty="0" smtClean="0"/>
              <a:t>R</a:t>
            </a:r>
            <a:r>
              <a:rPr lang="en-US" baseline="-25000" dirty="0" smtClean="0"/>
              <a:t>₃</a:t>
            </a:r>
            <a:r>
              <a:rPr lang="en-US" dirty="0" smtClean="0"/>
              <a:t>N. </a:t>
            </a:r>
            <a:endParaRPr lang="en-US" sz="1400" dirty="0"/>
          </a:p>
          <a:p>
            <a:pPr algn="just"/>
            <a:endParaRPr lang="en-US" dirty="0" smtClean="0"/>
          </a:p>
          <a:p>
            <a:pPr algn="just"/>
            <a:r>
              <a:rPr lang="en-US" b="1" dirty="0" smtClean="0"/>
              <a:t>4-</a:t>
            </a:r>
            <a:r>
              <a:rPr lang="en-US" dirty="0" smtClean="0"/>
              <a:t> Quaternary amines </a:t>
            </a:r>
            <a:r>
              <a:rPr lang="en-US" dirty="0"/>
              <a:t>compounds (NR</a:t>
            </a:r>
            <a:r>
              <a:rPr lang="en-US" baseline="-25000" dirty="0"/>
              <a:t>4</a:t>
            </a:r>
            <a:r>
              <a:rPr lang="en-US" baseline="30000" dirty="0"/>
              <a:t>+</a:t>
            </a:r>
            <a:r>
              <a:rPr lang="en-US" dirty="0"/>
              <a:t>)  are positively charged polyatomic ions of the structure NR</a:t>
            </a:r>
            <a:r>
              <a:rPr lang="en-US" baseline="-25000" dirty="0"/>
              <a:t>4</a:t>
            </a:r>
            <a:r>
              <a:rPr lang="en-US" baseline="30000" dirty="0"/>
              <a:t>+</a:t>
            </a:r>
            <a:r>
              <a:rPr lang="en-US" dirty="0"/>
              <a:t> with R being alkyl or aryl groups. </a:t>
            </a:r>
            <a:endParaRPr lang="en-US" dirty="0" smtClean="0"/>
          </a:p>
        </p:txBody>
      </p:sp>
      <p:pic>
        <p:nvPicPr>
          <p:cNvPr id="1028" name="Picture 4" descr="غاز الأمونيا NH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897" y="2209800"/>
            <a:ext cx="1001503" cy="10015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whycenter.com/wp-content/uploads/2012/11/nh3-polar.jpg"/>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497286" y="2133600"/>
            <a:ext cx="1178934" cy="100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8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
            <a:ext cx="5867400" cy="2536244"/>
          </a:xfrm>
          <a:prstGeom prst="rect">
            <a:avLst/>
          </a:prstGeom>
        </p:spPr>
      </p:pic>
      <p:sp>
        <p:nvSpPr>
          <p:cNvPr id="3" name="مستطيل 2"/>
          <p:cNvSpPr/>
          <p:nvPr/>
        </p:nvSpPr>
        <p:spPr>
          <a:xfrm>
            <a:off x="152400" y="2576661"/>
            <a:ext cx="6705600" cy="1461939"/>
          </a:xfrm>
          <a:prstGeom prst="rect">
            <a:avLst/>
          </a:prstGeom>
        </p:spPr>
        <p:txBody>
          <a:bodyPr wrap="square">
            <a:spAutoFit/>
          </a:bodyPr>
          <a:lstStyle/>
          <a:p>
            <a:pPr algn="just"/>
            <a:r>
              <a:rPr lang="en-US" sz="1400" b="1" dirty="0"/>
              <a:t>figure (2</a:t>
            </a:r>
            <a:r>
              <a:rPr lang="en-US" sz="1400" b="1" dirty="0" smtClean="0"/>
              <a:t>): Classification </a:t>
            </a:r>
            <a:r>
              <a:rPr lang="en-US" sz="1400" b="1" dirty="0"/>
              <a:t>of </a:t>
            </a:r>
            <a:r>
              <a:rPr lang="en-US" sz="1400" b="1" dirty="0" smtClean="0"/>
              <a:t>Amines. Amines </a:t>
            </a:r>
            <a:r>
              <a:rPr lang="en-US" sz="1400" b="1" dirty="0"/>
              <a:t>are </a:t>
            </a:r>
            <a:r>
              <a:rPr lang="en-US" sz="1400" b="1" dirty="0" smtClean="0"/>
              <a:t>classified, </a:t>
            </a:r>
            <a:r>
              <a:rPr lang="en-US" sz="1400" b="1" dirty="0"/>
              <a:t>by the number of organic compounds attached with the central nitrogen </a:t>
            </a:r>
            <a:r>
              <a:rPr lang="en-US" sz="1400" b="1" dirty="0" smtClean="0"/>
              <a:t>atom </a:t>
            </a:r>
            <a:r>
              <a:rPr lang="en-US" sz="1400" b="1" dirty="0"/>
              <a:t>as </a:t>
            </a:r>
            <a:r>
              <a:rPr lang="en-US" sz="1400" b="1" dirty="0" smtClean="0"/>
              <a:t>primary, secondary, tertiary , and Quaternary amines.</a:t>
            </a:r>
          </a:p>
          <a:p>
            <a:pPr algn="just"/>
            <a:r>
              <a:rPr lang="en-US" sz="1400" b="1" dirty="0" smtClean="0"/>
              <a:t>Reference:</a:t>
            </a:r>
          </a:p>
          <a:p>
            <a:pPr algn="just"/>
            <a:r>
              <a:rPr lang="en-US" sz="1100" b="1" dirty="0" smtClean="0"/>
              <a:t>https</a:t>
            </a:r>
            <a:r>
              <a:rPr lang="en-US" sz="1100" b="1" dirty="0"/>
              <a:t>://</a:t>
            </a:r>
            <a:r>
              <a:rPr lang="en-US" sz="1100" b="1" dirty="0" err="1"/>
              <a:t>www.google.com</a:t>
            </a:r>
            <a:r>
              <a:rPr lang="en-US" sz="1100" b="1" dirty="0"/>
              <a:t>/</a:t>
            </a:r>
            <a:r>
              <a:rPr lang="en-US" sz="1100" b="1" dirty="0" err="1"/>
              <a:t>url?sa</a:t>
            </a:r>
            <a:r>
              <a:rPr lang="en-US" sz="1100" b="1" dirty="0"/>
              <a:t>=</a:t>
            </a:r>
            <a:r>
              <a:rPr lang="en-US" sz="1100" b="1" dirty="0" err="1"/>
              <a:t>i&amp;source</a:t>
            </a:r>
            <a:r>
              <a:rPr lang="en-US" sz="1100" b="1" dirty="0"/>
              <a:t>=</a:t>
            </a:r>
            <a:r>
              <a:rPr lang="en-US" sz="1100" b="1" dirty="0" err="1"/>
              <a:t>images&amp;cd</a:t>
            </a:r>
            <a:r>
              <a:rPr lang="en-US" sz="1100" b="1" dirty="0"/>
              <a:t>=&amp;</a:t>
            </a:r>
            <a:r>
              <a:rPr lang="en-US" sz="1100" b="1" dirty="0" err="1" smtClean="0"/>
              <a:t>ved</a:t>
            </a:r>
            <a:r>
              <a:rPr lang="en-US" sz="1100" b="1" dirty="0" smtClean="0"/>
              <a:t>=</a:t>
            </a:r>
            <a:r>
              <a:rPr lang="en-US" sz="1100" b="1" dirty="0" err="1" smtClean="0"/>
              <a:t>2ahUKEwi0r-aP_5fnAhXC3KQKHRTzCMsQjB16BAgBEAM&amp;url</a:t>
            </a:r>
            <a:r>
              <a:rPr lang="en-US" sz="1100" b="1" dirty="0" smtClean="0"/>
              <a:t>=https%3A%2F%2Fwww.masterorganicchemistry.com%2F2010%2F06%2F16%2F1-2-3-4%2F&amp;psig=</a:t>
            </a:r>
            <a:r>
              <a:rPr lang="en-US" sz="1100" b="1" dirty="0" err="1" smtClean="0"/>
              <a:t>AOvVaw1lIblnF7dTCL43Y1_FuXWg&amp;ust</a:t>
            </a:r>
            <a:r>
              <a:rPr lang="en-US" sz="1100" b="1" dirty="0" smtClean="0"/>
              <a:t>=1579809451408066</a:t>
            </a:r>
            <a:endParaRPr lang="ar-IQ" sz="1100" b="1" dirty="0"/>
          </a:p>
        </p:txBody>
      </p:sp>
      <p:sp>
        <p:nvSpPr>
          <p:cNvPr id="4" name="Rectangle 1"/>
          <p:cNvSpPr/>
          <p:nvPr/>
        </p:nvSpPr>
        <p:spPr>
          <a:xfrm>
            <a:off x="76200" y="4038600"/>
            <a:ext cx="6705600" cy="418576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b="1" u="sng" dirty="0" smtClean="0"/>
              <a:t>Amines </a:t>
            </a:r>
            <a:r>
              <a:rPr lang="en-US" b="1" u="sng" dirty="0"/>
              <a:t>In Our Life:</a:t>
            </a:r>
          </a:p>
          <a:p>
            <a:pPr algn="just"/>
            <a:r>
              <a:rPr lang="en-US" dirty="0"/>
              <a:t>Amines are present in amino acids the building blocks of proteins, hemoglobin of the blood, and many vitamins &amp; enzymes in living </a:t>
            </a:r>
            <a:r>
              <a:rPr lang="en-US" dirty="0" err="1"/>
              <a:t>beings.They</a:t>
            </a:r>
            <a:r>
              <a:rPr lang="en-US" dirty="0"/>
              <a:t> are built from amino acids.</a:t>
            </a:r>
          </a:p>
          <a:p>
            <a:pPr algn="just"/>
            <a:endParaRPr lang="en-US" b="1" dirty="0" smtClean="0"/>
          </a:p>
          <a:p>
            <a:pPr algn="just"/>
            <a:r>
              <a:rPr lang="en-US" sz="2000" b="1" u="sng" dirty="0" smtClean="0"/>
              <a:t>Serotonin</a:t>
            </a:r>
            <a:r>
              <a:rPr lang="en-US" b="1" dirty="0" smtClean="0"/>
              <a:t> </a:t>
            </a:r>
            <a:r>
              <a:rPr lang="en-US" dirty="0"/>
              <a:t>is an important amine, that functions as one of the primary </a:t>
            </a:r>
            <a:r>
              <a:rPr lang="en-US" u="sng" dirty="0"/>
              <a:t>neurotransmitters</a:t>
            </a:r>
            <a:r>
              <a:rPr lang="en-US" dirty="0"/>
              <a:t>, for the brain. It controls the feelings, </a:t>
            </a:r>
          </a:p>
          <a:p>
            <a:pPr algn="just"/>
            <a:r>
              <a:rPr lang="en-US" dirty="0"/>
              <a:t>of happiness, hunger, and helps in regulating the sleeping, and waking-up Cycle, of the brain. </a:t>
            </a:r>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r>
              <a:rPr lang="en-US" sz="1400" b="1" dirty="0" smtClean="0"/>
              <a:t>                   Figure-3: Serotonin chemical formula act as neurotransmitter.</a:t>
            </a:r>
          </a:p>
        </p:txBody>
      </p:sp>
      <p:pic>
        <p:nvPicPr>
          <p:cNvPr id="5" name="Picture 6" descr="نتيجة بحث الصور عن ناقل عصبي"/>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453427" y="6705600"/>
            <a:ext cx="1828800" cy="1171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Skeletal formula of seroton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3704" y="6791325"/>
            <a:ext cx="1462896"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55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6" descr="نتيجة بحث الصور عن ‪quaternary am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graphicFrame>
        <p:nvGraphicFramePr>
          <p:cNvPr id="17" name="جدول 16"/>
          <p:cNvGraphicFramePr>
            <a:graphicFrameLocks noGrp="1"/>
          </p:cNvGraphicFramePr>
          <p:nvPr>
            <p:extLst/>
          </p:nvPr>
        </p:nvGraphicFramePr>
        <p:xfrm>
          <a:off x="225425" y="1060891"/>
          <a:ext cx="6461125" cy="4425509"/>
        </p:xfrm>
        <a:graphic>
          <a:graphicData uri="http://schemas.openxmlformats.org/drawingml/2006/table">
            <a:tbl>
              <a:tblPr rtl="1" firstRow="1" bandRow="1">
                <a:tableStyleId>{BDBED569-4797-4DF1-A0F4-6AAB3CD982D8}</a:tableStyleId>
              </a:tblPr>
              <a:tblGrid>
                <a:gridCol w="4894941"/>
                <a:gridCol w="1566184"/>
              </a:tblGrid>
              <a:tr h="1074165">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endParaRPr lang="en-US" sz="1800" b="1" kern="1200" dirty="0" smtClean="0">
                        <a:effectLst/>
                        <a:latin typeface="+mn-lt"/>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r>
                        <a:rPr lang="en-US" sz="1800" b="1" kern="1200" dirty="0" smtClean="0">
                          <a:effectLst/>
                          <a:latin typeface="+mn-lt"/>
                          <a:cs typeface="+mn-cs"/>
                        </a:rPr>
                        <a:t>Manufactured as Medicines &amp; Their </a:t>
                      </a:r>
                      <a:r>
                        <a:rPr lang="en-US" sz="1800" b="1" dirty="0" smtClean="0">
                          <a:latin typeface="+mn-lt"/>
                          <a:cs typeface="+mn-cs"/>
                        </a:rPr>
                        <a:t>Function are:</a:t>
                      </a:r>
                      <a:endParaRPr lang="ar-IQ" sz="1800" b="1" dirty="0" smtClean="0">
                        <a:latin typeface="+mn-lt"/>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endParaRPr lang="ar-IQ" sz="1800" b="1" kern="1200" dirty="0" smtClean="0">
                        <a:effectLst/>
                        <a:latin typeface="+mn-lt"/>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r>
                        <a:rPr lang="ar-IQ" sz="1800" b="1" kern="1200" dirty="0" smtClean="0">
                          <a:effectLst/>
                          <a:latin typeface="+mn-lt"/>
                          <a:cs typeface="+mn-cs"/>
                        </a:rPr>
                        <a:t> </a:t>
                      </a:r>
                      <a:endParaRPr lang="ar-IQ" sz="1800" b="1" dirty="0" smtClean="0">
                        <a:solidFill>
                          <a:schemeClr val="bg1"/>
                        </a:solidFill>
                        <a:latin typeface="+mn-lt"/>
                        <a:cs typeface="+mn-cs"/>
                      </a:endParaRPr>
                    </a:p>
                  </a:txBody>
                  <a:tcPr/>
                </a:tc>
                <a:tc>
                  <a:txBody>
                    <a:bodyPr/>
                    <a:lstStyle/>
                    <a:p>
                      <a:pPr rtl="1"/>
                      <a:endParaRPr lang="en-US" sz="1800" b="1" dirty="0" smtClean="0">
                        <a:latin typeface="+mn-lt"/>
                        <a:cs typeface="+mn-cs"/>
                      </a:endParaRPr>
                    </a:p>
                    <a:p>
                      <a:pPr algn="ctr" rtl="1"/>
                      <a:r>
                        <a:rPr lang="en-US" sz="1800" b="1" dirty="0" smtClean="0">
                          <a:latin typeface="+mn-lt"/>
                          <a:cs typeface="+mn-cs"/>
                        </a:rPr>
                        <a:t>Amine compounds.</a:t>
                      </a:r>
                      <a:endParaRPr lang="ar-IQ" sz="1800" b="1" dirty="0">
                        <a:solidFill>
                          <a:schemeClr val="bg1"/>
                        </a:solidFill>
                        <a:latin typeface="+mn-lt"/>
                        <a:cs typeface="+mn-cs"/>
                      </a:endParaRPr>
                    </a:p>
                  </a:txBody>
                  <a:tcPr/>
                </a:tc>
              </a:tr>
              <a:tr h="78569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1" kern="1200" dirty="0" smtClean="0">
                          <a:effectLst/>
                          <a:latin typeface="+mn-lt"/>
                          <a:cs typeface="+mn-cs"/>
                        </a:rPr>
                        <a:t>commonly used as analgesics for relieving pain. </a:t>
                      </a:r>
                      <a:endParaRPr lang="ar-IQ" sz="1800" b="1" dirty="0" smtClean="0">
                        <a:latin typeface="+mn-lt"/>
                        <a:cs typeface="+mn-cs"/>
                      </a:endParaRPr>
                    </a:p>
                    <a:p>
                      <a:pPr rtl="1"/>
                      <a:endParaRPr lang="ar-IQ" sz="1800" b="1" dirty="0">
                        <a:latin typeface="+mn-lt"/>
                        <a:cs typeface="+mn-cs"/>
                      </a:endParaRPr>
                    </a:p>
                  </a:txBody>
                  <a:tcPr/>
                </a:tc>
                <a:tc>
                  <a:txBody>
                    <a:bodyPr/>
                    <a:lstStyle/>
                    <a:p>
                      <a:pPr rtl="1"/>
                      <a:r>
                        <a:rPr lang="en-US" sz="1800" b="1" kern="1200" dirty="0" smtClean="0">
                          <a:effectLst/>
                          <a:latin typeface="+mn-lt"/>
                          <a:cs typeface="+mn-cs"/>
                        </a:rPr>
                        <a:t>Demerol </a:t>
                      </a:r>
                      <a:endParaRPr lang="ar-IQ" sz="1800" b="1" dirty="0">
                        <a:latin typeface="+mn-lt"/>
                        <a:cs typeface="+mn-cs"/>
                      </a:endParaRPr>
                    </a:p>
                  </a:txBody>
                  <a:tcPr/>
                </a:tc>
              </a:tr>
              <a:tr h="1254564">
                <a:tc>
                  <a:txBody>
                    <a:bodyPr/>
                    <a:lstStyle/>
                    <a:p>
                      <a:pPr rtl="1"/>
                      <a:r>
                        <a:rPr lang="en-US" sz="1800" b="1" kern="1200" dirty="0" smtClean="0">
                          <a:effectLst/>
                          <a:latin typeface="+mn-lt"/>
                          <a:cs typeface="+mn-cs"/>
                        </a:rPr>
                        <a:t>plays role in the production of some neurotransmitters in the human body that make the brain work properly. </a:t>
                      </a:r>
                      <a:endParaRPr lang="ar-IQ" sz="1800" b="1" dirty="0">
                        <a:latin typeface="+mn-lt"/>
                        <a:cs typeface="+mn-cs"/>
                      </a:endParaRPr>
                    </a:p>
                  </a:txBody>
                  <a:tcPr/>
                </a:tc>
                <a:tc>
                  <a:txBody>
                    <a:bodyPr/>
                    <a:lstStyle/>
                    <a:p>
                      <a:pPr rtl="1"/>
                      <a:r>
                        <a:rPr lang="en-US" sz="1800" b="1" kern="1200" dirty="0" smtClean="0">
                          <a:effectLst/>
                          <a:latin typeface="+mn-lt"/>
                          <a:cs typeface="+mn-cs"/>
                        </a:rPr>
                        <a:t>Choline</a:t>
                      </a:r>
                    </a:p>
                    <a:p>
                      <a:pPr marL="0" marR="0" indent="0" algn="l" defTabSz="914400" rtl="1" eaLnBrk="1" fontAlgn="auto" latinLnBrk="0" hangingPunct="1">
                        <a:lnSpc>
                          <a:spcPct val="100000"/>
                        </a:lnSpc>
                        <a:spcBef>
                          <a:spcPts val="0"/>
                        </a:spcBef>
                        <a:spcAft>
                          <a:spcPts val="0"/>
                        </a:spcAft>
                        <a:buClrTx/>
                        <a:buSzTx/>
                        <a:buFontTx/>
                        <a:buNone/>
                        <a:tabLst/>
                        <a:defRPr/>
                      </a:pPr>
                      <a:r>
                        <a:rPr lang="en-US" sz="1800" b="1" kern="1200" dirty="0" smtClean="0">
                          <a:effectLst/>
                          <a:latin typeface="+mn-lt"/>
                          <a:cs typeface="+mn-cs"/>
                        </a:rPr>
                        <a:t>(alkyl ammonium salts). </a:t>
                      </a:r>
                      <a:endParaRPr lang="ar-IQ" sz="1800" b="1" dirty="0" smtClean="0">
                        <a:latin typeface="+mn-lt"/>
                        <a:cs typeface="+mn-cs"/>
                      </a:endParaRPr>
                    </a:p>
                    <a:p>
                      <a:pPr rtl="1"/>
                      <a:endParaRPr lang="ar-IQ" sz="1800" b="1" dirty="0">
                        <a:latin typeface="+mn-lt"/>
                        <a:cs typeface="+mn-cs"/>
                      </a:endParaRPr>
                    </a:p>
                  </a:txBody>
                  <a:tcPr/>
                </a:tc>
              </a:tr>
              <a:tr h="988059">
                <a:tc>
                  <a:txBody>
                    <a:bodyPr/>
                    <a:lstStyle/>
                    <a:p>
                      <a:r>
                        <a:rPr lang="en-US" sz="1800" b="1" kern="1200" dirty="0" smtClean="0">
                          <a:effectLst/>
                          <a:latin typeface="+mn-lt"/>
                          <a:cs typeface="+mn-cs"/>
                        </a:rPr>
                        <a:t>Use: Emergency disinfection of drinking water. Required dosage: 8 ppm of iodine.</a:t>
                      </a:r>
                      <a:endParaRPr lang="en-US" sz="1800" b="1" i="0" kern="1200" dirty="0" smtClean="0">
                        <a:solidFill>
                          <a:schemeClr val="dk1"/>
                        </a:solidFill>
                        <a:effectLst/>
                        <a:latin typeface="+mn-lt"/>
                        <a:ea typeface="+mn-ea"/>
                        <a:cs typeface="+mn-cs"/>
                      </a:endParaRPr>
                    </a:p>
                  </a:txBody>
                  <a:tcPr/>
                </a:tc>
                <a:tc>
                  <a:txBody>
                    <a:bodyPr/>
                    <a:lstStyle/>
                    <a:p>
                      <a:pPr algn="l"/>
                      <a:r>
                        <a:rPr lang="en-US" sz="1800" b="1" kern="1200" dirty="0" smtClean="0">
                          <a:effectLst/>
                          <a:latin typeface="+mn-lt"/>
                          <a:cs typeface="+mn-cs"/>
                        </a:rPr>
                        <a:t>Tetra</a:t>
                      </a:r>
                      <a:r>
                        <a:rPr lang="ar-IQ" sz="1800" b="1" kern="1200" dirty="0" smtClean="0">
                          <a:effectLst/>
                          <a:latin typeface="+mn-lt"/>
                          <a:cs typeface="+mn-cs"/>
                        </a:rPr>
                        <a:t> </a:t>
                      </a:r>
                      <a:r>
                        <a:rPr lang="en-US" sz="1800" b="1" kern="1200" dirty="0" smtClean="0">
                          <a:effectLst/>
                          <a:latin typeface="+mn-lt"/>
                          <a:cs typeface="+mn-cs"/>
                        </a:rPr>
                        <a:t>methyl ammonium Iodide. </a:t>
                      </a:r>
                      <a:endParaRPr lang="ar-IQ" sz="1800" b="1" dirty="0">
                        <a:latin typeface="+mn-lt"/>
                        <a:cs typeface="+mn-cs"/>
                      </a:endParaRPr>
                    </a:p>
                  </a:txBody>
                  <a:tcPr/>
                </a:tc>
              </a:tr>
            </a:tbl>
          </a:graphicData>
        </a:graphic>
      </p:graphicFrame>
      <p:sp>
        <p:nvSpPr>
          <p:cNvPr id="4" name="مستطيل 3"/>
          <p:cNvSpPr/>
          <p:nvPr/>
        </p:nvSpPr>
        <p:spPr>
          <a:xfrm>
            <a:off x="19050" y="131763"/>
            <a:ext cx="6762750" cy="923330"/>
          </a:xfrm>
          <a:prstGeom prst="rect">
            <a:avLst/>
          </a:prstGeom>
        </p:spPr>
        <p:txBody>
          <a:bodyPr wrap="square">
            <a:spAutoFit/>
          </a:bodyPr>
          <a:lstStyle/>
          <a:p>
            <a:r>
              <a:rPr lang="en-US" dirty="0" smtClean="0"/>
              <a:t>Amines </a:t>
            </a:r>
            <a:r>
              <a:rPr lang="en-US" dirty="0"/>
              <a:t>are extremely important functional groups in medicine, and are present, in many drugs (Medicines) Table 1</a:t>
            </a:r>
            <a:r>
              <a:rPr lang="en-US" dirty="0" smtClean="0"/>
              <a:t>.</a:t>
            </a:r>
          </a:p>
          <a:p>
            <a:r>
              <a:rPr lang="en-US" b="1" dirty="0" smtClean="0"/>
              <a:t>           Table 1: Amines are present</a:t>
            </a:r>
            <a:r>
              <a:rPr lang="en-US" b="1" dirty="0"/>
              <a:t>, in many drugs (Medicines</a:t>
            </a:r>
            <a:r>
              <a:rPr lang="en-US" b="1" dirty="0" smtClean="0"/>
              <a:t>).</a:t>
            </a:r>
            <a:endParaRPr lang="en-US" b="1" dirty="0"/>
          </a:p>
        </p:txBody>
      </p:sp>
      <p:pic>
        <p:nvPicPr>
          <p:cNvPr id="18" name="Picture 2" descr="نتيجة بحث الصور عن ‪Tetramethyl ammonium iodide is used in the disinfection of drinking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5486400"/>
            <a:ext cx="457200" cy="24217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6"/>
          <p:cNvSpPr/>
          <p:nvPr/>
        </p:nvSpPr>
        <p:spPr>
          <a:xfrm>
            <a:off x="152400" y="6184880"/>
            <a:ext cx="6629400" cy="3416320"/>
          </a:xfrm>
          <a:prstGeom prst="rect">
            <a:avLst/>
          </a:prstGeom>
        </p:spPr>
        <p:txBody>
          <a:bodyPr wrap="square">
            <a:spAutoFit/>
          </a:bodyPr>
          <a:lstStyle/>
          <a:p>
            <a:r>
              <a:rPr lang="en-US" dirty="0" smtClean="0"/>
              <a:t>Many </a:t>
            </a:r>
            <a:r>
              <a:rPr lang="en-US" dirty="0"/>
              <a:t>drugs can contain </a:t>
            </a:r>
            <a:r>
              <a:rPr lang="en-US" dirty="0" smtClean="0"/>
              <a:t>amines also, </a:t>
            </a:r>
            <a:r>
              <a:rPr lang="en-US" dirty="0"/>
              <a:t>including over the counter cold tablets, </a:t>
            </a:r>
            <a:r>
              <a:rPr lang="en-US" dirty="0" smtClean="0"/>
              <a:t>nasal </a:t>
            </a:r>
            <a:r>
              <a:rPr lang="en-US" dirty="0"/>
              <a:t>drops or sprays, some pain relievers, </a:t>
            </a:r>
            <a:r>
              <a:rPr lang="en-US" dirty="0" smtClean="0"/>
              <a:t>and </a:t>
            </a:r>
            <a:r>
              <a:rPr lang="en-US" dirty="0"/>
              <a:t>some antidepressants.</a:t>
            </a:r>
          </a:p>
          <a:p>
            <a:pPr algn="just"/>
            <a:endParaRPr lang="en-US" b="1" u="sng" dirty="0"/>
          </a:p>
          <a:p>
            <a:pPr algn="just"/>
            <a:r>
              <a:rPr lang="en-US" b="1" u="sng" dirty="0" smtClean="0"/>
              <a:t>The presence of Amine in foods:</a:t>
            </a:r>
          </a:p>
          <a:p>
            <a:pPr algn="just"/>
            <a:r>
              <a:rPr lang="en-US" dirty="0" smtClean="0"/>
              <a:t>         All foods are made up of hundreds of naturally occurring compounds that can have varying effects on us, depending on how much we eat and how sensitive we are Table 2.</a:t>
            </a:r>
          </a:p>
          <a:p>
            <a:pPr algn="just"/>
            <a:r>
              <a:rPr lang="en-US" dirty="0" smtClean="0"/>
              <a:t>The amine content of foods varies greatly due to differences in processing, age, handling, storage and many other factors.</a:t>
            </a:r>
          </a:p>
          <a:p>
            <a:pPr algn="just"/>
            <a:endParaRPr lang="en-US" dirty="0" smtClean="0"/>
          </a:p>
          <a:p>
            <a:pPr algn="just"/>
            <a:r>
              <a:rPr lang="en-US" dirty="0" smtClean="0"/>
              <a:t> </a:t>
            </a:r>
            <a:endParaRPr lang="en-US" dirty="0"/>
          </a:p>
        </p:txBody>
      </p:sp>
    </p:spTree>
    <p:extLst>
      <p:ext uri="{BB962C8B-B14F-4D97-AF65-F5344CB8AC3E}">
        <p14:creationId xmlns:p14="http://schemas.microsoft.com/office/powerpoint/2010/main" val="101601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جدول 21"/>
          <p:cNvGraphicFramePr>
            <a:graphicFrameLocks noGrp="1"/>
          </p:cNvGraphicFramePr>
          <p:nvPr>
            <p:extLst/>
          </p:nvPr>
        </p:nvGraphicFramePr>
        <p:xfrm>
          <a:off x="304800" y="76200"/>
          <a:ext cx="6324600" cy="1625600"/>
        </p:xfrm>
        <a:graphic>
          <a:graphicData uri="http://schemas.openxmlformats.org/drawingml/2006/table">
            <a:tbl>
              <a:tblPr rtl="1" firstRow="1" bandRow="1">
                <a:tableStyleId>{5C22544A-7EE6-4342-B048-85BDC9FD1C3A}</a:tableStyleId>
              </a:tblPr>
              <a:tblGrid>
                <a:gridCol w="800100"/>
                <a:gridCol w="838200"/>
                <a:gridCol w="1371600"/>
                <a:gridCol w="1162050"/>
                <a:gridCol w="971550"/>
                <a:gridCol w="685800"/>
                <a:gridCol w="495300"/>
              </a:tblGrid>
              <a:tr h="558800">
                <a:tc gridSpan="7">
                  <a:txBody>
                    <a:bodyPr/>
                    <a:lstStyle/>
                    <a:p>
                      <a:pPr rtl="1"/>
                      <a:r>
                        <a:rPr lang="en-US" b="1" u="sng" dirty="0" smtClean="0"/>
                        <a:t>Table 2: Amine present in different foods:</a:t>
                      </a:r>
                      <a:endParaRPr lang="ar-IQ" dirty="0"/>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dirty="0"/>
                    </a:p>
                  </a:txBody>
                  <a:tcPr/>
                </a:tc>
              </a:tr>
              <a:tr h="706120">
                <a:tc>
                  <a:txBody>
                    <a:bodyPr/>
                    <a:lstStyle/>
                    <a:p>
                      <a:pPr rtl="1"/>
                      <a:r>
                        <a:rPr lang="en-US" sz="1200" dirty="0" smtClean="0"/>
                        <a:t>soy sauce </a:t>
                      </a:r>
                      <a:endParaRPr lang="ar-IQ" sz="1200" dirty="0"/>
                    </a:p>
                  </a:txBody>
                  <a:tcPr/>
                </a:tc>
                <a:tc>
                  <a:txBody>
                    <a:bodyPr/>
                    <a:lstStyle/>
                    <a:p>
                      <a:pPr rtl="1"/>
                      <a:r>
                        <a:rPr lang="en-US" sz="1200" dirty="0" smtClean="0"/>
                        <a:t>Chocolate</a:t>
                      </a:r>
                      <a:endParaRPr lang="ar-IQ" sz="1200" dirty="0"/>
                    </a:p>
                  </a:txBody>
                  <a:tcPr/>
                </a:tc>
                <a:tc>
                  <a:txBody>
                    <a:bodyPr/>
                    <a:lstStyle/>
                    <a:p>
                      <a:pPr rtl="1"/>
                      <a:r>
                        <a:rPr lang="en-US" sz="1200" dirty="0" smtClean="0"/>
                        <a:t>vegetables such as mushrooms</a:t>
                      </a:r>
                      <a:endParaRPr lang="ar-IQ" sz="1200" dirty="0"/>
                    </a:p>
                  </a:txBody>
                  <a:tcPr/>
                </a:tc>
                <a:tc>
                  <a:txBody>
                    <a:bodyPr/>
                    <a:lstStyle/>
                    <a:p>
                      <a:pPr rtl="1"/>
                      <a:r>
                        <a:rPr lang="en-US" sz="1200" dirty="0" smtClean="0"/>
                        <a:t>some fruit such as: bananas and avocados</a:t>
                      </a:r>
                      <a:endParaRPr lang="ar-IQ" sz="1200" dirty="0"/>
                    </a:p>
                  </a:txBody>
                  <a:tcPr/>
                </a:tc>
                <a:tc>
                  <a:txBody>
                    <a:bodyPr/>
                    <a:lstStyle/>
                    <a:p>
                      <a:pPr rtl="1"/>
                      <a:r>
                        <a:rPr lang="en-US" sz="1200" dirty="0" smtClean="0"/>
                        <a:t>some meats</a:t>
                      </a:r>
                      <a:endParaRPr lang="ar-IQ" sz="1200" dirty="0"/>
                    </a:p>
                  </a:txBody>
                  <a:tcPr/>
                </a:tc>
                <a:tc>
                  <a:txBody>
                    <a:bodyPr/>
                    <a:lstStyle/>
                    <a:p>
                      <a:pPr rtl="1"/>
                      <a:r>
                        <a:rPr lang="en-US" sz="1200" dirty="0" smtClean="0"/>
                        <a:t>cheese</a:t>
                      </a:r>
                      <a:endParaRPr lang="ar-IQ" sz="1200" dirty="0"/>
                    </a:p>
                  </a:txBody>
                  <a:tcPr/>
                </a:tc>
                <a:tc>
                  <a:txBody>
                    <a:bodyPr/>
                    <a:lstStyle/>
                    <a:p>
                      <a:pPr rtl="1"/>
                      <a:r>
                        <a:rPr lang="en-US" sz="1200" dirty="0" smtClean="0"/>
                        <a:t>Fish</a:t>
                      </a:r>
                      <a:endParaRPr lang="ar-IQ" sz="1200" dirty="0"/>
                    </a:p>
                  </a:txBody>
                  <a:tcPr/>
                </a:tc>
              </a:tr>
              <a:tr h="360680">
                <a:tc gridSpan="7">
                  <a:txBody>
                    <a:bodyPr/>
                    <a:lstStyle/>
                    <a:p>
                      <a:r>
                        <a:rPr lang="en-US" sz="1200" dirty="0" smtClean="0"/>
                        <a:t>Basically any protein food can contain amines.</a:t>
                      </a:r>
                    </a:p>
                  </a:txBody>
                  <a:tcPr/>
                </a:tc>
                <a:tc hMerge="1">
                  <a:txBody>
                    <a:bodyPr/>
                    <a:lstStyle/>
                    <a:p>
                      <a:pPr rtl="1"/>
                      <a:endParaRPr lang="ar-IQ" sz="1200" dirty="0"/>
                    </a:p>
                  </a:txBody>
                  <a:tcPr/>
                </a:tc>
                <a:tc hMerge="1">
                  <a:txBody>
                    <a:bodyPr/>
                    <a:lstStyle/>
                    <a:p>
                      <a:pPr rtl="1"/>
                      <a:endParaRPr lang="ar-IQ" sz="1200" dirty="0"/>
                    </a:p>
                  </a:txBody>
                  <a:tcPr/>
                </a:tc>
                <a:tc hMerge="1">
                  <a:txBody>
                    <a:bodyPr/>
                    <a:lstStyle/>
                    <a:p>
                      <a:pPr rtl="1"/>
                      <a:endParaRPr lang="ar-IQ" sz="1200" dirty="0"/>
                    </a:p>
                  </a:txBody>
                  <a:tcPr/>
                </a:tc>
                <a:tc hMerge="1">
                  <a:txBody>
                    <a:bodyPr/>
                    <a:lstStyle/>
                    <a:p>
                      <a:pPr rtl="1"/>
                      <a:endParaRPr lang="ar-IQ" sz="1200" dirty="0"/>
                    </a:p>
                  </a:txBody>
                  <a:tcPr/>
                </a:tc>
                <a:tc hMerge="1">
                  <a:txBody>
                    <a:bodyPr/>
                    <a:lstStyle/>
                    <a:p>
                      <a:pPr rtl="1"/>
                      <a:endParaRPr lang="ar-IQ" sz="1200" dirty="0"/>
                    </a:p>
                  </a:txBody>
                  <a:tcPr/>
                </a:tc>
                <a:tc hMerge="1">
                  <a:txBody>
                    <a:bodyPr/>
                    <a:lstStyle/>
                    <a:p>
                      <a:pPr rtl="1"/>
                      <a:endParaRPr lang="ar-IQ" sz="1200" dirty="0"/>
                    </a:p>
                  </a:txBody>
                  <a:tcPr/>
                </a:tc>
              </a:tr>
            </a:tbl>
          </a:graphicData>
        </a:graphic>
      </p:graphicFrame>
      <p:sp>
        <p:nvSpPr>
          <p:cNvPr id="2" name="مستطيل 1"/>
          <p:cNvSpPr/>
          <p:nvPr/>
        </p:nvSpPr>
        <p:spPr>
          <a:xfrm>
            <a:off x="152400" y="1778675"/>
            <a:ext cx="6629400" cy="2031325"/>
          </a:xfrm>
          <a:prstGeom prst="rect">
            <a:avLst/>
          </a:prstGeom>
        </p:spPr>
        <p:txBody>
          <a:bodyPr wrap="square">
            <a:spAutoFit/>
          </a:bodyPr>
          <a:lstStyle/>
          <a:p>
            <a:r>
              <a:rPr lang="en-US" b="1" u="sng" dirty="0"/>
              <a:t>The content of amines in foods:-</a:t>
            </a:r>
          </a:p>
          <a:p>
            <a:r>
              <a:rPr lang="en-US" dirty="0"/>
              <a:t>Amines are present in many forms in human body (Proteins, DNA &amp; others),also in plants (food). Amines are an unavoidable food, that can’t be removed from food. Simply, you can’t buy amine free food.  All foods are made up of hundreds of naturally occurring compounds that can have varying effects on us, depending on how much we eat and how sensitive we are (Table -3). </a:t>
            </a:r>
          </a:p>
        </p:txBody>
      </p:sp>
      <p:sp>
        <p:nvSpPr>
          <p:cNvPr id="9" name="Rectangle 13"/>
          <p:cNvSpPr/>
          <p:nvPr/>
        </p:nvSpPr>
        <p:spPr>
          <a:xfrm>
            <a:off x="457200" y="3886200"/>
            <a:ext cx="4820807" cy="523220"/>
          </a:xfrm>
          <a:prstGeom prst="rect">
            <a:avLst/>
          </a:prstGeom>
        </p:spPr>
        <p:txBody>
          <a:bodyPr wrap="none">
            <a:spAutoFit/>
          </a:bodyPr>
          <a:lstStyle/>
          <a:p>
            <a:r>
              <a:rPr lang="en-US" sz="1400" dirty="0"/>
              <a:t>Table </a:t>
            </a:r>
            <a:r>
              <a:rPr lang="en-US" sz="1400" dirty="0" smtClean="0"/>
              <a:t>-3: Different contents of Amines in foods.</a:t>
            </a:r>
            <a:r>
              <a:rPr lang="en-US" sz="1400" u="sng" dirty="0"/>
              <a:t> FOR SEEN ONLY </a:t>
            </a:r>
          </a:p>
          <a:p>
            <a:r>
              <a:rPr lang="en-US" sz="1400" dirty="0" smtClean="0"/>
              <a:t> </a:t>
            </a:r>
            <a:endParaRPr lang="en-US" sz="1400" dirty="0"/>
          </a:p>
        </p:txBody>
      </p:sp>
      <p:grpSp>
        <p:nvGrpSpPr>
          <p:cNvPr id="10" name="Group 3"/>
          <p:cNvGrpSpPr/>
          <p:nvPr/>
        </p:nvGrpSpPr>
        <p:grpSpPr>
          <a:xfrm>
            <a:off x="-9525" y="4419600"/>
            <a:ext cx="6629400" cy="3578423"/>
            <a:chOff x="1047748" y="2400300"/>
            <a:chExt cx="4819652" cy="2933700"/>
          </a:xfrm>
        </p:grpSpPr>
        <p:grpSp>
          <p:nvGrpSpPr>
            <p:cNvPr id="12" name="Group 4"/>
            <p:cNvGrpSpPr/>
            <p:nvPr/>
          </p:nvGrpSpPr>
          <p:grpSpPr>
            <a:xfrm>
              <a:off x="1047748" y="2400300"/>
              <a:ext cx="4819652" cy="2933700"/>
              <a:chOff x="152400" y="2362200"/>
              <a:chExt cx="4819652" cy="2933700"/>
            </a:xfrm>
          </p:grpSpPr>
          <p:grpSp>
            <p:nvGrpSpPr>
              <p:cNvPr id="14" name="Group 6"/>
              <p:cNvGrpSpPr/>
              <p:nvPr/>
            </p:nvGrpSpPr>
            <p:grpSpPr>
              <a:xfrm>
                <a:off x="152400" y="2362200"/>
                <a:ext cx="4819652" cy="2933700"/>
                <a:chOff x="838200" y="1190624"/>
                <a:chExt cx="3711686" cy="2933700"/>
              </a:xfrm>
            </p:grpSpPr>
            <p:grpSp>
              <p:nvGrpSpPr>
                <p:cNvPr id="16" name="Group 8"/>
                <p:cNvGrpSpPr/>
                <p:nvPr/>
              </p:nvGrpSpPr>
              <p:grpSpPr>
                <a:xfrm>
                  <a:off x="838200" y="1190624"/>
                  <a:ext cx="3711685" cy="1476376"/>
                  <a:chOff x="838200" y="1038224"/>
                  <a:chExt cx="3711685" cy="1476376"/>
                </a:xfrm>
              </p:grpSpPr>
              <p:pic>
                <p:nvPicPr>
                  <p:cNvPr id="23" name="Picture 11" descr="Screen Clipping"/>
                  <p:cNvPicPr>
                    <a:picLocks noChangeAspect="1"/>
                  </p:cNvPicPr>
                  <p:nvPr/>
                </p:nvPicPr>
                <p:blipFill rotWithShape="1">
                  <a:blip r:embed="rId2">
                    <a:extLst>
                      <a:ext uri="{28A0092B-C50C-407E-A947-70E740481C1C}">
                        <a14:useLocalDpi xmlns:a14="http://schemas.microsoft.com/office/drawing/2010/main" val="0"/>
                      </a:ext>
                    </a:extLst>
                  </a:blip>
                  <a:srcRect t="4398" r="27139" b="82767"/>
                  <a:stretch/>
                </p:blipFill>
                <p:spPr>
                  <a:xfrm>
                    <a:off x="838201" y="1038224"/>
                    <a:ext cx="3711684" cy="1028699"/>
                  </a:xfrm>
                  <a:prstGeom prst="rect">
                    <a:avLst/>
                  </a:prstGeom>
                </p:spPr>
              </p:pic>
              <p:pic>
                <p:nvPicPr>
                  <p:cNvPr id="24" name="Picture 12" descr="Screen Clipping"/>
                  <p:cNvPicPr>
                    <a:picLocks noChangeAspect="1"/>
                  </p:cNvPicPr>
                  <p:nvPr/>
                </p:nvPicPr>
                <p:blipFill rotWithShape="1">
                  <a:blip r:embed="rId2">
                    <a:extLst>
                      <a:ext uri="{28A0092B-C50C-407E-A947-70E740481C1C}">
                        <a14:useLocalDpi xmlns:a14="http://schemas.microsoft.com/office/drawing/2010/main" val="0"/>
                      </a:ext>
                    </a:extLst>
                  </a:blip>
                  <a:srcRect t="19848" r="27358" b="73497"/>
                  <a:stretch/>
                </p:blipFill>
                <p:spPr>
                  <a:xfrm>
                    <a:off x="838200" y="1981200"/>
                    <a:ext cx="3700491" cy="533400"/>
                  </a:xfrm>
                  <a:prstGeom prst="rect">
                    <a:avLst/>
                  </a:prstGeom>
                </p:spPr>
              </p:pic>
            </p:grpSp>
            <p:pic>
              <p:nvPicPr>
                <p:cNvPr id="19"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t="50298" r="27139" b="43582"/>
                <a:stretch/>
              </p:blipFill>
              <p:spPr>
                <a:xfrm>
                  <a:off x="838200" y="2867024"/>
                  <a:ext cx="3711686" cy="490538"/>
                </a:xfrm>
                <a:prstGeom prst="rect">
                  <a:avLst/>
                </a:prstGeom>
              </p:spPr>
            </p:pic>
            <p:pic>
              <p:nvPicPr>
                <p:cNvPr id="20" name="Picture 10" descr="Screen Clipping"/>
                <p:cNvPicPr>
                  <a:picLocks noChangeAspect="1"/>
                </p:cNvPicPr>
                <p:nvPr/>
              </p:nvPicPr>
              <p:blipFill rotWithShape="1">
                <a:blip r:embed="rId3">
                  <a:extLst>
                    <a:ext uri="{28A0092B-C50C-407E-A947-70E740481C1C}">
                      <a14:useLocalDpi xmlns:a14="http://schemas.microsoft.com/office/drawing/2010/main" val="0"/>
                    </a:ext>
                  </a:extLst>
                </a:blip>
                <a:srcRect t="3753" r="27620" b="78094"/>
                <a:stretch/>
              </p:blipFill>
              <p:spPr>
                <a:xfrm>
                  <a:off x="924766" y="3324224"/>
                  <a:ext cx="3625120" cy="800100"/>
                </a:xfrm>
                <a:prstGeom prst="rect">
                  <a:avLst/>
                </a:prstGeom>
              </p:spPr>
            </p:pic>
          </p:grpSp>
          <p:pic>
            <p:nvPicPr>
              <p:cNvPr id="15"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t="44177" r="27139" b="52495"/>
              <a:stretch/>
            </p:blipFill>
            <p:spPr>
              <a:xfrm>
                <a:off x="152400" y="3810000"/>
                <a:ext cx="4819652" cy="266700"/>
              </a:xfrm>
              <a:prstGeom prst="rect">
                <a:avLst/>
              </a:prstGeom>
            </p:spPr>
          </p:pic>
        </p:grpSp>
        <p:cxnSp>
          <p:nvCxnSpPr>
            <p:cNvPr id="13" name="Straight Connector 5"/>
            <p:cNvCxnSpPr/>
            <p:nvPr/>
          </p:nvCxnSpPr>
          <p:spPr>
            <a:xfrm>
              <a:off x="5852864" y="2438400"/>
              <a:ext cx="0" cy="2895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27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6200" y="75486"/>
            <a:ext cx="6705600" cy="5355312"/>
          </a:xfrm>
          <a:prstGeom prst="rect">
            <a:avLst/>
          </a:prstGeom>
        </p:spPr>
        <p:txBody>
          <a:bodyPr wrap="square">
            <a:spAutoFit/>
          </a:bodyPr>
          <a:lstStyle/>
          <a:p>
            <a:pPr algn="just"/>
            <a:r>
              <a:rPr lang="en-US" b="1" u="sng" dirty="0" smtClean="0"/>
              <a:t>Effect of Amines on Health </a:t>
            </a:r>
          </a:p>
          <a:p>
            <a:pPr algn="just"/>
            <a:endParaRPr lang="en-US" b="1" dirty="0" smtClean="0"/>
          </a:p>
          <a:p>
            <a:pPr algn="just"/>
            <a:r>
              <a:rPr lang="en-US" dirty="0" smtClean="0"/>
              <a:t>The meat </a:t>
            </a:r>
            <a:r>
              <a:rPr lang="en-US" dirty="0"/>
              <a:t>distribution in our supermarkets is </a:t>
            </a:r>
            <a:r>
              <a:rPr lang="en-US" dirty="0" smtClean="0"/>
              <a:t>a </a:t>
            </a:r>
            <a:r>
              <a:rPr lang="en-US" dirty="0"/>
              <a:t>problem for amine responders. All meat is now vacuum packed, </a:t>
            </a:r>
            <a:r>
              <a:rPr lang="en-US" dirty="0" smtClean="0"/>
              <a:t>repacked, </a:t>
            </a:r>
            <a:r>
              <a:rPr lang="en-US" dirty="0"/>
              <a:t>and sold as fresh which </a:t>
            </a:r>
            <a:r>
              <a:rPr lang="en-US" dirty="0" smtClean="0"/>
              <a:t>means, </a:t>
            </a:r>
            <a:r>
              <a:rPr lang="en-US" dirty="0"/>
              <a:t>it can be up to ten weeks old when you eat it. Studies show that vacuum packing can inhibit the growth of bacteria but does nothing to retard the development of amines</a:t>
            </a:r>
            <a:r>
              <a:rPr lang="en-US" dirty="0" smtClean="0"/>
              <a:t>.</a:t>
            </a:r>
          </a:p>
          <a:p>
            <a:pPr algn="just"/>
            <a:endParaRPr lang="en-US" dirty="0" smtClean="0"/>
          </a:p>
          <a:p>
            <a:pPr algn="just"/>
            <a:r>
              <a:rPr lang="en-US" b="1" u="sng" dirty="0" smtClean="0"/>
              <a:t>Biogenic </a:t>
            </a:r>
            <a:r>
              <a:rPr lang="en-US" b="1" u="sng" dirty="0"/>
              <a:t>amines </a:t>
            </a:r>
            <a:r>
              <a:rPr lang="en-US" dirty="0" smtClean="0"/>
              <a:t>are </a:t>
            </a:r>
            <a:r>
              <a:rPr lang="en-US" dirty="0"/>
              <a:t>organic bases with low molecular </a:t>
            </a:r>
            <a:r>
              <a:rPr lang="en-US" dirty="0" smtClean="0"/>
              <a:t>weight, </a:t>
            </a:r>
            <a:r>
              <a:rPr lang="en-US" dirty="0"/>
              <a:t>and are synthesized by </a:t>
            </a:r>
            <a:r>
              <a:rPr lang="en-US" dirty="0" smtClean="0"/>
              <a:t>microbial vegetable </a:t>
            </a:r>
            <a:r>
              <a:rPr lang="en-US" dirty="0"/>
              <a:t>and animal metabolisms. In food and beverages they are formed by the enzymes of raw material or are generated by microbial decarboxylation of amino </a:t>
            </a:r>
            <a:r>
              <a:rPr lang="en-US" dirty="0" smtClean="0"/>
              <a:t>acids.</a:t>
            </a:r>
            <a:endParaRPr lang="en-US" dirty="0"/>
          </a:p>
          <a:p>
            <a:r>
              <a:rPr lang="en-US" dirty="0"/>
              <a:t>Biogenic amines are formed by the breakdown of proteins in foods. They can affect brain functioning, blood pressure, body </a:t>
            </a:r>
            <a:r>
              <a:rPr lang="en-US" dirty="0" smtClean="0"/>
              <a:t>temperature.</a:t>
            </a:r>
          </a:p>
          <a:p>
            <a:endParaRPr lang="en-US" dirty="0"/>
          </a:p>
          <a:p>
            <a:r>
              <a:rPr lang="en-US" dirty="0" smtClean="0"/>
              <a:t>Also amines have been associated with migraines, and headaches, as well as other symptoms of food intolerance, including irritable bowel symptoms, eczema and depression.</a:t>
            </a:r>
          </a:p>
          <a:p>
            <a:pPr algn="just"/>
            <a:endParaRPr lang="en-US" dirty="0"/>
          </a:p>
        </p:txBody>
      </p:sp>
      <p:sp>
        <p:nvSpPr>
          <p:cNvPr id="16" name="Rectangle 2"/>
          <p:cNvSpPr/>
          <p:nvPr/>
        </p:nvSpPr>
        <p:spPr>
          <a:xfrm>
            <a:off x="152400" y="5360075"/>
            <a:ext cx="6629400" cy="2031325"/>
          </a:xfrm>
          <a:prstGeom prst="rect">
            <a:avLst/>
          </a:prstGeom>
        </p:spPr>
        <p:txBody>
          <a:bodyPr wrap="square">
            <a:spAutoFit/>
          </a:bodyPr>
          <a:lstStyle/>
          <a:p>
            <a:pPr algn="just"/>
            <a:r>
              <a:rPr lang="en-US" u="sng" dirty="0"/>
              <a:t>Solubility:-</a:t>
            </a:r>
          </a:p>
          <a:p>
            <a:pPr algn="just"/>
            <a:r>
              <a:rPr lang="en-US" dirty="0"/>
              <a:t>In many cases, the amines can form Hydrogen bonds with water Amines with 6 carbon atoms are water soluble due to this Hydrogen bonding. Water solubility decrease as the length of Hydrocarbon portion of the molecule increase.</a:t>
            </a:r>
          </a:p>
          <a:p>
            <a:pPr algn="just"/>
            <a:r>
              <a:rPr lang="en-US" dirty="0"/>
              <a:t> Alternatively, a strong ionic interaction may take place with a carboxylate ion in the binding </a:t>
            </a:r>
            <a:r>
              <a:rPr lang="en-US" dirty="0" smtClean="0"/>
              <a:t>site Figure 4. </a:t>
            </a:r>
            <a:endParaRPr lang="en-US" dirty="0"/>
          </a:p>
        </p:txBody>
      </p:sp>
      <p:sp>
        <p:nvSpPr>
          <p:cNvPr id="17" name="مستطيل 16"/>
          <p:cNvSpPr/>
          <p:nvPr/>
        </p:nvSpPr>
        <p:spPr>
          <a:xfrm>
            <a:off x="419100" y="8153400"/>
            <a:ext cx="3619500" cy="369332"/>
          </a:xfrm>
          <a:prstGeom prst="rect">
            <a:avLst/>
          </a:prstGeom>
        </p:spPr>
        <p:txBody>
          <a:bodyPr wrap="square">
            <a:spAutoFit/>
          </a:bodyPr>
          <a:lstStyle/>
          <a:p>
            <a:pPr algn="just"/>
            <a:r>
              <a:rPr lang="en-US" b="1" dirty="0" smtClean="0"/>
              <a:t>Fig.4: </a:t>
            </a:r>
            <a:r>
              <a:rPr lang="en-US" b="1" dirty="0"/>
              <a:t>Hydrogen bonding of Amines.</a:t>
            </a:r>
          </a:p>
        </p:txBody>
      </p:sp>
      <p:pic>
        <p:nvPicPr>
          <p:cNvPr id="18" name="صورة 17"/>
          <p:cNvPicPr>
            <a:picLocks noChangeAspect="1"/>
          </p:cNvPicPr>
          <p:nvPr/>
        </p:nvPicPr>
        <p:blipFill rotWithShape="1">
          <a:blip r:embed="rId2"/>
          <a:srcRect l="21203" t="-3333" r="23982" b="1"/>
          <a:stretch/>
        </p:blipFill>
        <p:spPr>
          <a:xfrm>
            <a:off x="4572000" y="7150506"/>
            <a:ext cx="2057400" cy="1993494"/>
          </a:xfrm>
          <a:prstGeom prst="rect">
            <a:avLst/>
          </a:prstGeom>
        </p:spPr>
      </p:pic>
    </p:spTree>
    <p:extLst>
      <p:ext uri="{BB962C8B-B14F-4D97-AF65-F5344CB8AC3E}">
        <p14:creationId xmlns:p14="http://schemas.microsoft.com/office/powerpoint/2010/main" val="3168370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67270"/>
            <a:ext cx="6553200" cy="923330"/>
          </a:xfrm>
          <a:prstGeom prst="rect">
            <a:avLst/>
          </a:prstGeom>
        </p:spPr>
        <p:txBody>
          <a:bodyPr wrap="square">
            <a:spAutoFit/>
          </a:bodyPr>
          <a:lstStyle/>
          <a:p>
            <a:r>
              <a:rPr lang="en-US" b="1" u="sng" dirty="0"/>
              <a:t>Biogenic amines (BAs):- </a:t>
            </a:r>
            <a:r>
              <a:rPr lang="en-US" dirty="0"/>
              <a:t>Biogenic amines (BAs) are formed by the breakdown of proteins (in foods</a:t>
            </a:r>
            <a:r>
              <a:rPr lang="en-US" dirty="0" smtClean="0"/>
              <a:t>), </a:t>
            </a:r>
            <a:r>
              <a:rPr lang="en-US" dirty="0"/>
              <a:t>by metabolism process with the help of enzymes. </a:t>
            </a:r>
            <a:endParaRPr lang="en-US" dirty="0" smtClean="0"/>
          </a:p>
        </p:txBody>
      </p:sp>
      <p:grpSp>
        <p:nvGrpSpPr>
          <p:cNvPr id="16" name="Group 15"/>
          <p:cNvGrpSpPr/>
          <p:nvPr/>
        </p:nvGrpSpPr>
        <p:grpSpPr>
          <a:xfrm>
            <a:off x="152400" y="1229380"/>
            <a:ext cx="6662214" cy="5413444"/>
            <a:chOff x="-345746" y="747619"/>
            <a:chExt cx="5966166" cy="4356316"/>
          </a:xfrm>
        </p:grpSpPr>
        <p:sp>
          <p:nvSpPr>
            <p:cNvPr id="17" name="Rectangle 16"/>
            <p:cNvSpPr/>
            <p:nvPr/>
          </p:nvSpPr>
          <p:spPr>
            <a:xfrm>
              <a:off x="-345746" y="4336144"/>
              <a:ext cx="5966165" cy="767791"/>
            </a:xfrm>
            <a:prstGeom prst="rect">
              <a:avLst/>
            </a:prstGeom>
          </p:spPr>
          <p:txBody>
            <a:bodyPr wrap="square">
              <a:spAutoFit/>
            </a:bodyPr>
            <a:lstStyle/>
            <a:p>
              <a:r>
                <a:rPr lang="en-US" sz="1400" b="1" dirty="0" smtClean="0"/>
                <a:t>Figure (5):- The </a:t>
              </a:r>
              <a:r>
                <a:rPr lang="en-US" sz="1400" b="1" dirty="0"/>
                <a:t>fate </a:t>
              </a:r>
              <a:r>
                <a:rPr lang="en-US" sz="1400" b="1" dirty="0" smtClean="0"/>
                <a:t>of Biogenic amines </a:t>
              </a:r>
              <a:r>
                <a:rPr lang="en-US" sz="1400" b="1" dirty="0"/>
                <a:t>(BAs</a:t>
              </a:r>
              <a:r>
                <a:rPr lang="en-US" sz="1400" b="1" dirty="0" smtClean="0"/>
                <a:t>).</a:t>
              </a:r>
              <a:r>
                <a:rPr lang="en-US" sz="1400" b="1" dirty="0"/>
                <a:t> appear when they absorbed by intestinal microvilli's  to be converted directly </a:t>
              </a:r>
              <a:r>
                <a:rPr lang="en-US" sz="1400" b="1" dirty="0" smtClean="0"/>
                <a:t>into </a:t>
              </a:r>
              <a:r>
                <a:rPr lang="en-US" sz="1400" b="1" dirty="0" err="1" smtClean="0"/>
                <a:t>RNH</a:t>
              </a:r>
              <a:r>
                <a:rPr lang="en-US" sz="1400" b="1" dirty="0" smtClean="0"/>
                <a:t>₂, H₂O₂, &amp; RCHO.</a:t>
              </a:r>
            </a:p>
            <a:p>
              <a:endParaRPr lang="en-US" sz="1400" b="1" dirty="0"/>
            </a:p>
            <a:p>
              <a:endParaRPr lang="en-US" sz="1400" b="1" dirty="0" smtClean="0"/>
            </a:p>
          </p:txBody>
        </p:sp>
        <p:pic>
          <p:nvPicPr>
            <p:cNvPr id="18" name="Picture 17" descr="Screen Clipping"/>
            <p:cNvPicPr>
              <a:picLocks noChangeAspect="1"/>
            </p:cNvPicPr>
            <p:nvPr/>
          </p:nvPicPr>
          <p:blipFill rotWithShape="1">
            <a:blip r:embed="rId2">
              <a:extLst>
                <a:ext uri="{28A0092B-C50C-407E-A947-70E740481C1C}">
                  <a14:useLocalDpi xmlns:a14="http://schemas.microsoft.com/office/drawing/2010/main" val="0"/>
                </a:ext>
              </a:extLst>
            </a:blip>
            <a:srcRect t="12268"/>
            <a:stretch/>
          </p:blipFill>
          <p:spPr>
            <a:xfrm>
              <a:off x="1360225" y="747619"/>
              <a:ext cx="4260195" cy="3671981"/>
            </a:xfrm>
            <a:prstGeom prst="rect">
              <a:avLst/>
            </a:prstGeom>
          </p:spPr>
        </p:pic>
        <p:pic>
          <p:nvPicPr>
            <p:cNvPr id="19" name="Picture 18" descr="Screen Clipping"/>
            <p:cNvPicPr>
              <a:picLocks noChangeAspect="1"/>
            </p:cNvPicPr>
            <p:nvPr/>
          </p:nvPicPr>
          <p:blipFill rotWithShape="1">
            <a:blip r:embed="rId2">
              <a:extLst>
                <a:ext uri="{28A0092B-C50C-407E-A947-70E740481C1C}">
                  <a14:useLocalDpi xmlns:a14="http://schemas.microsoft.com/office/drawing/2010/main" val="0"/>
                </a:ext>
              </a:extLst>
            </a:blip>
            <a:srcRect l="49577" t="24605" r="48113" b="64125"/>
            <a:stretch/>
          </p:blipFill>
          <p:spPr>
            <a:xfrm>
              <a:off x="3270913" y="1905001"/>
              <a:ext cx="221594" cy="451934"/>
            </a:xfrm>
            <a:prstGeom prst="rect">
              <a:avLst/>
            </a:prstGeom>
          </p:spPr>
        </p:pic>
      </p:grpSp>
      <p:sp>
        <p:nvSpPr>
          <p:cNvPr id="21" name="مستطيل 20"/>
          <p:cNvSpPr/>
          <p:nvPr/>
        </p:nvSpPr>
        <p:spPr>
          <a:xfrm>
            <a:off x="228599" y="6752272"/>
            <a:ext cx="6586013" cy="923330"/>
          </a:xfrm>
          <a:prstGeom prst="rect">
            <a:avLst/>
          </a:prstGeom>
        </p:spPr>
        <p:txBody>
          <a:bodyPr wrap="square">
            <a:spAutoFit/>
          </a:bodyPr>
          <a:lstStyle/>
          <a:p>
            <a:r>
              <a:rPr lang="en-US" dirty="0"/>
              <a:t>The fate of Biogenic amines (BAs) are  indicated in figure (5). </a:t>
            </a:r>
          </a:p>
          <a:p>
            <a:r>
              <a:rPr lang="en-US" dirty="0"/>
              <a:t>They can affect blood pressure, and body temperature due to high levels of </a:t>
            </a:r>
            <a:r>
              <a:rPr lang="en-US" b="1" dirty="0"/>
              <a:t>RCH₂NH₂ </a:t>
            </a:r>
            <a:r>
              <a:rPr lang="en-US" dirty="0"/>
              <a:t>in blood. </a:t>
            </a:r>
          </a:p>
        </p:txBody>
      </p:sp>
    </p:spTree>
    <p:extLst>
      <p:ext uri="{BB962C8B-B14F-4D97-AF65-F5344CB8AC3E}">
        <p14:creationId xmlns:p14="http://schemas.microsoft.com/office/powerpoint/2010/main" val="92016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152400"/>
            <a:ext cx="6553200" cy="1477328"/>
          </a:xfrm>
          <a:prstGeom prst="rect">
            <a:avLst/>
          </a:prstGeom>
        </p:spPr>
        <p:txBody>
          <a:bodyPr wrap="square">
            <a:spAutoFit/>
          </a:bodyPr>
          <a:lstStyle/>
          <a:p>
            <a:r>
              <a:rPr lang="en-US" b="1" u="sng" dirty="0" smtClean="0"/>
              <a:t>The fate of Biogenic </a:t>
            </a:r>
            <a:r>
              <a:rPr lang="en-US" b="1" u="sng" dirty="0"/>
              <a:t>amines (BAs</a:t>
            </a:r>
            <a:r>
              <a:rPr lang="en-US" b="1" u="sng" dirty="0" smtClean="0"/>
              <a:t>):- </a:t>
            </a:r>
          </a:p>
          <a:p>
            <a:r>
              <a:rPr lang="en-US" b="1" dirty="0"/>
              <a:t> </a:t>
            </a:r>
            <a:r>
              <a:rPr lang="en-US" b="1" dirty="0" smtClean="0"/>
              <a:t>    </a:t>
            </a:r>
            <a:r>
              <a:rPr lang="en-US" dirty="0" smtClean="0"/>
              <a:t>The </a:t>
            </a:r>
            <a:r>
              <a:rPr lang="en-US" dirty="0"/>
              <a:t>fate of Biogenic amines (BAs)</a:t>
            </a:r>
            <a:r>
              <a:rPr lang="en-US" dirty="0" smtClean="0"/>
              <a:t> is appear when they absorbed </a:t>
            </a:r>
            <a:r>
              <a:rPr lang="en-US" dirty="0"/>
              <a:t>by intestinal microvilli's  to be converted </a:t>
            </a:r>
            <a:r>
              <a:rPr lang="en-US" dirty="0" smtClean="0"/>
              <a:t>directly into:</a:t>
            </a:r>
            <a:r>
              <a:rPr lang="en-US" b="1" dirty="0" smtClean="0"/>
              <a:t>            </a:t>
            </a:r>
          </a:p>
          <a:p>
            <a:r>
              <a:rPr lang="en-US" b="1" dirty="0"/>
              <a:t> </a:t>
            </a:r>
            <a:r>
              <a:rPr lang="en-US" b="1" dirty="0" smtClean="0"/>
              <a:t>                </a:t>
            </a:r>
          </a:p>
          <a:p>
            <a:r>
              <a:rPr lang="en-US" b="1" dirty="0" smtClean="0"/>
              <a:t>         1-                     </a:t>
            </a:r>
            <a:r>
              <a:rPr lang="en-US" b="1" dirty="0"/>
              <a:t>2-                             3-                 </a:t>
            </a:r>
          </a:p>
        </p:txBody>
      </p:sp>
      <p:grpSp>
        <p:nvGrpSpPr>
          <p:cNvPr id="11" name="Group 10"/>
          <p:cNvGrpSpPr/>
          <p:nvPr/>
        </p:nvGrpSpPr>
        <p:grpSpPr>
          <a:xfrm>
            <a:off x="1066803" y="1261040"/>
            <a:ext cx="3977401" cy="643960"/>
            <a:chOff x="609600" y="5257800"/>
            <a:chExt cx="3748801" cy="491906"/>
          </a:xfrm>
        </p:grpSpPr>
        <p:pic>
          <p:nvPicPr>
            <p:cNvPr id="22" name="Picture 21" descr="Screen Clipping"/>
            <p:cNvPicPr>
              <a:picLocks noChangeAspect="1"/>
            </p:cNvPicPr>
            <p:nvPr/>
          </p:nvPicPr>
          <p:blipFill rotWithShape="1">
            <a:blip r:embed="rId2">
              <a:extLst>
                <a:ext uri="{28A0092B-C50C-407E-A947-70E740481C1C}">
                  <a14:useLocalDpi xmlns:a14="http://schemas.microsoft.com/office/drawing/2010/main" val="0"/>
                </a:ext>
              </a:extLst>
            </a:blip>
            <a:srcRect l="54955" t="30636" r="36569" b="64284"/>
            <a:stretch/>
          </p:blipFill>
          <p:spPr>
            <a:xfrm>
              <a:off x="609600" y="5334000"/>
              <a:ext cx="595745" cy="352864"/>
            </a:xfrm>
            <a:prstGeom prst="rect">
              <a:avLst/>
            </a:prstGeom>
            <a:ln>
              <a:noFill/>
            </a:ln>
            <a:effectLst>
              <a:outerShdw blurRad="292100" dist="139700" dir="2700000" algn="tl" rotWithShape="0">
                <a:srgbClr val="333333">
                  <a:alpha val="65000"/>
                </a:srgbClr>
              </a:outerShdw>
            </a:effectLst>
          </p:spPr>
        </p:pic>
        <p:pic>
          <p:nvPicPr>
            <p:cNvPr id="23" name="Picture 22" descr="Screen Clipping"/>
            <p:cNvPicPr>
              <a:picLocks noChangeAspect="1"/>
            </p:cNvPicPr>
            <p:nvPr/>
          </p:nvPicPr>
          <p:blipFill rotWithShape="1">
            <a:blip r:embed="rId2">
              <a:extLst>
                <a:ext uri="{28A0092B-C50C-407E-A947-70E740481C1C}">
                  <a14:useLocalDpi xmlns:a14="http://schemas.microsoft.com/office/drawing/2010/main" val="0"/>
                </a:ext>
              </a:extLst>
            </a:blip>
            <a:srcRect l="58914" t="40773" r="29630" b="49079"/>
            <a:stretch/>
          </p:blipFill>
          <p:spPr>
            <a:xfrm>
              <a:off x="2057400" y="5257800"/>
              <a:ext cx="765890" cy="491906"/>
            </a:xfrm>
            <a:prstGeom prst="rect">
              <a:avLst/>
            </a:prstGeom>
            <a:ln>
              <a:noFill/>
            </a:ln>
            <a:effectLst>
              <a:outerShdw blurRad="292100" dist="139700" dir="2700000" algn="tl" rotWithShape="0">
                <a:srgbClr val="333333">
                  <a:alpha val="65000"/>
                </a:srgbClr>
              </a:outerShdw>
            </a:effectLst>
          </p:spPr>
        </p:pic>
        <p:pic>
          <p:nvPicPr>
            <p:cNvPr id="28" name="Picture 27" descr="Screen Clipping"/>
            <p:cNvPicPr>
              <a:picLocks noChangeAspect="1"/>
            </p:cNvPicPr>
            <p:nvPr/>
          </p:nvPicPr>
          <p:blipFill rotWithShape="1">
            <a:blip r:embed="rId2">
              <a:extLst>
                <a:ext uri="{28A0092B-C50C-407E-A947-70E740481C1C}">
                  <a14:useLocalDpi xmlns:a14="http://schemas.microsoft.com/office/drawing/2010/main" val="0"/>
                </a:ext>
              </a:extLst>
            </a:blip>
            <a:srcRect l="53976" t="55819" r="38049" b="37693"/>
            <a:stretch/>
          </p:blipFill>
          <p:spPr>
            <a:xfrm>
              <a:off x="3733800" y="5299294"/>
              <a:ext cx="624601" cy="415706"/>
            </a:xfrm>
            <a:prstGeom prst="rect">
              <a:avLst/>
            </a:prstGeom>
            <a:ln>
              <a:noFill/>
            </a:ln>
            <a:effectLst>
              <a:outerShdw blurRad="292100" dist="139700" dir="2700000" algn="tl" rotWithShape="0">
                <a:srgbClr val="333333">
                  <a:alpha val="65000"/>
                </a:srgbClr>
              </a:outerShdw>
            </a:effectLst>
          </p:spPr>
        </p:pic>
      </p:grpSp>
      <p:sp>
        <p:nvSpPr>
          <p:cNvPr id="10" name="Rectangle 9"/>
          <p:cNvSpPr/>
          <p:nvPr/>
        </p:nvSpPr>
        <p:spPr>
          <a:xfrm>
            <a:off x="152400" y="2077284"/>
            <a:ext cx="6553200" cy="3139321"/>
          </a:xfrm>
          <a:prstGeom prst="rect">
            <a:avLst/>
          </a:prstGeom>
        </p:spPr>
        <p:txBody>
          <a:bodyPr wrap="square">
            <a:spAutoFit/>
          </a:bodyPr>
          <a:lstStyle/>
          <a:p>
            <a:endParaRPr lang="en-US" b="1" u="sng" dirty="0" smtClean="0"/>
          </a:p>
          <a:p>
            <a:r>
              <a:rPr lang="en-US" b="1" u="sng" dirty="0" smtClean="0"/>
              <a:t>Physiological </a:t>
            </a:r>
            <a:r>
              <a:rPr lang="en-US" b="1" u="sng" dirty="0"/>
              <a:t>role of amines:-</a:t>
            </a:r>
          </a:p>
          <a:p>
            <a:r>
              <a:rPr lang="en-US" dirty="0"/>
              <a:t>Biogenic amines BAs play a number of crucial roles in the </a:t>
            </a:r>
            <a:r>
              <a:rPr lang="en-US" dirty="0" smtClean="0"/>
              <a:t>physiology, </a:t>
            </a:r>
            <a:r>
              <a:rPr lang="en-US" dirty="0"/>
              <a:t>and development of eukaryotic Cells, their physiological role is summarized in table </a:t>
            </a:r>
            <a:r>
              <a:rPr lang="en-US" dirty="0" smtClean="0"/>
              <a:t>2. </a:t>
            </a:r>
            <a:r>
              <a:rPr lang="en-US" dirty="0"/>
              <a:t>The most active example of Biogenic amines (BAs) is </a:t>
            </a:r>
            <a:r>
              <a:rPr lang="en-US" dirty="0" smtClean="0"/>
              <a:t>Histamine. It </a:t>
            </a:r>
            <a:r>
              <a:rPr lang="en-US" dirty="0"/>
              <a:t>is a low molecular weight amine synthesized from </a:t>
            </a:r>
            <a:r>
              <a:rPr lang="en-US" dirty="0" smtClean="0"/>
              <a:t>L- Histidine, </a:t>
            </a:r>
            <a:r>
              <a:rPr lang="en-US" dirty="0"/>
              <a:t>by </a:t>
            </a:r>
            <a:r>
              <a:rPr lang="en-US" dirty="0" smtClean="0"/>
              <a:t>L- Histidine decarboxylase enzyme only.</a:t>
            </a:r>
          </a:p>
          <a:p>
            <a:r>
              <a:rPr lang="en-US" dirty="0" smtClean="0"/>
              <a:t>Histamine </a:t>
            </a:r>
            <a:r>
              <a:rPr lang="en-US" dirty="0"/>
              <a:t>is present in many living tissues as a normal constituent of the body, and has multiple effects in different </a:t>
            </a:r>
            <a:r>
              <a:rPr lang="en-US" dirty="0" smtClean="0"/>
              <a:t>mammalian, </a:t>
            </a:r>
            <a:r>
              <a:rPr lang="en-US" dirty="0"/>
              <a:t>and invertebrate organs. In humans, different </a:t>
            </a:r>
            <a:r>
              <a:rPr lang="en-US" dirty="0" smtClean="0"/>
              <a:t>concentrations are </a:t>
            </a:r>
            <a:r>
              <a:rPr lang="en-US" dirty="0"/>
              <a:t>found </a:t>
            </a:r>
            <a:r>
              <a:rPr lang="en-US" dirty="0" smtClean="0"/>
              <a:t>in the brain</a:t>
            </a:r>
            <a:r>
              <a:rPr lang="en-US" dirty="0"/>
              <a:t>, lung, stomach, </a:t>
            </a:r>
            <a:r>
              <a:rPr lang="en-US" dirty="0" smtClean="0"/>
              <a:t>small, large </a:t>
            </a:r>
            <a:r>
              <a:rPr lang="en-US" dirty="0"/>
              <a:t>intestine</a:t>
            </a:r>
            <a:r>
              <a:rPr lang="en-US" dirty="0" smtClean="0"/>
              <a:t>, &amp; </a:t>
            </a:r>
            <a:r>
              <a:rPr lang="en-US" dirty="0"/>
              <a:t>uterus. </a:t>
            </a:r>
          </a:p>
        </p:txBody>
      </p:sp>
      <p:pic>
        <p:nvPicPr>
          <p:cNvPr id="29" name="Picture 28"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b="16028"/>
          <a:stretch/>
        </p:blipFill>
        <p:spPr>
          <a:xfrm>
            <a:off x="5410200" y="5683211"/>
            <a:ext cx="860764" cy="562612"/>
          </a:xfrm>
          <a:prstGeom prst="rect">
            <a:avLst/>
          </a:prstGeom>
        </p:spPr>
      </p:pic>
      <p:graphicFrame>
        <p:nvGraphicFramePr>
          <p:cNvPr id="30" name="Table 29"/>
          <p:cNvGraphicFramePr>
            <a:graphicFrameLocks noGrp="1"/>
          </p:cNvGraphicFramePr>
          <p:nvPr>
            <p:extLst>
              <p:ext uri="{D42A27DB-BD31-4B8C-83A1-F6EECF244321}">
                <p14:modId xmlns:p14="http://schemas.microsoft.com/office/powerpoint/2010/main" val="3409679723"/>
              </p:ext>
            </p:extLst>
          </p:nvPr>
        </p:nvGraphicFramePr>
        <p:xfrm>
          <a:off x="228600" y="6553200"/>
          <a:ext cx="6400800" cy="2205849"/>
        </p:xfrm>
        <a:graphic>
          <a:graphicData uri="http://schemas.openxmlformats.org/drawingml/2006/table">
            <a:tbl>
              <a:tblPr firstRow="1" bandRow="1"/>
              <a:tblGrid>
                <a:gridCol w="3124200"/>
                <a:gridCol w="3276600"/>
              </a:tblGrid>
              <a:tr h="7507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Physiological role of Histamine</a:t>
                      </a:r>
                    </a:p>
                    <a:p>
                      <a:pPr algn="ctr" rtl="0">
                        <a:lnSpc>
                          <a:spcPct val="100000"/>
                        </a:lnSpc>
                      </a:pPr>
                      <a:r>
                        <a:rPr lang="en-US" sz="1600" b="1" dirty="0" smtClean="0"/>
                        <a:t> </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Toxicology effect of Histamine</a:t>
                      </a:r>
                    </a:p>
                    <a:p>
                      <a:pPr algn="ctr" rtl="0">
                        <a:lnSpc>
                          <a:spcPct val="100000"/>
                        </a:lnSpc>
                      </a:pPr>
                      <a:r>
                        <a:rPr lang="en-US" sz="1600" b="1" dirty="0" smtClean="0"/>
                        <a:t> </a:t>
                      </a:r>
                      <a:endParaRPr lang="en-US" sz="1600" b="1" dirty="0"/>
                    </a:p>
                  </a:txBody>
                  <a:tcPr/>
                </a:tc>
              </a:tr>
              <a:tr h="1382889">
                <a:tc>
                  <a:txBody>
                    <a:bodyPr/>
                    <a:lstStyle/>
                    <a:p>
                      <a:r>
                        <a:rPr lang="en-US" sz="1600" dirty="0" smtClean="0"/>
                        <a:t>Secretion of Pituitary Hormones, </a:t>
                      </a:r>
                    </a:p>
                    <a:p>
                      <a:r>
                        <a:rPr lang="en-US" sz="1600" dirty="0" smtClean="0"/>
                        <a:t>Neurotransmitance in central nervous system. </a:t>
                      </a:r>
                    </a:p>
                    <a:p>
                      <a:r>
                        <a:rPr lang="en-US" sz="1600" dirty="0" smtClean="0"/>
                        <a:t>regulation of body Temperature</a:t>
                      </a:r>
                      <a:endParaRPr lang="en-US" sz="1600" dirty="0"/>
                    </a:p>
                  </a:txBody>
                  <a:tcPr/>
                </a:tc>
                <a:tc>
                  <a:txBody>
                    <a:bodyPr/>
                    <a:lstStyle/>
                    <a:p>
                      <a:r>
                        <a:rPr lang="en-US" sz="1600" dirty="0" smtClean="0"/>
                        <a:t>Headache, swelling, diarrhea,  blood pressure disorders.</a:t>
                      </a:r>
                      <a:endParaRPr lang="en-US" sz="1600" dirty="0"/>
                    </a:p>
                  </a:txBody>
                  <a:tcPr/>
                </a:tc>
              </a:tr>
            </a:tbl>
          </a:graphicData>
        </a:graphic>
      </p:graphicFrame>
      <p:graphicFrame>
        <p:nvGraphicFramePr>
          <p:cNvPr id="31" name="Table 30"/>
          <p:cNvGraphicFramePr>
            <a:graphicFrameLocks noGrp="1"/>
          </p:cNvGraphicFramePr>
          <p:nvPr>
            <p:extLst/>
          </p:nvPr>
        </p:nvGraphicFramePr>
        <p:xfrm>
          <a:off x="228600" y="5410200"/>
          <a:ext cx="6400800" cy="1143000"/>
        </p:xfrm>
        <a:graphic>
          <a:graphicData uri="http://schemas.openxmlformats.org/drawingml/2006/table">
            <a:tbl>
              <a:tblPr firstRow="1" bandRow="1"/>
              <a:tblGrid>
                <a:gridCol w="6400800"/>
              </a:tblGrid>
              <a:tr h="1143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u="sng" dirty="0" smtClean="0"/>
                        <a:t>Table2           Example of Biogenic amines (BAs):-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u="none" dirty="0" smtClean="0"/>
                        <a:t>                                  </a:t>
                      </a:r>
                      <a:r>
                        <a:rPr lang="en-US" sz="1900" dirty="0" smtClean="0"/>
                        <a:t>Histamine  (in human body)</a:t>
                      </a:r>
                      <a:endParaRPr lang="en-US" sz="1900" dirty="0"/>
                    </a:p>
                  </a:txBody>
                  <a:tcPr/>
                </a:tc>
              </a:tr>
            </a:tbl>
          </a:graphicData>
        </a:graphic>
      </p:graphicFrame>
    </p:spTree>
    <p:extLst>
      <p:ext uri="{BB962C8B-B14F-4D97-AF65-F5344CB8AC3E}">
        <p14:creationId xmlns:p14="http://schemas.microsoft.com/office/powerpoint/2010/main" val="2814001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1310"/>
            <a:ext cx="6705599" cy="6463308"/>
          </a:xfrm>
          <a:prstGeom prst="rect">
            <a:avLst/>
          </a:prstGeom>
        </p:spPr>
        <p:txBody>
          <a:bodyPr wrap="square">
            <a:spAutoFit/>
          </a:bodyPr>
          <a:lstStyle/>
          <a:p>
            <a:pPr algn="just"/>
            <a:r>
              <a:rPr lang="en-US" b="1" u="sng" dirty="0" smtClean="0"/>
              <a:t>Histamine  Functions :-</a:t>
            </a:r>
          </a:p>
          <a:p>
            <a:pPr algn="just"/>
            <a:r>
              <a:rPr lang="en-US" dirty="0" smtClean="0"/>
              <a:t>Histamine modulates a variety of functions by interacting with specific </a:t>
            </a:r>
            <a:r>
              <a:rPr lang="en-US" b="1" dirty="0" smtClean="0"/>
              <a:t>receptors</a:t>
            </a:r>
            <a:r>
              <a:rPr lang="en-US" dirty="0" smtClean="0"/>
              <a:t> on target cells, namely H1, H2, H3 and H4, receptors of the G-protein</a:t>
            </a:r>
            <a:r>
              <a:rPr lang="en" dirty="0" smtClean="0"/>
              <a:t> </a:t>
            </a:r>
            <a:r>
              <a:rPr lang="en-US" dirty="0" smtClean="0"/>
              <a:t>coupled receptor of the cell.</a:t>
            </a:r>
          </a:p>
          <a:p>
            <a:pPr algn="just"/>
            <a:r>
              <a:rPr lang="en-US" b="1" u="sng" dirty="0" smtClean="0"/>
              <a:t>H1 receptors:</a:t>
            </a:r>
            <a:r>
              <a:rPr lang="en-US" b="1" dirty="0" smtClean="0"/>
              <a:t> </a:t>
            </a:r>
            <a:r>
              <a:rPr lang="en-US" dirty="0" smtClean="0"/>
              <a:t>are found in the brain where they are involved in the control of the circadian rhythm, attention, </a:t>
            </a:r>
            <a:r>
              <a:rPr lang="en-US" dirty="0"/>
              <a:t>and they mediate vascular and bronchial muscle responses to histamine in allergic processes in peripheral tissues. </a:t>
            </a:r>
          </a:p>
          <a:p>
            <a:pPr algn="just"/>
            <a:endParaRPr lang="en-US" b="1" u="sng" dirty="0" smtClean="0"/>
          </a:p>
          <a:p>
            <a:pPr algn="just"/>
            <a:r>
              <a:rPr lang="en-US" b="1" u="sng" dirty="0" smtClean="0"/>
              <a:t>H2 </a:t>
            </a:r>
            <a:r>
              <a:rPr lang="en-US" b="1" u="sng" dirty="0"/>
              <a:t>receptors</a:t>
            </a:r>
            <a:r>
              <a:rPr lang="en-US" dirty="0"/>
              <a:t>, </a:t>
            </a:r>
            <a:r>
              <a:rPr lang="en-US" dirty="0" smtClean="0"/>
              <a:t>widely </a:t>
            </a:r>
            <a:r>
              <a:rPr lang="en-US" dirty="0"/>
              <a:t>distributed in body tissues</a:t>
            </a:r>
            <a:r>
              <a:rPr lang="en-US" dirty="0" smtClean="0"/>
              <a:t>, &amp; </a:t>
            </a:r>
            <a:r>
              <a:rPr lang="en-US" dirty="0"/>
              <a:t>seem to have a central role only in the regulation of acid secretion. </a:t>
            </a:r>
            <a:r>
              <a:rPr lang="en-US" dirty="0" smtClean="0"/>
              <a:t>They </a:t>
            </a:r>
            <a:r>
              <a:rPr lang="en-US" dirty="0"/>
              <a:t>respond to the presence of histamine, provoking  gastric acid </a:t>
            </a:r>
            <a:r>
              <a:rPr lang="en-US" dirty="0" smtClean="0"/>
              <a:t>secretion, </a:t>
            </a:r>
            <a:r>
              <a:rPr lang="en-US" dirty="0"/>
              <a:t>and the contraction of intestinal smooth muscle.</a:t>
            </a:r>
          </a:p>
          <a:p>
            <a:pPr algn="just"/>
            <a:endParaRPr lang="en-US" b="1" u="sng" dirty="0" smtClean="0"/>
          </a:p>
          <a:p>
            <a:pPr algn="just"/>
            <a:r>
              <a:rPr lang="en-US" b="1" u="sng" dirty="0" smtClean="0"/>
              <a:t>H3 </a:t>
            </a:r>
            <a:r>
              <a:rPr lang="en-US" b="1" u="sng" dirty="0"/>
              <a:t>receptors</a:t>
            </a:r>
            <a:r>
              <a:rPr lang="en-US" dirty="0"/>
              <a:t>, originally described as auto receptors on brain </a:t>
            </a:r>
            <a:r>
              <a:rPr lang="en-US" dirty="0" smtClean="0"/>
              <a:t>that </a:t>
            </a:r>
            <a:r>
              <a:rPr lang="en-US" dirty="0"/>
              <a:t>controlled histamine synthesis and </a:t>
            </a:r>
            <a:r>
              <a:rPr lang="en-US" dirty="0" smtClean="0"/>
              <a:t>release. </a:t>
            </a:r>
          </a:p>
          <a:p>
            <a:pPr algn="just"/>
            <a:endParaRPr lang="en-US" b="1" dirty="0" smtClean="0">
              <a:latin typeface="Algerian"/>
            </a:endParaRPr>
          </a:p>
          <a:p>
            <a:pPr algn="just"/>
            <a:r>
              <a:rPr lang="en-US" b="1" dirty="0" smtClean="0">
                <a:latin typeface="Algerian"/>
              </a:rPr>
              <a:t>∆ </a:t>
            </a:r>
            <a:r>
              <a:rPr lang="en-US" dirty="0"/>
              <a:t>When histamine binds with these receptors they affect the contraction of smooth muscle cells, the dilation of blood vessels and, therefore, an efflux of blood serum into the surrounding tissues (including the mucous membranes), initiating the inflammatory process.</a:t>
            </a:r>
          </a:p>
          <a:p>
            <a:pPr algn="just"/>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65242611"/>
              </p:ext>
            </p:extLst>
          </p:nvPr>
        </p:nvGraphicFramePr>
        <p:xfrm>
          <a:off x="152400" y="6324600"/>
          <a:ext cx="6553200" cy="2712720"/>
        </p:xfrm>
        <a:graphic>
          <a:graphicData uri="http://schemas.openxmlformats.org/drawingml/2006/table">
            <a:tbl>
              <a:tblPr firstRow="1" bandRow="1"/>
              <a:tblGrid>
                <a:gridCol w="912985"/>
                <a:gridCol w="1673805"/>
                <a:gridCol w="3966410"/>
              </a:tblGrid>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Receptors </a:t>
                      </a:r>
                    </a:p>
                    <a:p>
                      <a:endParaRPr lang="en-US" sz="1400" b="1"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sz="1400" b="1" dirty="0" smtClean="0">
                          <a:solidFill>
                            <a:schemeClr val="tx1"/>
                          </a:solidFill>
                        </a:rPr>
                        <a:t>Found in the </a:t>
                      </a:r>
                      <a:endParaRPr lang="en-US" sz="1400" b="1"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sz="1400" b="1" dirty="0" smtClean="0">
                          <a:solidFill>
                            <a:schemeClr val="tx1"/>
                          </a:solidFill>
                        </a:rPr>
                        <a:t>Function</a:t>
                      </a:r>
                      <a:endParaRPr lang="en-US" sz="1400" b="1" dirty="0">
                        <a:solidFill>
                          <a:schemeClr val="tx1"/>
                        </a:solidFill>
                      </a:endParaRPr>
                    </a:p>
                  </a:txBody>
                  <a:tcPr>
                    <a:lnT w="12700" cap="flat" cmpd="sng" algn="ctr">
                      <a:solidFill>
                        <a:schemeClr val="tx1"/>
                      </a:solidFill>
                      <a:prstDash val="solid"/>
                      <a:round/>
                      <a:headEnd type="none" w="med" len="med"/>
                      <a:tailEnd type="none" w="med" len="med"/>
                    </a:lnT>
                  </a:tcPr>
                </a:tc>
              </a:tr>
              <a:tr h="640080">
                <a:tc>
                  <a:txBody>
                    <a:bodyPr/>
                    <a:lstStyle/>
                    <a:p>
                      <a:r>
                        <a:rPr lang="en-US" sz="1400" b="1" dirty="0" smtClean="0">
                          <a:solidFill>
                            <a:schemeClr val="tx1"/>
                          </a:solidFill>
                        </a:rPr>
                        <a:t>H1</a:t>
                      </a:r>
                      <a:endParaRPr lang="en-US" sz="1400" b="1" dirty="0">
                        <a:solidFill>
                          <a:schemeClr val="tx1"/>
                        </a:solidFill>
                      </a:endParaRPr>
                    </a:p>
                  </a:txBody>
                  <a:tcPr/>
                </a:tc>
                <a:tc>
                  <a:txBody>
                    <a:bodyPr/>
                    <a:lstStyle/>
                    <a:p>
                      <a:r>
                        <a:rPr lang="en-US" sz="1400" b="1" dirty="0" smtClean="0">
                          <a:solidFill>
                            <a:schemeClr val="tx1"/>
                          </a:solidFill>
                        </a:rPr>
                        <a:t>brain. </a:t>
                      </a:r>
                      <a:endParaRPr lang="en-US" sz="1400" b="1" dirty="0">
                        <a:solidFill>
                          <a:schemeClr val="tx1"/>
                        </a:solidFill>
                      </a:endParaRPr>
                    </a:p>
                  </a:txBody>
                  <a:tcPr/>
                </a:tc>
                <a:tc>
                  <a:txBody>
                    <a:bodyPr/>
                    <a:lstStyle/>
                    <a:p>
                      <a:r>
                        <a:rPr lang="en-US" sz="1400" b="1" dirty="0" smtClean="0">
                          <a:solidFill>
                            <a:schemeClr val="tx1"/>
                          </a:solidFill>
                        </a:rPr>
                        <a:t>involved in the control of the peripheral tissues where they mediate vascular and bronchial muscle in responses to histamine in allergic processes .</a:t>
                      </a:r>
                      <a:endParaRPr lang="en-US" sz="1400" b="1" dirty="0">
                        <a:solidFill>
                          <a:schemeClr val="tx1"/>
                        </a:solidFill>
                      </a:endParaRPr>
                    </a:p>
                  </a:txBody>
                  <a:tcPr/>
                </a:tc>
              </a:tr>
              <a:tr h="350520">
                <a:tc>
                  <a:txBody>
                    <a:bodyPr/>
                    <a:lstStyle/>
                    <a:p>
                      <a:r>
                        <a:rPr lang="en-US" sz="1400" b="1" dirty="0" smtClean="0">
                          <a:solidFill>
                            <a:schemeClr val="tx1"/>
                          </a:solidFill>
                        </a:rPr>
                        <a:t>H2</a:t>
                      </a:r>
                      <a:endParaRPr lang="en-US" sz="1400" b="1" dirty="0">
                        <a:solidFill>
                          <a:schemeClr val="tx1"/>
                        </a:solidFill>
                      </a:endParaRPr>
                    </a:p>
                  </a:txBody>
                  <a:tcPr/>
                </a:tc>
                <a:tc>
                  <a:txBody>
                    <a:bodyPr/>
                    <a:lstStyle/>
                    <a:p>
                      <a:r>
                        <a:rPr lang="en-US" sz="1400" b="1" dirty="0" smtClean="0">
                          <a:solidFill>
                            <a:schemeClr val="tx1"/>
                          </a:solidFill>
                        </a:rPr>
                        <a:t>body tissues.</a:t>
                      </a:r>
                      <a:endParaRPr lang="en-US" sz="1400" b="1" dirty="0">
                        <a:solidFill>
                          <a:schemeClr val="tx1"/>
                        </a:solidFill>
                      </a:endParaRPr>
                    </a:p>
                  </a:txBody>
                  <a:tcPr/>
                </a:tc>
                <a:tc>
                  <a:txBody>
                    <a:bodyPr/>
                    <a:lstStyle/>
                    <a:p>
                      <a:r>
                        <a:rPr lang="en-US" sz="1400" b="1" dirty="0" smtClean="0">
                          <a:solidFill>
                            <a:schemeClr val="tx1"/>
                          </a:solidFill>
                        </a:rPr>
                        <a:t>They respond to the presence of</a:t>
                      </a:r>
                    </a:p>
                    <a:p>
                      <a:r>
                        <a:rPr lang="en-US" sz="1400" b="1" dirty="0" smtClean="0">
                          <a:solidFill>
                            <a:schemeClr val="tx1"/>
                          </a:solidFill>
                        </a:rPr>
                        <a:t>histamine, provoking gastric acid secretion and the contraction of intestinal smooth muscle.</a:t>
                      </a:r>
                      <a:endParaRPr lang="en-US" sz="1400" b="1" dirty="0">
                        <a:solidFill>
                          <a:schemeClr val="tx1"/>
                        </a:solidFill>
                      </a:endParaRPr>
                    </a:p>
                  </a:txBody>
                  <a:tcPr/>
                </a:tc>
              </a:tr>
              <a:tr h="0">
                <a:tc>
                  <a:txBody>
                    <a:bodyPr/>
                    <a:lstStyle/>
                    <a:p>
                      <a:r>
                        <a:rPr lang="en-US" sz="1400" b="1" dirty="0" smtClean="0">
                          <a:solidFill>
                            <a:schemeClr val="tx1"/>
                          </a:solidFill>
                        </a:rPr>
                        <a:t>H3</a:t>
                      </a:r>
                      <a:endParaRPr lang="en-US" sz="14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brain </a:t>
                      </a:r>
                    </a:p>
                    <a:p>
                      <a:endParaRPr lang="en-US" sz="1400" b="1" dirty="0">
                        <a:solidFill>
                          <a:schemeClr val="tx1"/>
                        </a:solidFill>
                      </a:endParaRPr>
                    </a:p>
                  </a:txBody>
                  <a:tcPr/>
                </a:tc>
                <a:tc>
                  <a:txBody>
                    <a:bodyPr/>
                    <a:lstStyle/>
                    <a:p>
                      <a:r>
                        <a:rPr lang="en-US" sz="1400" b="1" dirty="0" smtClean="0">
                          <a:solidFill>
                            <a:schemeClr val="tx1"/>
                          </a:solidFill>
                        </a:rPr>
                        <a:t>controlled histamine synthesis and release. </a:t>
                      </a:r>
                      <a:endParaRPr lang="en-US" sz="1400" b="1" dirty="0">
                        <a:solidFill>
                          <a:schemeClr val="tx1"/>
                        </a:solidFill>
                      </a:endParaRPr>
                    </a:p>
                  </a:txBody>
                  <a:tcPr/>
                </a:tc>
              </a:tr>
            </a:tbl>
          </a:graphicData>
        </a:graphic>
      </p:graphicFrame>
      <p:sp>
        <p:nvSpPr>
          <p:cNvPr id="13" name="Rectangle 12"/>
          <p:cNvSpPr/>
          <p:nvPr/>
        </p:nvSpPr>
        <p:spPr>
          <a:xfrm>
            <a:off x="1676400" y="5953780"/>
            <a:ext cx="4076700" cy="523220"/>
          </a:xfrm>
          <a:prstGeom prst="rect">
            <a:avLst/>
          </a:prstGeom>
        </p:spPr>
        <p:txBody>
          <a:bodyPr wrap="square">
            <a:spAutoFit/>
          </a:bodyPr>
          <a:lstStyle/>
          <a:p>
            <a:r>
              <a:rPr lang="en-US" sz="1400" b="1" dirty="0" smtClean="0"/>
              <a:t> Table 3:- The </a:t>
            </a:r>
            <a:r>
              <a:rPr lang="en-US" sz="1400" b="1" dirty="0"/>
              <a:t>G-  protein-coupled receptor </a:t>
            </a:r>
            <a:r>
              <a:rPr lang="en-US" sz="1400" b="1" dirty="0" smtClean="0"/>
              <a:t>family.</a:t>
            </a:r>
            <a:endParaRPr lang="en-US" sz="1400" b="1" dirty="0"/>
          </a:p>
          <a:p>
            <a:endParaRPr lang="en-US" sz="1400" b="1" dirty="0"/>
          </a:p>
        </p:txBody>
      </p:sp>
    </p:spTree>
    <p:extLst>
      <p:ext uri="{BB962C8B-B14F-4D97-AF65-F5344CB8AC3E}">
        <p14:creationId xmlns:p14="http://schemas.microsoft.com/office/powerpoint/2010/main" val="318893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2222</TotalTime>
  <Words>1390</Words>
  <Application>Microsoft Office PowerPoint</Application>
  <PresentationFormat>عرض على الشاشة (3:4)‏</PresentationFormat>
  <Paragraphs>150</Paragraphs>
  <Slides>10</Slides>
  <Notes>1</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10</vt:i4>
      </vt:variant>
    </vt:vector>
  </HeadingPairs>
  <TitlesOfParts>
    <vt:vector size="14" baseType="lpstr">
      <vt:lpstr>Algerian</vt:lpstr>
      <vt:lpstr>Arial</vt:lpstr>
      <vt:lpstr>Calibri</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ONE Organic Chemistry Stereochemistry:  Isomerism,Stereoisomerism &amp;Chirality </dc:title>
  <dc:creator>hp</dc:creator>
  <cp:lastModifiedBy>مكتب الصناعة</cp:lastModifiedBy>
  <cp:revision>87</cp:revision>
  <dcterms:created xsi:type="dcterms:W3CDTF">2006-08-16T00:00:00Z</dcterms:created>
  <dcterms:modified xsi:type="dcterms:W3CDTF">2020-02-03T20:31:26Z</dcterms:modified>
</cp:coreProperties>
</file>