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26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chem.libretexts.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tmp"/><Relationship Id="rId1" Type="http://schemas.openxmlformats.org/officeDocument/2006/relationships/slideLayout" Target="../slideLayouts/slideLayout7.xml"/><Relationship Id="rId4" Type="http://schemas.openxmlformats.org/officeDocument/2006/relationships/hyperlink" Target="http://gooddayshealthcare.in/product/acetone-urin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27236"/>
            <a:ext cx="6629400" cy="9771906"/>
          </a:xfrm>
          <a:prstGeom prst="rect">
            <a:avLst/>
          </a:prstGeom>
        </p:spPr>
        <p:txBody>
          <a:bodyPr wrap="square">
            <a:spAutoFit/>
          </a:bodyPr>
          <a:lstStyle/>
          <a:p>
            <a:pPr rtl="1"/>
            <a:r>
              <a:rPr lang="en-US" sz="1100"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sz="1100" b="1" cap="all" dirty="0">
                <a:ln w="0"/>
                <a:effectLst>
                  <a:reflection blurRad="12700" stA="50000" endPos="50000" dist="5000" dir="5400000" sy="-100000" rotWithShape="0"/>
                </a:effectLst>
              </a:rPr>
              <a:t>Lecture No.3</a:t>
            </a:r>
            <a:r>
              <a:rPr lang="ar-IQ" sz="1100" b="1" cap="all" dirty="0">
                <a:ln w="0"/>
                <a:effectLst>
                  <a:reflection blurRad="12700" stA="50000" endPos="50000" dist="5000" dir="5400000" sy="-100000" rotWithShape="0"/>
                </a:effectLst>
              </a:rPr>
              <a:t>عضوية</a:t>
            </a:r>
            <a:r>
              <a:rPr lang="en-US" sz="1100"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pPr algn="ctr" rtl="1"/>
            <a:r>
              <a:rPr lang="en-US"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Aldehyde</a:t>
            </a:r>
            <a:r>
              <a:rPr lang="en-US"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Ketone, and carboxylic acids</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rtl="1"/>
            <a:r>
              <a:rPr lang="en-US" u="sng" dirty="0"/>
              <a:t>Functional group</a:t>
            </a:r>
            <a:endParaRPr lang="en-US" dirty="0"/>
          </a:p>
          <a:p>
            <a:pPr rtl="1"/>
            <a:r>
              <a:rPr lang="en-US" dirty="0" smtClean="0"/>
              <a:t>In </a:t>
            </a:r>
            <a:r>
              <a:rPr lang="en-US" dirty="0"/>
              <a:t>most organic compounds, atom or group of atoms arrange within a molecule to give a compound new chemical, and physical properties. </a:t>
            </a:r>
          </a:p>
          <a:p>
            <a:pPr rtl="1"/>
            <a:r>
              <a:rPr lang="en-US" dirty="0"/>
              <a:t>Mostly the functional group is the non- hydrocarbon part, sometimes are atoms often (contain O, N, S, or P) in an organic compound</a:t>
            </a:r>
            <a:r>
              <a:rPr lang="en-US" dirty="0" smtClean="0"/>
              <a:t>.</a:t>
            </a:r>
          </a:p>
          <a:p>
            <a:pPr rtl="1"/>
            <a:endParaRPr lang="en-US" dirty="0"/>
          </a:p>
          <a:p>
            <a:pPr rtl="1"/>
            <a:endParaRPr lang="en-US" dirty="0" smtClean="0"/>
          </a:p>
          <a:p>
            <a:pPr rtl="1"/>
            <a:endParaRPr lang="en-US" dirty="0"/>
          </a:p>
          <a:p>
            <a:pPr rtl="1"/>
            <a:endParaRPr lang="en-US" dirty="0" smtClean="0"/>
          </a:p>
          <a:p>
            <a:pPr rtl="1"/>
            <a:endParaRPr lang="en-US" dirty="0"/>
          </a:p>
          <a:p>
            <a:pPr rtl="1"/>
            <a:endParaRPr lang="en-US" dirty="0" smtClean="0"/>
          </a:p>
          <a:p>
            <a:pPr rtl="1"/>
            <a:endParaRPr lang="en-US" dirty="0"/>
          </a:p>
          <a:p>
            <a:pPr rtl="1"/>
            <a:endParaRPr lang="en-US" dirty="0" smtClean="0"/>
          </a:p>
          <a:p>
            <a:pPr rtl="1"/>
            <a:r>
              <a:rPr lang="en-US" sz="1200" b="1" dirty="0" smtClean="0"/>
              <a:t>Figure </a:t>
            </a:r>
            <a:r>
              <a:rPr lang="en-US" sz="1200" b="1" dirty="0"/>
              <a:t>1: The functional groups of Alcohol, Aldehyde, Alkene, carboxylic acid, and Ketone. Carbonyl group (&gt;C=O) is a functional group of (Aldehyde, Ketone), Double Bond (&gt; C = C &lt;), and in carboxylic acid both carbonyl group and hydroxyl group (-OH) are the functional groups functional group</a:t>
            </a:r>
            <a:endParaRPr lang="en-US" sz="1200" dirty="0"/>
          </a:p>
          <a:p>
            <a:pPr algn="ctr" rtl="1"/>
            <a:endParaRPr lang="en-US" b="1" u="sng" dirty="0" smtClean="0"/>
          </a:p>
          <a:p>
            <a:pPr algn="ctr" rtl="1"/>
            <a:r>
              <a:rPr lang="en-US" b="1" u="sng" dirty="0" smtClean="0"/>
              <a:t>Functional </a:t>
            </a:r>
            <a:r>
              <a:rPr lang="en-US" b="1" u="sng" dirty="0"/>
              <a:t>Groups Reactivity</a:t>
            </a:r>
            <a:endParaRPr lang="en-US" dirty="0"/>
          </a:p>
          <a:p>
            <a:pPr rtl="1"/>
            <a:r>
              <a:rPr lang="en-US" dirty="0"/>
              <a:t>  Functional groups play a significant role in increasing its reactivity, by  controlling the direction of the reactions; Alkyl chains </a:t>
            </a:r>
            <a:r>
              <a:rPr lang="en-US" dirty="0" smtClean="0"/>
              <a:t>(R</a:t>
            </a:r>
            <a:r>
              <a:rPr lang="en-US" dirty="0"/>
              <a:t>₃ C - C R</a:t>
            </a:r>
            <a:r>
              <a:rPr lang="en-US" dirty="0" smtClean="0"/>
              <a:t>₃)  </a:t>
            </a:r>
            <a:r>
              <a:rPr lang="en-US" dirty="0"/>
              <a:t>are nonreactive, but when substituted  ( R₂ C = C R₂ ) give unsaturated alkyl chains, the presence of functional group (&gt; C = C &lt;) allow for relative increase in both reactivity and specificity.</a:t>
            </a:r>
          </a:p>
          <a:p>
            <a:pPr rtl="1"/>
            <a:r>
              <a:rPr lang="en-US" b="1" i="1" u="sng" dirty="0"/>
              <a:t>Carbonyl Compounds </a:t>
            </a:r>
            <a:endParaRPr lang="en-US" dirty="0"/>
          </a:p>
          <a:p>
            <a:pPr rtl="1"/>
            <a:r>
              <a:rPr lang="en-US" dirty="0"/>
              <a:t>          Carbonyl Compounds are consist of carbon- oxygen double bounded (&gt;C=O). Its polar or water soluble due to ability to form Hydrogen bonding, respectively as in, figure(2) bellow. </a:t>
            </a:r>
          </a:p>
          <a:p>
            <a:r>
              <a:rPr lang="en-US" dirty="0"/>
              <a:t>Aldehyde, Ketone, and carboxylic acids are all containing of carbonyl group, so  they called Carbonyl Compounds.</a:t>
            </a:r>
            <a:endParaRPr lang="en-US" dirty="0" smtClean="0"/>
          </a:p>
          <a:p>
            <a:pPr rtl="1"/>
            <a:endParaRPr lang="en-US" sz="1200" dirty="0" smtClean="0"/>
          </a:p>
          <a:p>
            <a:pPr rtl="1"/>
            <a:r>
              <a:rPr lang="en-US" sz="1200" dirty="0" smtClean="0"/>
              <a:t>                                         Figure(2</a:t>
            </a:r>
            <a:r>
              <a:rPr lang="en-US" sz="1200" dirty="0"/>
              <a:t>): carbonyl group, and hydrogen bonding. </a:t>
            </a:r>
            <a:r>
              <a:rPr lang="en-US" sz="1200" dirty="0" smtClean="0"/>
              <a:t>   </a:t>
            </a:r>
            <a:endParaRPr lang="en-US" dirty="0" smtClean="0"/>
          </a:p>
          <a:p>
            <a:pPr rtl="1"/>
            <a:endParaRPr lang="en-US" dirty="0"/>
          </a:p>
          <a:p>
            <a:pPr rtl="1"/>
            <a:endParaRPr lang="en-US" dirty="0" smtClean="0"/>
          </a:p>
          <a:p>
            <a:pPr rtl="1"/>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862036801"/>
              </p:ext>
            </p:extLst>
          </p:nvPr>
        </p:nvGraphicFramePr>
        <p:xfrm>
          <a:off x="76200" y="2209800"/>
          <a:ext cx="6629400" cy="2051688"/>
        </p:xfrm>
        <a:graphic>
          <a:graphicData uri="http://schemas.openxmlformats.org/drawingml/2006/table">
            <a:tbl>
              <a:tblPr rtl="1" firstRow="1" bandRow="1">
                <a:tableStyleId>{5C22544A-7EE6-4342-B048-85BDC9FD1C3A}</a:tableStyleId>
              </a:tblPr>
              <a:tblGrid>
                <a:gridCol w="3695302"/>
                <a:gridCol w="2934098"/>
              </a:tblGrid>
              <a:tr h="0">
                <a:tc>
                  <a:txBody>
                    <a:bodyPr/>
                    <a:lstStyle/>
                    <a:p>
                      <a:pPr marL="0" marR="0" algn="l" rtl="1">
                        <a:lnSpc>
                          <a:spcPct val="107000"/>
                        </a:lnSpc>
                        <a:spcBef>
                          <a:spcPts val="0"/>
                        </a:spcBef>
                        <a:spcAft>
                          <a:spcPts val="800"/>
                        </a:spcAft>
                      </a:pPr>
                      <a:r>
                        <a:rPr lang="en-US" sz="1100" u="sng" dirty="0">
                          <a:effectLst/>
                        </a:rPr>
                        <a:t>Functional group of Hydrocarbon</a:t>
                      </a:r>
                      <a:endParaRPr lang="en-US" sz="1100" dirty="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a:effectLst/>
                        </a:rPr>
                        <a:t>Hydrocarbon Chemical Formula </a:t>
                      </a:r>
                      <a:endParaRPr lang="en-US" sz="1100" dirty="0">
                        <a:effectLst/>
                        <a:latin typeface="Calibri"/>
                        <a:ea typeface="Calibri"/>
                        <a:cs typeface="Arial"/>
                      </a:endParaRPr>
                    </a:p>
                  </a:txBody>
                  <a:tcPr marL="162560" marR="162560" marT="81280" marB="81280"/>
                </a:tc>
              </a:tr>
              <a:tr h="328136">
                <a:tc>
                  <a:txBody>
                    <a:bodyPr/>
                    <a:lstStyle/>
                    <a:p>
                      <a:pPr marL="0" marR="0" algn="l" rtl="1">
                        <a:lnSpc>
                          <a:spcPct val="107000"/>
                        </a:lnSpc>
                        <a:spcBef>
                          <a:spcPts val="0"/>
                        </a:spcBef>
                        <a:spcAft>
                          <a:spcPts val="800"/>
                        </a:spcAft>
                      </a:pPr>
                      <a:r>
                        <a:rPr lang="en-US" sz="1100" u="sng">
                          <a:effectLst/>
                        </a:rPr>
                        <a:t>Hydroxyl group (-OH )</a:t>
                      </a:r>
                      <a:endParaRPr lang="en-US" sz="110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smtClean="0">
                          <a:effectLst/>
                        </a:rPr>
                        <a:t>Alcohol </a:t>
                      </a:r>
                      <a:r>
                        <a:rPr lang="en-US" sz="1100" u="none" dirty="0" smtClean="0">
                          <a:effectLst/>
                        </a:rPr>
                        <a:t>    ( </a:t>
                      </a:r>
                      <a:r>
                        <a:rPr lang="en-US" sz="1100" u="none" dirty="0">
                          <a:effectLst/>
                        </a:rPr>
                        <a:t>R- CH2 – OH )</a:t>
                      </a:r>
                      <a:endParaRPr lang="en-US" sz="1100" u="none" dirty="0">
                        <a:effectLst/>
                        <a:latin typeface="Calibri"/>
                        <a:ea typeface="Calibri"/>
                        <a:cs typeface="Arial"/>
                      </a:endParaRPr>
                    </a:p>
                  </a:txBody>
                  <a:tcPr marL="162560" marR="162560" marT="81280" marB="81280"/>
                </a:tc>
              </a:tr>
              <a:tr h="0">
                <a:tc>
                  <a:txBody>
                    <a:bodyPr/>
                    <a:lstStyle/>
                    <a:p>
                      <a:pPr marL="0" marR="0" algn="l" rtl="1">
                        <a:lnSpc>
                          <a:spcPct val="107000"/>
                        </a:lnSpc>
                        <a:spcBef>
                          <a:spcPts val="0"/>
                        </a:spcBef>
                        <a:spcAft>
                          <a:spcPts val="800"/>
                        </a:spcAft>
                      </a:pPr>
                      <a:r>
                        <a:rPr lang="en-US" sz="1100" u="sng">
                          <a:effectLst/>
                        </a:rPr>
                        <a:t>Carbonyl group ( -C H =O )</a:t>
                      </a:r>
                      <a:endParaRPr lang="en-US" sz="110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smtClean="0">
                          <a:effectLst/>
                        </a:rPr>
                        <a:t>Aldehyde</a:t>
                      </a:r>
                      <a:r>
                        <a:rPr lang="en-US" sz="1100" u="none" dirty="0" smtClean="0">
                          <a:effectLst/>
                        </a:rPr>
                        <a:t>     RCHO </a:t>
                      </a:r>
                      <a:endParaRPr lang="en-US" sz="1100" u="none" dirty="0">
                        <a:effectLst/>
                        <a:latin typeface="Calibri"/>
                        <a:ea typeface="Calibri"/>
                        <a:cs typeface="Arial"/>
                      </a:endParaRPr>
                    </a:p>
                  </a:txBody>
                  <a:tcPr marL="162560" marR="162560" marT="81280" marB="81280"/>
                </a:tc>
              </a:tr>
              <a:tr h="0">
                <a:tc>
                  <a:txBody>
                    <a:bodyPr/>
                    <a:lstStyle/>
                    <a:p>
                      <a:pPr marL="0" marR="0" algn="l" rtl="1">
                        <a:lnSpc>
                          <a:spcPct val="107000"/>
                        </a:lnSpc>
                        <a:spcBef>
                          <a:spcPts val="0"/>
                        </a:spcBef>
                        <a:spcAft>
                          <a:spcPts val="800"/>
                        </a:spcAft>
                      </a:pPr>
                      <a:r>
                        <a:rPr lang="en-US" sz="1100" u="sng">
                          <a:effectLst/>
                        </a:rPr>
                        <a:t>Double Bond (&gt; C = C &lt;)</a:t>
                      </a:r>
                      <a:endParaRPr lang="en-US" sz="110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a:effectLst/>
                        </a:rPr>
                        <a:t>Alkene </a:t>
                      </a:r>
                      <a:r>
                        <a:rPr lang="en-US" sz="1100" u="sng" dirty="0" smtClean="0">
                          <a:effectLst/>
                        </a:rPr>
                        <a:t> </a:t>
                      </a:r>
                      <a:r>
                        <a:rPr lang="en-US" sz="1100" u="none" dirty="0" smtClean="0">
                          <a:effectLst/>
                        </a:rPr>
                        <a:t>     ( </a:t>
                      </a:r>
                      <a:r>
                        <a:rPr lang="en-US" sz="1100" u="none" dirty="0">
                          <a:effectLst/>
                        </a:rPr>
                        <a:t>R2 C = C R2 ) </a:t>
                      </a:r>
                      <a:endParaRPr lang="en-US" sz="1100" u="none" dirty="0">
                        <a:effectLst/>
                        <a:latin typeface="Calibri"/>
                        <a:ea typeface="Calibri"/>
                        <a:cs typeface="Arial"/>
                      </a:endParaRPr>
                    </a:p>
                  </a:txBody>
                  <a:tcPr marL="162560" marR="162560" marT="81280" marB="81280"/>
                </a:tc>
              </a:tr>
              <a:tr h="0">
                <a:tc>
                  <a:txBody>
                    <a:bodyPr/>
                    <a:lstStyle/>
                    <a:p>
                      <a:pPr marL="0" marR="0" algn="l" rtl="1">
                        <a:lnSpc>
                          <a:spcPct val="107000"/>
                        </a:lnSpc>
                        <a:spcBef>
                          <a:spcPts val="0"/>
                        </a:spcBef>
                        <a:spcAft>
                          <a:spcPts val="800"/>
                        </a:spcAft>
                      </a:pPr>
                      <a:r>
                        <a:rPr lang="en-US" sz="1100" u="sng">
                          <a:effectLst/>
                        </a:rPr>
                        <a:t>Carboxyl group(-COOH), &amp; Hydroxyl(-OH).</a:t>
                      </a:r>
                      <a:endParaRPr lang="en-US" sz="110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smtClean="0">
                          <a:effectLst/>
                        </a:rPr>
                        <a:t>Carboxylic </a:t>
                      </a:r>
                      <a:r>
                        <a:rPr lang="en-US" sz="1100" u="sng" dirty="0">
                          <a:effectLst/>
                        </a:rPr>
                        <a:t>acid </a:t>
                      </a:r>
                      <a:r>
                        <a:rPr lang="en-US" sz="1100" u="sng" dirty="0" smtClean="0">
                          <a:effectLst/>
                        </a:rPr>
                        <a:t> </a:t>
                      </a:r>
                      <a:r>
                        <a:rPr lang="en-US" sz="1100" u="none" dirty="0" smtClean="0">
                          <a:effectLst/>
                        </a:rPr>
                        <a:t>    RCOOH</a:t>
                      </a:r>
                      <a:r>
                        <a:rPr lang="en-US" sz="1100" u="sng" dirty="0" smtClean="0">
                          <a:effectLst/>
                        </a:rPr>
                        <a:t> </a:t>
                      </a:r>
                      <a:endParaRPr lang="en-US" sz="1100" dirty="0">
                        <a:effectLst/>
                        <a:latin typeface="Calibri"/>
                        <a:ea typeface="Calibri"/>
                        <a:cs typeface="Arial"/>
                      </a:endParaRPr>
                    </a:p>
                  </a:txBody>
                  <a:tcPr marL="162560" marR="162560" marT="81280" marB="81280"/>
                </a:tc>
              </a:tr>
              <a:tr h="0">
                <a:tc>
                  <a:txBody>
                    <a:bodyPr/>
                    <a:lstStyle/>
                    <a:p>
                      <a:pPr marL="0" marR="0" algn="l" rtl="1">
                        <a:lnSpc>
                          <a:spcPct val="107000"/>
                        </a:lnSpc>
                        <a:spcBef>
                          <a:spcPts val="0"/>
                        </a:spcBef>
                        <a:spcAft>
                          <a:spcPts val="800"/>
                        </a:spcAft>
                      </a:pPr>
                      <a:r>
                        <a:rPr lang="en-US" sz="1100" u="sng">
                          <a:effectLst/>
                        </a:rPr>
                        <a:t>Carbonyl group (&gt;C=O )</a:t>
                      </a:r>
                      <a:endParaRPr lang="en-US" sz="1100">
                        <a:effectLst/>
                        <a:latin typeface="Calibri"/>
                        <a:ea typeface="Calibri"/>
                        <a:cs typeface="Arial"/>
                      </a:endParaRPr>
                    </a:p>
                  </a:txBody>
                  <a:tcPr marL="162560" marR="162560" marT="81280" marB="81280"/>
                </a:tc>
                <a:tc>
                  <a:txBody>
                    <a:bodyPr/>
                    <a:lstStyle/>
                    <a:p>
                      <a:pPr marL="0" marR="0" algn="l" rtl="1">
                        <a:lnSpc>
                          <a:spcPct val="107000"/>
                        </a:lnSpc>
                        <a:spcBef>
                          <a:spcPts val="0"/>
                        </a:spcBef>
                        <a:spcAft>
                          <a:spcPts val="800"/>
                        </a:spcAft>
                      </a:pPr>
                      <a:r>
                        <a:rPr lang="en-US" sz="1100" u="sng" dirty="0" smtClean="0">
                          <a:effectLst/>
                        </a:rPr>
                        <a:t> Ketone  </a:t>
                      </a:r>
                      <a:r>
                        <a:rPr lang="en-US" sz="1100" u="none" dirty="0" smtClean="0">
                          <a:effectLst/>
                        </a:rPr>
                        <a:t>R₂CO</a:t>
                      </a:r>
                      <a:endParaRPr lang="en-US" sz="1100" u="none" dirty="0">
                        <a:effectLst/>
                        <a:latin typeface="Calibri"/>
                        <a:ea typeface="Calibri"/>
                        <a:cs typeface="Arial"/>
                      </a:endParaRPr>
                    </a:p>
                  </a:txBody>
                  <a:tcPr marL="162560" marR="162560" marT="81280" marB="81280"/>
                </a:tc>
              </a:tr>
            </a:tbl>
          </a:graphicData>
        </a:graphic>
      </p:graphicFrame>
      <p:pic>
        <p:nvPicPr>
          <p:cNvPr id="7" name="Picture 6" descr="https://sites.google.com/site/chemistryolp/_/rsrc/1312725515422/properties-of-carboxylic-acids/dimer.gif"/>
          <p:cNvPicPr/>
          <p:nvPr/>
        </p:nvPicPr>
        <p:blipFill>
          <a:blip r:embed="rId2">
            <a:extLst>
              <a:ext uri="{28A0092B-C50C-407E-A947-70E740481C1C}">
                <a14:useLocalDpi xmlns:a14="http://schemas.microsoft.com/office/drawing/2010/main" val="0"/>
              </a:ext>
            </a:extLst>
          </a:blip>
          <a:srcRect/>
          <a:stretch>
            <a:fillRect/>
          </a:stretch>
        </p:blipFill>
        <p:spPr bwMode="auto">
          <a:xfrm>
            <a:off x="4724400" y="8126095"/>
            <a:ext cx="1981200" cy="865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60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47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30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289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200" y="90904"/>
            <a:ext cx="6705600" cy="8956298"/>
          </a:xfrm>
          <a:prstGeom prst="rect">
            <a:avLst/>
          </a:prstGeom>
        </p:spPr>
        <p:txBody>
          <a:bodyPr wrap="square">
            <a:spAutoFit/>
          </a:bodyPr>
          <a:lstStyle/>
          <a:p>
            <a:pPr rtl="1"/>
            <a:r>
              <a:rPr lang="en-US" dirty="0"/>
              <a:t> </a:t>
            </a:r>
            <a:r>
              <a:rPr lang="en-US" dirty="0" smtClean="0"/>
              <a:t>                     Aldehyde</a:t>
            </a:r>
            <a:r>
              <a:rPr lang="en-US" dirty="0"/>
              <a:t>, Ketone, and carboxylic acids </a:t>
            </a:r>
          </a:p>
          <a:p>
            <a:pPr rtl="1"/>
            <a:r>
              <a:rPr lang="en-US" dirty="0"/>
              <a:t> </a:t>
            </a:r>
            <a:r>
              <a:rPr lang="en-US" b="1" u="sng" dirty="0" smtClean="0"/>
              <a:t>Biological </a:t>
            </a:r>
            <a:r>
              <a:rPr lang="en-US" b="1" u="sng" dirty="0"/>
              <a:t>Significance of Ketone Bodies:</a:t>
            </a:r>
            <a:endParaRPr lang="en-US" dirty="0"/>
          </a:p>
          <a:p>
            <a:pPr rtl="1"/>
            <a:r>
              <a:rPr lang="en-US" dirty="0"/>
              <a:t>  </a:t>
            </a:r>
            <a:r>
              <a:rPr lang="en-US" dirty="0" smtClean="0"/>
              <a:t>   </a:t>
            </a:r>
            <a:r>
              <a:rPr lang="en-US" dirty="0"/>
              <a:t>Aldehydes, and ketones are critical in human body , they present as carbohydrates, fats, proteins, nucleic acids, hormones, vitamins, other organic compound, and Drugs.</a:t>
            </a:r>
          </a:p>
          <a:p>
            <a:pPr rtl="1"/>
            <a:r>
              <a:rPr lang="en-US" dirty="0"/>
              <a:t>       Acetone is the most important ketone to your health, and present in less than 1 mg/100 mL of blood. An excess of acetone in the bloodstream is a common symptom of diabetes. Insulin is a hormone that allows glucose from the bloodstream to enter cells. Diabetic is a persons with deficient in insulin, either lacking insulin or are resistant to insulin. Because there is no insulin in the body, a diabetic is forced to break down fatty acids and proteins for energy, which produces a large quantity of ketone bodies. This can be prevented by monitoring insulin levels within the body. However, if a diabetic's body is subjected to stress, such as an illness, disruption to insulin treatment, or surgery, a condition called diabetic ketoacidosis (DKA) can occur. </a:t>
            </a:r>
          </a:p>
          <a:p>
            <a:pPr rtl="1"/>
            <a:r>
              <a:rPr lang="en-US" dirty="0"/>
              <a:t>      When a diabetic's body is in a stressful situation, it produces hormones such as adrenaline, which increase the rate of converting fatty acids to energy. This causes ketone bodies to </a:t>
            </a:r>
            <a:r>
              <a:rPr lang="en-US" i="1" dirty="0"/>
              <a:t>accumulate</a:t>
            </a:r>
            <a:r>
              <a:rPr lang="en-US" dirty="0"/>
              <a:t>. When so much acetone builds up in the blood, the body attempts to eliminate it all by causing excessive urination.</a:t>
            </a:r>
          </a:p>
          <a:p>
            <a:r>
              <a:rPr lang="en-US" dirty="0"/>
              <a:t>    Symptoms of diabetic ketoacidosis include dehydration, deficiencies in salts such as potassium, nausea, fatigue, confusion, abdominal cramping, excessive thirst, and decreased perspiration. DKA can be treated through undergoing insulin therapy, replenishing the body with the fluids and electrolytes, and diminishing stress. The most common way to test for an excess of ketones in the bloodstream is a urine test, also blood test will be more accurate. Although it is dependable way of determining ketone buildup, ketone breathe excess is often associated with fruity smelling breath.[Reference: </a:t>
            </a:r>
            <a:r>
              <a:rPr lang="en-US" u="sng" dirty="0">
                <a:hlinkClick r:id="rId2"/>
              </a:rPr>
              <a:t>https://chem.libretexts.org/</a:t>
            </a:r>
            <a:r>
              <a:rPr lang="en-US" dirty="0"/>
              <a:t>  and   </a:t>
            </a:r>
            <a:r>
              <a:rPr lang="en-US" b="1" dirty="0"/>
              <a:t>5.3 Functions and Applications of Aldehydes and Ketones </a:t>
            </a:r>
            <a:r>
              <a:rPr lang="en-US" dirty="0"/>
              <a:t>Difficulty Level: </a:t>
            </a:r>
            <a:r>
              <a:rPr lang="en-US" b="1" dirty="0"/>
              <a:t>Basic</a:t>
            </a:r>
            <a:r>
              <a:rPr lang="en-US" dirty="0"/>
              <a:t> | Created by: CK-12]</a:t>
            </a:r>
            <a:endParaRPr lang="en-US" dirty="0"/>
          </a:p>
        </p:txBody>
      </p:sp>
    </p:spTree>
    <p:extLst>
      <p:ext uri="{BB962C8B-B14F-4D97-AF65-F5344CB8AC3E}">
        <p14:creationId xmlns:p14="http://schemas.microsoft.com/office/powerpoint/2010/main" val="30140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39470" y="78739"/>
            <a:ext cx="2608580" cy="1315086"/>
            <a:chOff x="0" y="0"/>
            <a:chExt cx="2636412" cy="2690679"/>
          </a:xfrm>
        </p:grpSpPr>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t="71936"/>
            <a:stretch/>
          </p:blipFill>
          <p:spPr>
            <a:xfrm>
              <a:off x="0" y="1838739"/>
              <a:ext cx="2636412" cy="851940"/>
            </a:xfrm>
            <a:prstGeom prst="rect">
              <a:avLst/>
            </a:prstGeom>
          </p:spPr>
        </p:pic>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b="38977"/>
            <a:stretch/>
          </p:blipFill>
          <p:spPr>
            <a:xfrm>
              <a:off x="0" y="0"/>
              <a:ext cx="2636412" cy="1852479"/>
            </a:xfrm>
            <a:prstGeom prst="rect">
              <a:avLst/>
            </a:prstGeom>
          </p:spPr>
        </p:pic>
      </p:grpSp>
      <p:pic>
        <p:nvPicPr>
          <p:cNvPr id="5" name="Picture 4" descr="صورة ذات صلة"/>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52399"/>
            <a:ext cx="1539240" cy="990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6200" y="374094"/>
            <a:ext cx="6705600" cy="8586966"/>
          </a:xfrm>
          <a:prstGeom prst="rect">
            <a:avLst/>
          </a:prstGeom>
        </p:spPr>
        <p:txBody>
          <a:bodyPr wrap="square">
            <a:spAutoFit/>
          </a:bodyPr>
          <a:lstStyle/>
          <a:p>
            <a:pPr rtl="1"/>
            <a:r>
              <a:rPr lang="ar-IQ" dirty="0"/>
              <a:t> </a:t>
            </a:r>
            <a:endParaRPr lang="en-US" dirty="0"/>
          </a:p>
          <a:p>
            <a:pPr rtl="1"/>
            <a:r>
              <a:rPr lang="ar-IQ" dirty="0"/>
              <a:t> </a:t>
            </a:r>
            <a:endParaRPr lang="en-US" dirty="0"/>
          </a:p>
          <a:p>
            <a:pPr rtl="1"/>
            <a:r>
              <a:rPr lang="en-US" dirty="0"/>
              <a:t>     </a:t>
            </a:r>
            <a:endParaRPr lang="en-US" dirty="0" smtClean="0"/>
          </a:p>
          <a:p>
            <a:pPr rtl="1"/>
            <a:r>
              <a:rPr lang="en-US" sz="1200" dirty="0" smtClean="0"/>
              <a:t>                                 (a)                                                      (b)</a:t>
            </a:r>
            <a:endParaRPr lang="en-US" sz="1200" dirty="0"/>
          </a:p>
          <a:p>
            <a:pPr rtl="1"/>
            <a:r>
              <a:rPr lang="en-US" sz="1200" dirty="0"/>
              <a:t>Figure (3): a- Plasma concentration of Glucose, and Ketone Bodies at starvation. b--The Acetone-Urine test is a simple urine test to detect the level of acetones in the body. When the acetones in the blood go above a certain level. Reference </a:t>
            </a:r>
            <a:r>
              <a:rPr lang="en-US" sz="1200" u="sng" dirty="0">
                <a:hlinkClick r:id="rId4"/>
              </a:rPr>
              <a:t>http://gooddayshealthcare.in/product/acetone-urine/</a:t>
            </a:r>
            <a:endParaRPr lang="en-US" sz="1200" dirty="0"/>
          </a:p>
          <a:p>
            <a:pPr rtl="1"/>
            <a:r>
              <a:rPr lang="en-US" b="1" u="sng" dirty="0" smtClean="0"/>
              <a:t>The </a:t>
            </a:r>
            <a:r>
              <a:rPr lang="en-US" b="1" u="sng" dirty="0"/>
              <a:t>presence of Aldehyde, Ketone, and carboxylic acids:</a:t>
            </a:r>
            <a:endParaRPr lang="en-US" dirty="0"/>
          </a:p>
          <a:p>
            <a:pPr rtl="1"/>
            <a:r>
              <a:rPr lang="en-US" dirty="0" smtClean="0"/>
              <a:t>      </a:t>
            </a:r>
            <a:r>
              <a:rPr lang="en-US" dirty="0"/>
              <a:t>Aldehyde, Ketone, and carboxylic acids are</a:t>
            </a:r>
            <a:r>
              <a:rPr lang="en-US" b="1" dirty="0"/>
              <a:t> </a:t>
            </a:r>
            <a:r>
              <a:rPr lang="en-US" dirty="0"/>
              <a:t>present in different compounds of human body, here is some of them:- </a:t>
            </a:r>
          </a:p>
          <a:p>
            <a:pPr rtl="1"/>
            <a:r>
              <a:rPr lang="en-US" dirty="0"/>
              <a:t>①</a:t>
            </a:r>
            <a:r>
              <a:rPr lang="en-US" dirty="0" smtClean="0"/>
              <a:t>-Monosaccharide's: Monosaccharide's </a:t>
            </a:r>
            <a:r>
              <a:rPr lang="en-US" dirty="0"/>
              <a:t>are carbohydrates which </a:t>
            </a:r>
            <a:r>
              <a:rPr lang="en-US" dirty="0" smtClean="0"/>
              <a:t>can </a:t>
            </a:r>
            <a:r>
              <a:rPr lang="en-US" dirty="0"/>
              <a:t>not be </a:t>
            </a:r>
            <a:r>
              <a:rPr lang="en-US" dirty="0" smtClean="0"/>
              <a:t>hydrolyzed </a:t>
            </a:r>
            <a:r>
              <a:rPr lang="en-US" dirty="0"/>
              <a:t>to small molecules, contain carbons with functional aldehyde, </a:t>
            </a:r>
            <a:r>
              <a:rPr lang="en-US" dirty="0" smtClean="0"/>
              <a:t>or keto </a:t>
            </a:r>
            <a:r>
              <a:rPr lang="en-US" dirty="0"/>
              <a:t>group are present in nature. Aldohexose is glucose, </a:t>
            </a:r>
            <a:r>
              <a:rPr lang="en-US" dirty="0" smtClean="0"/>
              <a:t>Fructose is </a:t>
            </a:r>
            <a:r>
              <a:rPr lang="en-US" dirty="0"/>
              <a:t>ketohexose respectively. Glucose is present in our blood, </a:t>
            </a:r>
            <a:r>
              <a:rPr lang="en-US" dirty="0" smtClean="0"/>
              <a:t>and </a:t>
            </a:r>
            <a:r>
              <a:rPr lang="en-US" dirty="0"/>
              <a:t>gives rise to energy on oxidation.</a:t>
            </a:r>
          </a:p>
          <a:p>
            <a:pPr rtl="1"/>
            <a:r>
              <a:rPr lang="en-US" dirty="0"/>
              <a:t>②- </a:t>
            </a:r>
            <a:r>
              <a:rPr lang="en-US" dirty="0" smtClean="0"/>
              <a:t>Aldopentose </a:t>
            </a:r>
            <a:r>
              <a:rPr lang="en-US" dirty="0"/>
              <a:t>Ribose is constituent of nucleic acids monomer of</a:t>
            </a:r>
          </a:p>
          <a:p>
            <a:pPr rtl="1"/>
            <a:r>
              <a:rPr lang="en-US" dirty="0"/>
              <a:t>        DNA. </a:t>
            </a:r>
          </a:p>
          <a:p>
            <a:r>
              <a:rPr lang="en-US" dirty="0"/>
              <a:t>③ -Ketone Bodies</a:t>
            </a:r>
            <a:r>
              <a:rPr lang="en-US" dirty="0" smtClean="0"/>
              <a:t>: </a:t>
            </a:r>
            <a:r>
              <a:rPr lang="en-US" dirty="0"/>
              <a:t>Ketone Bodies are : acetoacetate, </a:t>
            </a:r>
            <a:r>
              <a:rPr lang="en-US" dirty="0" smtClean="0"/>
              <a:t>beta-</a:t>
            </a:r>
            <a:r>
              <a:rPr lang="en-US" dirty="0" err="1" smtClean="0"/>
              <a:t>hydroxy</a:t>
            </a:r>
            <a:r>
              <a:rPr lang="en-US" dirty="0" smtClean="0"/>
              <a:t> butyrate</a:t>
            </a:r>
            <a:r>
              <a:rPr lang="en-US" dirty="0"/>
              <a:t>, </a:t>
            </a:r>
            <a:r>
              <a:rPr lang="en-US" dirty="0" smtClean="0"/>
              <a:t>&amp;acetone</a:t>
            </a:r>
            <a:r>
              <a:rPr lang="en-US" dirty="0"/>
              <a:t>. Ketone Bodies are water soluble fuels </a:t>
            </a:r>
            <a:r>
              <a:rPr lang="en-US" dirty="0" smtClean="0"/>
              <a:t>normally exported </a:t>
            </a:r>
            <a:r>
              <a:rPr lang="en-US" dirty="0"/>
              <a:t>by the liver but overproduced during fasting or </a:t>
            </a:r>
            <a:r>
              <a:rPr lang="en-US" dirty="0" smtClean="0"/>
              <a:t>diabetes </a:t>
            </a:r>
            <a:r>
              <a:rPr lang="en-US" dirty="0"/>
              <a:t>mellitus. Ketone Bodies are formed in the hepatic </a:t>
            </a:r>
            <a:r>
              <a:rPr lang="en-US" dirty="0" smtClean="0"/>
              <a:t>mitochondria </a:t>
            </a:r>
            <a:r>
              <a:rPr lang="en-US" dirty="0"/>
              <a:t>to be used as fuel for human activities.</a:t>
            </a:r>
          </a:p>
          <a:p>
            <a:pPr rtl="1"/>
            <a:r>
              <a:rPr lang="en-US" b="1" u="sng" dirty="0"/>
              <a:t>CARBOXYLIC ACIDS: </a:t>
            </a:r>
            <a:r>
              <a:rPr lang="en-US" dirty="0" smtClean="0"/>
              <a:t>A </a:t>
            </a:r>
            <a:r>
              <a:rPr lang="en-US" dirty="0"/>
              <a:t>class of organic compounds consist of a carbonyl group( &gt;C=O ), attached to a hydroxyl group ( -OH ) to </a:t>
            </a:r>
            <a:r>
              <a:rPr lang="en-US" dirty="0" smtClean="0"/>
              <a:t>generate </a:t>
            </a:r>
            <a:r>
              <a:rPr lang="en-US" dirty="0"/>
              <a:t>a carboxyl </a:t>
            </a:r>
            <a:r>
              <a:rPr lang="en-US" dirty="0" smtClean="0"/>
              <a:t>group( </a:t>
            </a:r>
            <a:r>
              <a:rPr lang="en-US" b="1" dirty="0"/>
              <a:t>-</a:t>
            </a:r>
            <a:r>
              <a:rPr lang="en-US" dirty="0"/>
              <a:t>COOH ),</a:t>
            </a:r>
            <a:r>
              <a:rPr lang="en-US" b="1" dirty="0"/>
              <a:t> </a:t>
            </a:r>
            <a:r>
              <a:rPr lang="en-US" dirty="0"/>
              <a:t>it’s a weak acid. Acetic acid meaning Vinegar, the other example in human body is fatty acid. Using the definition of an acid as a "substance which donates protons (hydrogen ions) to other things", the carboxylic acids are acidic because of the hydrogen in the -COOH group. In solution of water, a hydrogen ion is transferred from the ( -COOH ) group to a water molecule, you get an acetate ion formed together with a hydroxonium ion, H</a:t>
            </a:r>
            <a:r>
              <a:rPr lang="en-US" baseline="-25000" dirty="0"/>
              <a:t>3</a:t>
            </a:r>
            <a:r>
              <a:rPr lang="en-US" dirty="0"/>
              <a:t>O</a:t>
            </a:r>
            <a:r>
              <a:rPr lang="en-US" baseline="30000" dirty="0" smtClean="0"/>
              <a:t>+</a:t>
            </a:r>
            <a:r>
              <a:rPr lang="en-US" dirty="0" smtClean="0"/>
              <a:t>.        </a:t>
            </a:r>
            <a:r>
              <a:rPr lang="en-US" dirty="0"/>
              <a:t>CH₃COOH + H₂O  ↔ CH₃COO¯  + H</a:t>
            </a:r>
            <a:r>
              <a:rPr lang="en-US" baseline="-25000" dirty="0"/>
              <a:t>3</a:t>
            </a:r>
            <a:r>
              <a:rPr lang="en-US" dirty="0"/>
              <a:t>O</a:t>
            </a:r>
            <a:r>
              <a:rPr lang="en-US" baseline="30000" dirty="0"/>
              <a:t>+</a:t>
            </a:r>
            <a:r>
              <a:rPr lang="en-US" dirty="0"/>
              <a:t>.</a:t>
            </a:r>
            <a:endParaRPr lang="en-US" dirty="0"/>
          </a:p>
        </p:txBody>
      </p:sp>
    </p:spTree>
    <p:extLst>
      <p:ext uri="{BB962C8B-B14F-4D97-AF65-F5344CB8AC3E}">
        <p14:creationId xmlns:p14="http://schemas.microsoft.com/office/powerpoint/2010/main" val="36552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6705600" cy="7740581"/>
          </a:xfrm>
          <a:prstGeom prst="rect">
            <a:avLst/>
          </a:prstGeom>
        </p:spPr>
        <p:txBody>
          <a:bodyPr wrap="square">
            <a:spAutoFit/>
          </a:bodyPr>
          <a:lstStyle/>
          <a:p>
            <a:pPr rtl="1"/>
            <a:r>
              <a:rPr lang="en-US" b="1" u="sng" dirty="0"/>
              <a:t>The pH of carboxylic acid solutions</a:t>
            </a:r>
            <a:endParaRPr lang="en-US" dirty="0"/>
          </a:p>
          <a:p>
            <a:pPr rtl="1"/>
            <a:r>
              <a:rPr lang="en-US" dirty="0"/>
              <a:t>What makes a carboxylic acid more acidic?</a:t>
            </a:r>
          </a:p>
          <a:p>
            <a:pPr rtl="1"/>
            <a:r>
              <a:rPr lang="en-US" dirty="0"/>
              <a:t>Acidity of carboxylic acid is higher than alcohols. Carboxylate ion, the conjugate base of carboxylic acid is stabilized by two equivalent resonance structures in which the negative charge is effectively delocalized between two more electronegative oxygen atoms. Fig.4.</a:t>
            </a:r>
          </a:p>
          <a:p>
            <a:pPr rtl="1"/>
            <a:r>
              <a:rPr lang="en-US" dirty="0"/>
              <a:t>Fig.4: Carboxylic acid resonance structures showing increasing acidity, where R = </a:t>
            </a:r>
            <a:r>
              <a:rPr lang="en-US" dirty="0" err="1"/>
              <a:t>CH₃</a:t>
            </a:r>
            <a:r>
              <a:rPr lang="en-US" dirty="0" err="1" smtClean="0"/>
              <a:t>.The</a:t>
            </a:r>
            <a:r>
              <a:rPr lang="en-US" dirty="0" smtClean="0"/>
              <a:t> </a:t>
            </a:r>
            <a:r>
              <a:rPr lang="en-US" dirty="0"/>
              <a:t>Normal Arterial pH in Human Body is (7.35-7.45). At low pH the Arterial pH </a:t>
            </a:r>
            <a:r>
              <a:rPr lang="en-US" dirty="0" smtClean="0"/>
              <a:t>cause. Metabolic </a:t>
            </a:r>
            <a:r>
              <a:rPr lang="en-US" dirty="0"/>
              <a:t>Acidosis, which refer to increase acid generation</a:t>
            </a:r>
            <a:r>
              <a:rPr lang="en-US" dirty="0" smtClean="0"/>
              <a:t>.</a:t>
            </a:r>
          </a:p>
          <a:p>
            <a:pPr rtl="1"/>
            <a:r>
              <a:rPr lang="en-US" sz="1100" dirty="0" smtClean="0"/>
              <a:t>Fig.4</a:t>
            </a:r>
            <a:r>
              <a:rPr lang="en-US" sz="1100" dirty="0"/>
              <a:t>: Carboxylic acid resonance structures </a:t>
            </a:r>
            <a:endParaRPr lang="en-US" sz="1100" dirty="0" smtClean="0"/>
          </a:p>
          <a:p>
            <a:pPr rtl="1"/>
            <a:r>
              <a:rPr lang="en-US" sz="1100" dirty="0" smtClean="0"/>
              <a:t>showing </a:t>
            </a:r>
            <a:r>
              <a:rPr lang="en-US" sz="1100" dirty="0"/>
              <a:t>increasing acidity, where R = CH₃.</a:t>
            </a:r>
          </a:p>
          <a:p>
            <a:pPr rtl="1"/>
            <a:endParaRPr lang="en-US" sz="1100" dirty="0" smtClean="0"/>
          </a:p>
          <a:p>
            <a:pPr rtl="1"/>
            <a:r>
              <a:rPr lang="en-US" sz="1600" b="1" u="sng" dirty="0" smtClean="0">
                <a:cs typeface="+mj-cs"/>
              </a:rPr>
              <a:t>Metabolic </a:t>
            </a:r>
            <a:r>
              <a:rPr lang="en-US" sz="1600" b="1" u="sng" dirty="0">
                <a:cs typeface="+mj-cs"/>
              </a:rPr>
              <a:t>Acidosis cause: </a:t>
            </a:r>
            <a:endParaRPr lang="en-US" sz="1600" dirty="0">
              <a:cs typeface="+mj-cs"/>
            </a:endParaRPr>
          </a:p>
          <a:p>
            <a:pPr rtl="1"/>
            <a:r>
              <a:rPr lang="ar-IQ" sz="1600" dirty="0">
                <a:cs typeface="+mj-cs"/>
              </a:rPr>
              <a:t> </a:t>
            </a:r>
            <a:r>
              <a:rPr lang="en-US" sz="1600" b="1" u="sng" dirty="0" smtClean="0">
                <a:cs typeface="+mj-cs"/>
              </a:rPr>
              <a:t>1-</a:t>
            </a:r>
            <a:r>
              <a:rPr lang="en-US" sz="1600" u="sng" dirty="0" smtClean="0">
                <a:cs typeface="+mj-cs"/>
              </a:rPr>
              <a:t> </a:t>
            </a:r>
            <a:r>
              <a:rPr lang="en-US" sz="1600" b="1" u="sng" dirty="0">
                <a:cs typeface="+mj-cs"/>
              </a:rPr>
              <a:t>Ketoacidosis</a:t>
            </a:r>
            <a:r>
              <a:rPr lang="en-US" sz="1600" dirty="0">
                <a:cs typeface="+mj-cs"/>
              </a:rPr>
              <a:t>, when you have diabetes and don't get enough       insulin, and get dehydrated, your body burns fat instead of carbohydrates as fuel, and that makes ketones accumulation in your blood, so turn it acidic. </a:t>
            </a:r>
          </a:p>
          <a:p>
            <a:pPr rtl="1"/>
            <a:r>
              <a:rPr lang="en-US" sz="1600" b="1" u="sng" dirty="0">
                <a:cs typeface="+mj-cs"/>
              </a:rPr>
              <a:t>2-</a:t>
            </a:r>
            <a:r>
              <a:rPr lang="en-US" sz="1600" u="sng" dirty="0">
                <a:cs typeface="+mj-cs"/>
              </a:rPr>
              <a:t> </a:t>
            </a:r>
            <a:r>
              <a:rPr lang="en-US" sz="1600" b="1" u="sng" dirty="0">
                <a:cs typeface="+mj-cs"/>
              </a:rPr>
              <a:t>Alcoholism</a:t>
            </a:r>
            <a:r>
              <a:rPr lang="en-US" sz="1600" dirty="0">
                <a:cs typeface="+mj-cs"/>
              </a:rPr>
              <a:t>, People who drink a lot of alcohol for a long time and don't eat enough also build up ketones.</a:t>
            </a:r>
          </a:p>
          <a:p>
            <a:pPr rtl="1"/>
            <a:r>
              <a:rPr lang="en-US" sz="1600" b="1" u="sng" dirty="0">
                <a:cs typeface="+mj-cs"/>
              </a:rPr>
              <a:t>3- Renal tubular acidosis</a:t>
            </a:r>
            <a:r>
              <a:rPr lang="en-US" sz="1600" b="1" dirty="0">
                <a:cs typeface="+mj-cs"/>
              </a:rPr>
              <a:t>.</a:t>
            </a:r>
            <a:r>
              <a:rPr lang="en-US" sz="1600" dirty="0">
                <a:cs typeface="+mj-cs"/>
              </a:rPr>
              <a:t> Healthy Kidneys Kidney take acids out of your blood and get rid of them in your pee. Kidney diseases as well as some immune system and genetic disorders can damage kidney so they leave too much acid in your blood.</a:t>
            </a:r>
          </a:p>
          <a:p>
            <a:pPr rtl="1"/>
            <a:r>
              <a:rPr lang="en-US" sz="1600" b="1" u="sng" dirty="0">
                <a:cs typeface="+mj-cs"/>
              </a:rPr>
              <a:t>4- Ingestion Salicylates</a:t>
            </a:r>
            <a:r>
              <a:rPr lang="en-US" sz="1600" b="1" u="sng" dirty="0" smtClean="0">
                <a:cs typeface="+mj-cs"/>
              </a:rPr>
              <a:t>. </a:t>
            </a:r>
            <a:endParaRPr lang="en-US" sz="1600" b="1" u="sng" dirty="0">
              <a:cs typeface="+mj-cs"/>
            </a:endParaRPr>
          </a:p>
          <a:p>
            <a:pPr rtl="1"/>
            <a:endParaRPr lang="en-US" b="1" u="sng" smtClean="0">
              <a:cs typeface="+mj-cs"/>
            </a:endParaRPr>
          </a:p>
          <a:p>
            <a:pPr rtl="1"/>
            <a:r>
              <a:rPr lang="en-US" b="1" u="sng" smtClean="0">
                <a:cs typeface="+mj-cs"/>
              </a:rPr>
              <a:t>The </a:t>
            </a:r>
            <a:r>
              <a:rPr lang="en-US" b="1" u="sng" dirty="0">
                <a:cs typeface="+mj-cs"/>
              </a:rPr>
              <a:t>clinical </a:t>
            </a:r>
            <a:r>
              <a:rPr lang="en-US" sz="1600" b="1" u="sng" dirty="0" err="1" smtClean="0">
                <a:cs typeface="+mj-cs"/>
              </a:rPr>
              <a:t>Features:</a:t>
            </a:r>
            <a:r>
              <a:rPr lang="en-US" sz="1600" dirty="0" err="1" smtClean="0">
                <a:cs typeface="+mj-cs"/>
              </a:rPr>
              <a:t>The</a:t>
            </a:r>
            <a:r>
              <a:rPr lang="en-US" sz="1600" dirty="0" smtClean="0">
                <a:cs typeface="+mj-cs"/>
              </a:rPr>
              <a:t> clinical Features evolved rapidly over 24 hours and early signs: Cause nausea, vomiting, and abdominal pain.</a:t>
            </a:r>
          </a:p>
          <a:p>
            <a:r>
              <a:rPr lang="en-US" sz="1600" b="1" dirty="0" smtClean="0">
                <a:cs typeface="+mj-cs"/>
              </a:rPr>
              <a:t>The </a:t>
            </a:r>
            <a:r>
              <a:rPr lang="en-US" sz="1600" b="1" dirty="0">
                <a:cs typeface="+mj-cs"/>
              </a:rPr>
              <a:t>Carboxylic Acid </a:t>
            </a:r>
            <a:r>
              <a:rPr lang="en-US" sz="1600" b="1" dirty="0" smtClean="0">
                <a:cs typeface="+mj-cs"/>
              </a:rPr>
              <a:t>Derivatives: </a:t>
            </a:r>
            <a:r>
              <a:rPr lang="en-US" sz="1600" dirty="0" smtClean="0">
                <a:cs typeface="+mj-cs"/>
              </a:rPr>
              <a:t>The </a:t>
            </a:r>
            <a:r>
              <a:rPr lang="en-US" sz="1600" dirty="0">
                <a:cs typeface="+mj-cs"/>
              </a:rPr>
              <a:t>group (RC=O) is called the acyl group, which is a part of the functional group of the carboxylic acid derivatives, these derivatives include, esters, and amides. Figure bellow.</a:t>
            </a:r>
          </a:p>
          <a:p>
            <a:r>
              <a:rPr lang="en-US" sz="1200" dirty="0" smtClean="0"/>
              <a:t> </a:t>
            </a:r>
            <a:endParaRPr lang="en-US" sz="1200" dirty="0"/>
          </a:p>
        </p:txBody>
      </p:sp>
      <p:pic>
        <p:nvPicPr>
          <p:cNvPr id="7" name="صورة 13"/>
          <p:cNvPicPr/>
          <p:nvPr/>
        </p:nvPicPr>
        <p:blipFill>
          <a:blip r:embed="rId2"/>
          <a:stretch>
            <a:fillRect/>
          </a:stretch>
        </p:blipFill>
        <p:spPr>
          <a:xfrm>
            <a:off x="2743200" y="2590800"/>
            <a:ext cx="3933825" cy="685800"/>
          </a:xfrm>
          <a:prstGeom prst="rect">
            <a:avLst/>
          </a:prstGeom>
        </p:spPr>
      </p:pic>
      <p:graphicFrame>
        <p:nvGraphicFramePr>
          <p:cNvPr id="15" name="Table 14"/>
          <p:cNvGraphicFramePr>
            <a:graphicFrameLocks noGrp="1"/>
          </p:cNvGraphicFramePr>
          <p:nvPr>
            <p:extLst>
              <p:ext uri="{D42A27DB-BD31-4B8C-83A1-F6EECF244321}">
                <p14:modId xmlns:p14="http://schemas.microsoft.com/office/powerpoint/2010/main" val="4038827228"/>
              </p:ext>
            </p:extLst>
          </p:nvPr>
        </p:nvGraphicFramePr>
        <p:xfrm>
          <a:off x="609600" y="7543800"/>
          <a:ext cx="5391150" cy="1160018"/>
        </p:xfrm>
        <a:graphic>
          <a:graphicData uri="http://schemas.openxmlformats.org/drawingml/2006/table">
            <a:tbl>
              <a:tblPr firstRow="1" bandRow="1">
                <a:tableStyleId>{5C22544A-7EE6-4342-B048-85BDC9FD1C3A}</a:tableStyleId>
              </a:tblPr>
              <a:tblGrid>
                <a:gridCol w="2175616"/>
                <a:gridCol w="1546193"/>
                <a:gridCol w="1669341"/>
              </a:tblGrid>
              <a:tr h="197015">
                <a:tc gridSpan="3">
                  <a:txBody>
                    <a:bodyPr/>
                    <a:lstStyle/>
                    <a:p>
                      <a:pPr marL="0" marR="0" algn="l" rtl="1">
                        <a:lnSpc>
                          <a:spcPct val="107000"/>
                        </a:lnSpc>
                        <a:spcBef>
                          <a:spcPts val="0"/>
                        </a:spcBef>
                        <a:spcAft>
                          <a:spcPts val="800"/>
                        </a:spcAft>
                      </a:pPr>
                      <a:r>
                        <a:rPr lang="en-US" sz="1100" dirty="0">
                          <a:effectLst/>
                        </a:rPr>
                        <a:t>The Carboxylic Acid Derivatives </a:t>
                      </a:r>
                      <a:endParaRPr lang="en-US" sz="1100" dirty="0">
                        <a:effectLst/>
                        <a:latin typeface="Calibri"/>
                        <a:ea typeface="Calibri"/>
                        <a:cs typeface="Arial"/>
                      </a:endParaRPr>
                    </a:p>
                  </a:txBody>
                  <a:tcPr marL="121920" marR="121920" marT="60960" marB="60960"/>
                </a:tc>
                <a:tc hMerge="1">
                  <a:txBody>
                    <a:bodyPr/>
                    <a:lstStyle/>
                    <a:p>
                      <a:endParaRPr lang="en-US"/>
                    </a:p>
                  </a:txBody>
                  <a:tcPr/>
                </a:tc>
                <a:tc hMerge="1">
                  <a:txBody>
                    <a:bodyPr/>
                    <a:lstStyle/>
                    <a:p>
                      <a:endParaRPr lang="en-US"/>
                    </a:p>
                  </a:txBody>
                  <a:tcPr/>
                </a:tc>
              </a:tr>
              <a:tr h="384989">
                <a:tc>
                  <a:txBody>
                    <a:bodyPr/>
                    <a:lstStyle/>
                    <a:p>
                      <a:pPr marL="0" marR="0" algn="l" rtl="1">
                        <a:lnSpc>
                          <a:spcPct val="107000"/>
                        </a:lnSpc>
                        <a:spcBef>
                          <a:spcPts val="0"/>
                        </a:spcBef>
                        <a:spcAft>
                          <a:spcPts val="800"/>
                        </a:spcAft>
                      </a:pPr>
                      <a:r>
                        <a:rPr lang="en-US" sz="1100" dirty="0">
                          <a:effectLst/>
                        </a:rPr>
                        <a:t>Carboxylic Acid Derivatives </a:t>
                      </a:r>
                    </a:p>
                    <a:p>
                      <a:pPr marL="0" marR="0" algn="l" rtl="1">
                        <a:lnSpc>
                          <a:spcPct val="107000"/>
                        </a:lnSpc>
                        <a:spcBef>
                          <a:spcPts val="0"/>
                        </a:spcBef>
                        <a:spcAft>
                          <a:spcPts val="800"/>
                        </a:spcAft>
                      </a:pPr>
                      <a:r>
                        <a:rPr lang="ar-IQ" sz="1100" dirty="0">
                          <a:effectLst/>
                        </a:rPr>
                        <a:t> </a:t>
                      </a:r>
                      <a:endParaRPr lang="en-US" sz="1100" dirty="0">
                        <a:effectLst/>
                        <a:latin typeface="Calibri"/>
                        <a:ea typeface="Calibri"/>
                        <a:cs typeface="Arial"/>
                      </a:endParaRPr>
                    </a:p>
                  </a:txBody>
                  <a:tcPr marL="121920" marR="121920" marT="60960" marB="60960"/>
                </a:tc>
                <a:tc>
                  <a:txBody>
                    <a:bodyPr/>
                    <a:lstStyle/>
                    <a:p>
                      <a:pPr marL="0" marR="0" algn="l" rtl="1">
                        <a:lnSpc>
                          <a:spcPct val="107000"/>
                        </a:lnSpc>
                        <a:spcBef>
                          <a:spcPts val="0"/>
                        </a:spcBef>
                        <a:spcAft>
                          <a:spcPts val="800"/>
                        </a:spcAft>
                      </a:pPr>
                      <a:r>
                        <a:rPr lang="en-US" sz="1100" dirty="0">
                          <a:effectLst/>
                        </a:rPr>
                        <a:t>Esters</a:t>
                      </a:r>
                      <a:endParaRPr lang="en-US" sz="1100" dirty="0">
                        <a:effectLst/>
                        <a:latin typeface="Calibri"/>
                        <a:ea typeface="Calibri"/>
                        <a:cs typeface="Arial"/>
                      </a:endParaRPr>
                    </a:p>
                  </a:txBody>
                  <a:tcPr marL="121920" marR="121920" marT="60960" marB="60960"/>
                </a:tc>
                <a:tc>
                  <a:txBody>
                    <a:bodyPr/>
                    <a:lstStyle/>
                    <a:p>
                      <a:pPr marL="0" marR="0" algn="l" rtl="1">
                        <a:lnSpc>
                          <a:spcPct val="107000"/>
                        </a:lnSpc>
                        <a:spcBef>
                          <a:spcPts val="0"/>
                        </a:spcBef>
                        <a:spcAft>
                          <a:spcPts val="800"/>
                        </a:spcAft>
                      </a:pPr>
                      <a:r>
                        <a:rPr lang="en-US" sz="1100">
                          <a:effectLst/>
                        </a:rPr>
                        <a:t>amides</a:t>
                      </a:r>
                      <a:endParaRPr lang="en-US" sz="1100">
                        <a:effectLst/>
                        <a:latin typeface="Calibri"/>
                        <a:ea typeface="Calibri"/>
                        <a:cs typeface="Arial"/>
                      </a:endParaRPr>
                    </a:p>
                  </a:txBody>
                  <a:tcPr marL="121920" marR="121920" marT="60960" marB="60960"/>
                </a:tc>
              </a:tr>
              <a:tr h="197015">
                <a:tc>
                  <a:txBody>
                    <a:bodyPr/>
                    <a:lstStyle/>
                    <a:p>
                      <a:pPr marL="0" marR="0" algn="l" rtl="1">
                        <a:lnSpc>
                          <a:spcPct val="107000"/>
                        </a:lnSpc>
                        <a:spcBef>
                          <a:spcPts val="0"/>
                        </a:spcBef>
                        <a:spcAft>
                          <a:spcPts val="800"/>
                        </a:spcAft>
                      </a:pPr>
                      <a:r>
                        <a:rPr lang="en-US" sz="1100">
                          <a:effectLst/>
                        </a:rPr>
                        <a:t>Examples in living systems</a:t>
                      </a:r>
                      <a:endParaRPr lang="en-US" sz="1100">
                        <a:effectLst/>
                        <a:latin typeface="Calibri"/>
                        <a:ea typeface="Calibri"/>
                        <a:cs typeface="Arial"/>
                      </a:endParaRPr>
                    </a:p>
                  </a:txBody>
                  <a:tcPr marL="121920" marR="121920" marT="60960" marB="60960"/>
                </a:tc>
                <a:tc>
                  <a:txBody>
                    <a:bodyPr/>
                    <a:lstStyle/>
                    <a:p>
                      <a:pPr marL="0" marR="0" algn="l" rtl="1">
                        <a:lnSpc>
                          <a:spcPct val="107000"/>
                        </a:lnSpc>
                        <a:spcBef>
                          <a:spcPts val="0"/>
                        </a:spcBef>
                        <a:spcAft>
                          <a:spcPts val="800"/>
                        </a:spcAft>
                      </a:pPr>
                      <a:r>
                        <a:rPr lang="en-US" sz="1100" dirty="0">
                          <a:effectLst/>
                        </a:rPr>
                        <a:t>acetyl coenzyme A</a:t>
                      </a:r>
                      <a:endParaRPr lang="en-US" sz="1100" dirty="0">
                        <a:effectLst/>
                        <a:latin typeface="Calibri"/>
                        <a:ea typeface="Calibri"/>
                        <a:cs typeface="Arial"/>
                      </a:endParaRPr>
                    </a:p>
                  </a:txBody>
                  <a:tcPr marL="121920" marR="121920" marT="60960" marB="60960"/>
                </a:tc>
                <a:tc>
                  <a:txBody>
                    <a:bodyPr/>
                    <a:lstStyle/>
                    <a:p>
                      <a:pPr marL="0" marR="0" algn="l" rtl="1">
                        <a:lnSpc>
                          <a:spcPct val="107000"/>
                        </a:lnSpc>
                        <a:spcBef>
                          <a:spcPts val="0"/>
                        </a:spcBef>
                        <a:spcAft>
                          <a:spcPts val="800"/>
                        </a:spcAft>
                      </a:pPr>
                      <a:r>
                        <a:rPr lang="en-US" sz="1100" dirty="0">
                          <a:effectLst/>
                        </a:rPr>
                        <a:t>Paracetamol, penicillin.</a:t>
                      </a:r>
                      <a:endParaRPr lang="en-US" sz="1100" dirty="0">
                        <a:effectLst/>
                        <a:latin typeface="Calibri"/>
                        <a:ea typeface="Calibri"/>
                        <a:cs typeface="Arial"/>
                      </a:endParaRPr>
                    </a:p>
                  </a:txBody>
                  <a:tcPr marL="121920" marR="121920" marT="60960" marB="60960"/>
                </a:tc>
              </a:tr>
            </a:tbl>
          </a:graphicData>
        </a:graphic>
      </p:graphicFrame>
    </p:spTree>
    <p:extLst>
      <p:ext uri="{BB962C8B-B14F-4D97-AF65-F5344CB8AC3E}">
        <p14:creationId xmlns:p14="http://schemas.microsoft.com/office/powerpoint/2010/main" val="248377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37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813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0856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2372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3888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372</Words>
  <Application>Microsoft Office PowerPoint</Application>
  <PresentationFormat>On-screen Show (4:3)</PresentationFormat>
  <Paragraphs>77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9</cp:revision>
  <dcterms:created xsi:type="dcterms:W3CDTF">2006-08-16T00:00:00Z</dcterms:created>
  <dcterms:modified xsi:type="dcterms:W3CDTF">2020-01-12T22:55:34Z</dcterms:modified>
</cp:coreProperties>
</file>