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412"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599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702B4-559D-4739-9445-940F75146846}"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ar-SA"/>
        </a:p>
      </dgm:t>
    </dgm:pt>
    <dgm:pt modelId="{998C11B3-5C6E-45B4-B93C-18BECD11CBE0}">
      <dgm:prSet phldrT="[Text]" custT="1"/>
      <dgm:spPr>
        <a:xfrm>
          <a:off x="4250" y="449709"/>
          <a:ext cx="861338" cy="566818"/>
        </a:xfrm>
      </dgm:spPr>
      <dgm:t>
        <a:bodyPr/>
        <a:lstStyle/>
        <a:p>
          <a:pPr algn="ctr" rtl="1"/>
          <a:r>
            <a:rPr lang="en-US" sz="1600" b="1" smtClean="0">
              <a:latin typeface="Arial Black" panose="020B0A04020102020204" pitchFamily="34" charset="0"/>
              <a:ea typeface="+mn-ea"/>
              <a:cs typeface="+mn-cs"/>
            </a:rPr>
            <a:t>Software</a:t>
          </a:r>
          <a:endParaRPr lang="ar-SA" sz="1600" b="1">
            <a:latin typeface="Arial Black" panose="020B0A04020102020204" pitchFamily="34" charset="0"/>
            <a:ea typeface="+mn-ea"/>
            <a:cs typeface="Arial"/>
          </a:endParaRPr>
        </a:p>
      </dgm:t>
    </dgm:pt>
    <dgm:pt modelId="{072CAA5A-2B29-414E-BEFF-C5E5FCCE891F}" type="parTrans" cxnId="{1B8F78BC-297A-4C30-84C2-9A301A0A4E9E}">
      <dgm:prSet/>
      <dgm:spPr/>
      <dgm:t>
        <a:bodyPr/>
        <a:lstStyle/>
        <a:p>
          <a:pPr algn="ctr" rtl="1"/>
          <a:endParaRPr lang="ar-SA" sz="2000" b="1">
            <a:latin typeface="Arial Black" panose="020B0A04020102020204" pitchFamily="34" charset="0"/>
          </a:endParaRPr>
        </a:p>
      </dgm:t>
    </dgm:pt>
    <dgm:pt modelId="{E2BBF4F0-EFE0-4F29-939D-14984040732F}" type="sibTrans" cxnId="{1B8F78BC-297A-4C30-84C2-9A301A0A4E9E}">
      <dgm:prSet/>
      <dgm:spPr/>
      <dgm:t>
        <a:bodyPr/>
        <a:lstStyle/>
        <a:p>
          <a:pPr algn="ctr" rtl="1"/>
          <a:endParaRPr lang="ar-SA" sz="2000" b="1">
            <a:latin typeface="Arial Black" panose="020B0A04020102020204" pitchFamily="34" charset="0"/>
          </a:endParaRPr>
        </a:p>
      </dgm:t>
    </dgm:pt>
    <dgm:pt modelId="{73887677-2446-40A8-AC23-49357A656A96}">
      <dgm:prSet phldrT="[Text]" custT="1"/>
      <dgm:spPr>
        <a:xfrm>
          <a:off x="2159326" y="45012"/>
          <a:ext cx="941064" cy="566818"/>
        </a:xfrm>
      </dgm:spPr>
      <dgm:t>
        <a:bodyPr/>
        <a:lstStyle/>
        <a:p>
          <a:pPr algn="ctr" rtl="0"/>
          <a:r>
            <a:rPr lang="en-US" sz="1600" b="1" dirty="0" smtClean="0">
              <a:latin typeface="Arial Black" panose="020B0A04020102020204" pitchFamily="34" charset="0"/>
              <a:ea typeface="+mn-ea"/>
              <a:cs typeface="+mn-cs"/>
            </a:rPr>
            <a:t>Application Software</a:t>
          </a:r>
          <a:endParaRPr lang="en-US" sz="1600" b="1" dirty="0">
            <a:latin typeface="Arial Black" panose="020B0A04020102020204" pitchFamily="34" charset="0"/>
            <a:ea typeface="+mn-ea"/>
            <a:cs typeface="+mn-cs"/>
          </a:endParaRPr>
        </a:p>
      </dgm:t>
    </dgm:pt>
    <dgm:pt modelId="{629C4F4D-7C96-4646-BA96-31CF7E5C6337}" type="parTrans" cxnId="{707F20E0-A525-4E8F-8222-3E682FB914C1}">
      <dgm:prSet custT="1"/>
      <dgm:spPr>
        <a:xfrm rot="20557780">
          <a:off x="834678" y="446565"/>
          <a:ext cx="1355557" cy="168409"/>
        </a:xfrm>
      </dgm:spPr>
      <dgm:t>
        <a:bodyPr/>
        <a:lstStyle/>
        <a:p>
          <a:pPr algn="ctr" rtl="1"/>
          <a:endParaRPr lang="ar-SA" sz="400" b="1">
            <a:solidFill>
              <a:sysClr val="windowText" lastClr="000000">
                <a:hueOff val="0"/>
                <a:satOff val="0"/>
                <a:lumOff val="0"/>
                <a:alphaOff val="0"/>
              </a:sysClr>
            </a:solidFill>
            <a:latin typeface="Arial Black" panose="020B0A04020102020204" pitchFamily="34" charset="0"/>
            <a:ea typeface="+mn-ea"/>
            <a:cs typeface="Arial"/>
          </a:endParaRPr>
        </a:p>
      </dgm:t>
    </dgm:pt>
    <dgm:pt modelId="{0DC93BEB-D5BF-40A8-AC00-86838A68DF20}" type="sibTrans" cxnId="{707F20E0-A525-4E8F-8222-3E682FB914C1}">
      <dgm:prSet/>
      <dgm:spPr/>
      <dgm:t>
        <a:bodyPr/>
        <a:lstStyle/>
        <a:p>
          <a:pPr algn="ctr" rtl="1"/>
          <a:endParaRPr lang="ar-SA" sz="2000" b="1">
            <a:latin typeface="Arial Black" panose="020B0A04020102020204" pitchFamily="34" charset="0"/>
          </a:endParaRPr>
        </a:p>
      </dgm:t>
    </dgm:pt>
    <dgm:pt modelId="{69F5989B-7A03-453C-A125-BBC7C8CEBAEB}">
      <dgm:prSet custT="1"/>
      <dgm:spPr>
        <a:xfrm>
          <a:off x="2159326" y="854406"/>
          <a:ext cx="911470" cy="566818"/>
        </a:xfrm>
      </dgm:spPr>
      <dgm:t>
        <a:bodyPr/>
        <a:lstStyle/>
        <a:p>
          <a:pPr algn="ctr" rtl="1"/>
          <a:r>
            <a:rPr lang="en-US" sz="1600" b="1" smtClean="0">
              <a:latin typeface="Arial Black" panose="020B0A04020102020204" pitchFamily="34" charset="0"/>
              <a:ea typeface="+mn-ea"/>
              <a:cs typeface="+mn-cs"/>
            </a:rPr>
            <a:t>System Software</a:t>
          </a:r>
          <a:endParaRPr lang="ar-SA" sz="1600" b="1" dirty="0">
            <a:latin typeface="Arial Black" panose="020B0A04020102020204" pitchFamily="34" charset="0"/>
            <a:ea typeface="+mn-ea"/>
            <a:cs typeface="Arial"/>
          </a:endParaRPr>
        </a:p>
      </dgm:t>
    </dgm:pt>
    <dgm:pt modelId="{5D82DB41-5957-414B-8A34-B11DD4028BCF}" type="parTrans" cxnId="{39B69EB6-0968-45C9-AA17-8E4AE2E1D03F}">
      <dgm:prSet custT="1"/>
      <dgm:spPr>
        <a:xfrm rot="1042220">
          <a:off x="834678" y="851262"/>
          <a:ext cx="1355557" cy="168409"/>
        </a:xfrm>
      </dgm:spPr>
      <dgm:t>
        <a:bodyPr/>
        <a:lstStyle/>
        <a:p>
          <a:pPr algn="ctr" rtl="1"/>
          <a:endParaRPr lang="ar-SA" sz="400" b="1">
            <a:solidFill>
              <a:sysClr val="windowText" lastClr="000000">
                <a:hueOff val="0"/>
                <a:satOff val="0"/>
                <a:lumOff val="0"/>
                <a:alphaOff val="0"/>
              </a:sysClr>
            </a:solidFill>
            <a:latin typeface="Arial Black" panose="020B0A04020102020204" pitchFamily="34" charset="0"/>
            <a:ea typeface="+mn-ea"/>
            <a:cs typeface="Arial"/>
          </a:endParaRPr>
        </a:p>
      </dgm:t>
    </dgm:pt>
    <dgm:pt modelId="{6B5A6340-6811-45DF-9C1D-D8C0CBE47750}" type="sibTrans" cxnId="{39B69EB6-0968-45C9-AA17-8E4AE2E1D03F}">
      <dgm:prSet/>
      <dgm:spPr/>
      <dgm:t>
        <a:bodyPr/>
        <a:lstStyle/>
        <a:p>
          <a:pPr algn="ctr" rtl="1"/>
          <a:endParaRPr lang="ar-SA" sz="2000" b="1">
            <a:latin typeface="Arial Black" panose="020B0A04020102020204" pitchFamily="34" charset="0"/>
          </a:endParaRPr>
        </a:p>
      </dgm:t>
    </dgm:pt>
    <dgm:pt modelId="{396111C1-9230-4A29-B212-3BB975937CCE}">
      <dgm:prSet custT="1"/>
      <dgm:spPr>
        <a:xfrm>
          <a:off x="4372975" y="676315"/>
          <a:ext cx="994431" cy="429229"/>
        </a:xfrm>
      </dgm:spPr>
      <dgm:t>
        <a:bodyPr/>
        <a:lstStyle/>
        <a:p>
          <a:pPr algn="ctr" rtl="1"/>
          <a:r>
            <a:rPr lang="en-US" sz="1600" b="1" dirty="0" smtClean="0">
              <a:latin typeface="Arial Black" panose="020B0A04020102020204" pitchFamily="34" charset="0"/>
              <a:ea typeface="+mn-ea"/>
              <a:cs typeface="+mn-cs"/>
            </a:rPr>
            <a:t>Operating System</a:t>
          </a:r>
          <a:endParaRPr lang="ar-SA" sz="1600" b="1" dirty="0">
            <a:latin typeface="Arial Black" panose="020B0A04020102020204" pitchFamily="34" charset="0"/>
            <a:ea typeface="+mn-ea"/>
            <a:cs typeface="Arial"/>
          </a:endParaRPr>
        </a:p>
      </dgm:t>
    </dgm:pt>
    <dgm:pt modelId="{FACF93E1-3D04-4DCC-925D-4B9ACFF9C54D}" type="parTrans" cxnId="{9860414C-67E7-4A1E-A73B-BEC9028DFEAB}">
      <dgm:prSet custT="1"/>
      <dgm:spPr>
        <a:xfrm rot="20955869">
          <a:off x="3059197" y="930168"/>
          <a:ext cx="1325376" cy="168409"/>
        </a:xfrm>
      </dgm:spPr>
      <dgm:t>
        <a:bodyPr/>
        <a:lstStyle/>
        <a:p>
          <a:pPr algn="ctr" rtl="1"/>
          <a:endParaRPr lang="ar-SA" sz="400" b="1">
            <a:solidFill>
              <a:sysClr val="windowText" lastClr="000000">
                <a:hueOff val="0"/>
                <a:satOff val="0"/>
                <a:lumOff val="0"/>
                <a:alphaOff val="0"/>
              </a:sysClr>
            </a:solidFill>
            <a:latin typeface="Arial Black" panose="020B0A04020102020204" pitchFamily="34" charset="0"/>
            <a:ea typeface="+mn-ea"/>
            <a:cs typeface="Arial"/>
          </a:endParaRPr>
        </a:p>
      </dgm:t>
    </dgm:pt>
    <dgm:pt modelId="{E101D429-CD64-4454-BF78-BC3A1BA2D1C2}" type="sibTrans" cxnId="{9860414C-67E7-4A1E-A73B-BEC9028DFEAB}">
      <dgm:prSet/>
      <dgm:spPr/>
      <dgm:t>
        <a:bodyPr/>
        <a:lstStyle/>
        <a:p>
          <a:pPr algn="ctr" rtl="1"/>
          <a:endParaRPr lang="ar-SA" sz="2000" b="1">
            <a:latin typeface="Arial Black" panose="020B0A04020102020204" pitchFamily="34" charset="0"/>
          </a:endParaRPr>
        </a:p>
      </dgm:t>
    </dgm:pt>
    <dgm:pt modelId="{6D0303FE-97F4-4E45-889B-0A9BCE1D29CF}">
      <dgm:prSet custT="1"/>
      <dgm:spPr>
        <a:xfrm>
          <a:off x="4364534" y="1263979"/>
          <a:ext cx="1009665" cy="419478"/>
        </a:xfrm>
      </dgm:spPr>
      <dgm:t>
        <a:bodyPr/>
        <a:lstStyle/>
        <a:p>
          <a:pPr algn="ctr" rtl="1"/>
          <a:r>
            <a:rPr lang="en-US" sz="1800" b="1" dirty="0" smtClean="0">
              <a:latin typeface="Arial Black" panose="020B0A04020102020204" pitchFamily="34" charset="0"/>
              <a:ea typeface="+mn-ea"/>
              <a:cs typeface="+mn-cs"/>
            </a:rPr>
            <a:t>Utilities</a:t>
          </a:r>
          <a:endParaRPr lang="ar-SA" sz="1800" b="1" dirty="0">
            <a:latin typeface="Arial Black" panose="020B0A04020102020204" pitchFamily="34" charset="0"/>
            <a:ea typeface="+mn-ea"/>
            <a:cs typeface="Arial"/>
          </a:endParaRPr>
        </a:p>
      </dgm:t>
    </dgm:pt>
    <dgm:pt modelId="{8A9887EA-DDEF-4548-BEEC-DA37280C0C23}" type="parTrans" cxnId="{093E3F00-04A1-426C-90AB-6C5EE5219DA0}">
      <dgm:prSet custT="1"/>
      <dgm:spPr>
        <a:xfrm rot="873286">
          <a:off x="3049349" y="1221562"/>
          <a:ext cx="1336632" cy="168409"/>
        </a:xfrm>
      </dgm:spPr>
      <dgm:t>
        <a:bodyPr/>
        <a:lstStyle/>
        <a:p>
          <a:pPr algn="ctr" rtl="1"/>
          <a:endParaRPr lang="ar-SA" sz="400" b="1">
            <a:solidFill>
              <a:sysClr val="windowText" lastClr="000000">
                <a:hueOff val="0"/>
                <a:satOff val="0"/>
                <a:lumOff val="0"/>
                <a:alphaOff val="0"/>
              </a:sysClr>
            </a:solidFill>
            <a:latin typeface="Arial Black" panose="020B0A04020102020204" pitchFamily="34" charset="0"/>
            <a:ea typeface="+mn-ea"/>
            <a:cs typeface="Arial"/>
          </a:endParaRPr>
        </a:p>
      </dgm:t>
    </dgm:pt>
    <dgm:pt modelId="{33503DC7-FB9D-4CFE-B858-CDA7A14AF801}" type="sibTrans" cxnId="{093E3F00-04A1-426C-90AB-6C5EE5219DA0}">
      <dgm:prSet/>
      <dgm:spPr/>
      <dgm:t>
        <a:bodyPr/>
        <a:lstStyle/>
        <a:p>
          <a:pPr algn="ctr" rtl="1"/>
          <a:endParaRPr lang="ar-SA" sz="2000" b="1">
            <a:latin typeface="Arial Black" panose="020B0A04020102020204" pitchFamily="34" charset="0"/>
          </a:endParaRPr>
        </a:p>
      </dgm:t>
    </dgm:pt>
    <dgm:pt modelId="{EA546933-20E9-4F29-906F-ABB36638978D}" type="pres">
      <dgm:prSet presAssocID="{A49702B4-559D-4739-9445-940F75146846}" presName="diagram" presStyleCnt="0">
        <dgm:presLayoutVars>
          <dgm:chPref val="1"/>
          <dgm:dir/>
          <dgm:animOne val="branch"/>
          <dgm:animLvl val="lvl"/>
          <dgm:resizeHandles val="exact"/>
        </dgm:presLayoutVars>
      </dgm:prSet>
      <dgm:spPr/>
      <dgm:t>
        <a:bodyPr/>
        <a:lstStyle/>
        <a:p>
          <a:pPr rtl="1"/>
          <a:endParaRPr lang="ar-SA"/>
        </a:p>
      </dgm:t>
    </dgm:pt>
    <dgm:pt modelId="{9282F3C5-8AA5-4FD0-8E7B-6576050B4736}" type="pres">
      <dgm:prSet presAssocID="{998C11B3-5C6E-45B4-B93C-18BECD11CBE0}" presName="root1" presStyleCnt="0"/>
      <dgm:spPr/>
      <dgm:t>
        <a:bodyPr/>
        <a:lstStyle/>
        <a:p>
          <a:pPr rtl="1"/>
          <a:endParaRPr lang="ar-SA"/>
        </a:p>
      </dgm:t>
    </dgm:pt>
    <dgm:pt modelId="{2BCA37E5-3D92-4BF1-A055-87ABEA58303D}" type="pres">
      <dgm:prSet presAssocID="{998C11B3-5C6E-45B4-B93C-18BECD11CBE0}" presName="LevelOneTextNode" presStyleLbl="node0" presStyleIdx="0" presStyleCnt="1" custScaleX="42238" custScaleY="35050">
        <dgm:presLayoutVars>
          <dgm:chPref val="3"/>
        </dgm:presLayoutVars>
      </dgm:prSet>
      <dgm:spPr>
        <a:prstGeom prst="roundRect">
          <a:avLst>
            <a:gd name="adj" fmla="val 10000"/>
          </a:avLst>
        </a:prstGeom>
      </dgm:spPr>
      <dgm:t>
        <a:bodyPr/>
        <a:lstStyle/>
        <a:p>
          <a:pPr rtl="1"/>
          <a:endParaRPr lang="ar-SA"/>
        </a:p>
      </dgm:t>
    </dgm:pt>
    <dgm:pt modelId="{A041D735-3E42-4606-A5EC-FFECAF407D9C}" type="pres">
      <dgm:prSet presAssocID="{998C11B3-5C6E-45B4-B93C-18BECD11CBE0}" presName="level2hierChild" presStyleCnt="0"/>
      <dgm:spPr/>
      <dgm:t>
        <a:bodyPr/>
        <a:lstStyle/>
        <a:p>
          <a:pPr rtl="1"/>
          <a:endParaRPr lang="ar-SA"/>
        </a:p>
      </dgm:t>
    </dgm:pt>
    <dgm:pt modelId="{CA8AA11D-8C41-4953-85F0-5F383E624DE9}" type="pres">
      <dgm:prSet presAssocID="{629C4F4D-7C96-4646-BA96-31CF7E5C6337}" presName="conn2-1" presStyleLbl="parChTrans1D2" presStyleIdx="0" presStyleCnt="2"/>
      <dgm:spPr>
        <a:custGeom>
          <a:avLst/>
          <a:gdLst/>
          <a:ahLst/>
          <a:cxnLst/>
          <a:rect l="0" t="0" r="0" b="0"/>
          <a:pathLst>
            <a:path>
              <a:moveTo>
                <a:pt x="0" y="84204"/>
              </a:moveTo>
              <a:lnTo>
                <a:pt x="1355557" y="84204"/>
              </a:lnTo>
            </a:path>
          </a:pathLst>
        </a:custGeom>
      </dgm:spPr>
      <dgm:t>
        <a:bodyPr/>
        <a:lstStyle/>
        <a:p>
          <a:pPr rtl="1"/>
          <a:endParaRPr lang="ar-SA"/>
        </a:p>
      </dgm:t>
    </dgm:pt>
    <dgm:pt modelId="{53E49E6F-4251-47F8-B51F-2C7C7AE1954D}" type="pres">
      <dgm:prSet presAssocID="{629C4F4D-7C96-4646-BA96-31CF7E5C6337}" presName="connTx" presStyleLbl="parChTrans1D2" presStyleIdx="0" presStyleCnt="2"/>
      <dgm:spPr/>
      <dgm:t>
        <a:bodyPr/>
        <a:lstStyle/>
        <a:p>
          <a:pPr rtl="1"/>
          <a:endParaRPr lang="ar-SA"/>
        </a:p>
      </dgm:t>
    </dgm:pt>
    <dgm:pt modelId="{115ACC94-EFC1-4136-BDAB-78CBDAC48FFF}" type="pres">
      <dgm:prSet presAssocID="{73887677-2446-40A8-AC23-49357A656A96}" presName="root2" presStyleCnt="0"/>
      <dgm:spPr/>
      <dgm:t>
        <a:bodyPr/>
        <a:lstStyle/>
        <a:p>
          <a:pPr rtl="1"/>
          <a:endParaRPr lang="ar-SA"/>
        </a:p>
      </dgm:t>
    </dgm:pt>
    <dgm:pt modelId="{C068CA1D-EC7F-4420-8A93-6D7100A31877}" type="pres">
      <dgm:prSet presAssocID="{73887677-2446-40A8-AC23-49357A656A96}" presName="LevelTwoTextNode" presStyleLbl="node2" presStyleIdx="0" presStyleCnt="2" custScaleX="85291" custScaleY="35050">
        <dgm:presLayoutVars>
          <dgm:chPref val="3"/>
        </dgm:presLayoutVars>
      </dgm:prSet>
      <dgm:spPr>
        <a:prstGeom prst="roundRect">
          <a:avLst>
            <a:gd name="adj" fmla="val 10000"/>
          </a:avLst>
        </a:prstGeom>
      </dgm:spPr>
      <dgm:t>
        <a:bodyPr/>
        <a:lstStyle/>
        <a:p>
          <a:pPr rtl="1"/>
          <a:endParaRPr lang="ar-SA"/>
        </a:p>
      </dgm:t>
    </dgm:pt>
    <dgm:pt modelId="{8F9B665B-6482-4327-A15B-CF351E1C7C5B}" type="pres">
      <dgm:prSet presAssocID="{73887677-2446-40A8-AC23-49357A656A96}" presName="level3hierChild" presStyleCnt="0"/>
      <dgm:spPr/>
      <dgm:t>
        <a:bodyPr/>
        <a:lstStyle/>
        <a:p>
          <a:pPr rtl="1"/>
          <a:endParaRPr lang="ar-SA"/>
        </a:p>
      </dgm:t>
    </dgm:pt>
    <dgm:pt modelId="{CC87F25B-AE61-4494-A985-DB38EA0FD644}" type="pres">
      <dgm:prSet presAssocID="{5D82DB41-5957-414B-8A34-B11DD4028BCF}" presName="conn2-1" presStyleLbl="parChTrans1D2" presStyleIdx="1" presStyleCnt="2"/>
      <dgm:spPr>
        <a:custGeom>
          <a:avLst/>
          <a:gdLst/>
          <a:ahLst/>
          <a:cxnLst/>
          <a:rect l="0" t="0" r="0" b="0"/>
          <a:pathLst>
            <a:path>
              <a:moveTo>
                <a:pt x="0" y="84204"/>
              </a:moveTo>
              <a:lnTo>
                <a:pt x="1355557" y="84204"/>
              </a:lnTo>
            </a:path>
          </a:pathLst>
        </a:custGeom>
      </dgm:spPr>
      <dgm:t>
        <a:bodyPr/>
        <a:lstStyle/>
        <a:p>
          <a:pPr rtl="1"/>
          <a:endParaRPr lang="ar-SA"/>
        </a:p>
      </dgm:t>
    </dgm:pt>
    <dgm:pt modelId="{76EEC08F-DF13-498B-B3E3-EA41E128A704}" type="pres">
      <dgm:prSet presAssocID="{5D82DB41-5957-414B-8A34-B11DD4028BCF}" presName="connTx" presStyleLbl="parChTrans1D2" presStyleIdx="1" presStyleCnt="2"/>
      <dgm:spPr/>
      <dgm:t>
        <a:bodyPr/>
        <a:lstStyle/>
        <a:p>
          <a:pPr rtl="1"/>
          <a:endParaRPr lang="ar-SA"/>
        </a:p>
      </dgm:t>
    </dgm:pt>
    <dgm:pt modelId="{3D1622C3-BEFA-4604-944A-D355567780EF}" type="pres">
      <dgm:prSet presAssocID="{69F5989B-7A03-453C-A125-BBC7C8CEBAEB}" presName="root2" presStyleCnt="0"/>
      <dgm:spPr/>
      <dgm:t>
        <a:bodyPr/>
        <a:lstStyle/>
        <a:p>
          <a:pPr rtl="1"/>
          <a:endParaRPr lang="ar-SA"/>
        </a:p>
      </dgm:t>
    </dgm:pt>
    <dgm:pt modelId="{6CAEA21C-4B33-44B3-85F2-CFF0C61E9D64}" type="pres">
      <dgm:prSet presAssocID="{69F5989B-7A03-453C-A125-BBC7C8CEBAEB}" presName="LevelTwoTextNode" presStyleLbl="node2" presStyleIdx="1" presStyleCnt="2" custScaleX="72034" custScaleY="35050">
        <dgm:presLayoutVars>
          <dgm:chPref val="3"/>
        </dgm:presLayoutVars>
      </dgm:prSet>
      <dgm:spPr>
        <a:prstGeom prst="roundRect">
          <a:avLst>
            <a:gd name="adj" fmla="val 10000"/>
          </a:avLst>
        </a:prstGeom>
      </dgm:spPr>
      <dgm:t>
        <a:bodyPr/>
        <a:lstStyle/>
        <a:p>
          <a:pPr rtl="1"/>
          <a:endParaRPr lang="ar-SA"/>
        </a:p>
      </dgm:t>
    </dgm:pt>
    <dgm:pt modelId="{D7D9A62B-7B1E-4608-90A4-242537C35C16}" type="pres">
      <dgm:prSet presAssocID="{69F5989B-7A03-453C-A125-BBC7C8CEBAEB}" presName="level3hierChild" presStyleCnt="0"/>
      <dgm:spPr/>
      <dgm:t>
        <a:bodyPr/>
        <a:lstStyle/>
        <a:p>
          <a:pPr rtl="1"/>
          <a:endParaRPr lang="ar-SA"/>
        </a:p>
      </dgm:t>
    </dgm:pt>
    <dgm:pt modelId="{40B6EF27-216F-49B9-B39F-B002D12B05C7}" type="pres">
      <dgm:prSet presAssocID="{FACF93E1-3D04-4DCC-925D-4B9ACFF9C54D}" presName="conn2-1" presStyleLbl="parChTrans1D3" presStyleIdx="0" presStyleCnt="2"/>
      <dgm:spPr>
        <a:custGeom>
          <a:avLst/>
          <a:gdLst/>
          <a:ahLst/>
          <a:cxnLst/>
          <a:rect l="0" t="0" r="0" b="0"/>
          <a:pathLst>
            <a:path>
              <a:moveTo>
                <a:pt x="0" y="84204"/>
              </a:moveTo>
              <a:lnTo>
                <a:pt x="1325376" y="84204"/>
              </a:lnTo>
            </a:path>
          </a:pathLst>
        </a:custGeom>
      </dgm:spPr>
      <dgm:t>
        <a:bodyPr/>
        <a:lstStyle/>
        <a:p>
          <a:pPr rtl="1"/>
          <a:endParaRPr lang="ar-SA"/>
        </a:p>
      </dgm:t>
    </dgm:pt>
    <dgm:pt modelId="{19BE4DC9-A17B-4420-AD76-CDBD805F3159}" type="pres">
      <dgm:prSet presAssocID="{FACF93E1-3D04-4DCC-925D-4B9ACFF9C54D}" presName="connTx" presStyleLbl="parChTrans1D3" presStyleIdx="0" presStyleCnt="2"/>
      <dgm:spPr/>
      <dgm:t>
        <a:bodyPr/>
        <a:lstStyle/>
        <a:p>
          <a:pPr rtl="1"/>
          <a:endParaRPr lang="ar-SA"/>
        </a:p>
      </dgm:t>
    </dgm:pt>
    <dgm:pt modelId="{50EABE12-1DDA-488E-9B1D-4BB44EE8BC47}" type="pres">
      <dgm:prSet presAssocID="{396111C1-9230-4A29-B212-3BB975937CCE}" presName="root2" presStyleCnt="0"/>
      <dgm:spPr/>
      <dgm:t>
        <a:bodyPr/>
        <a:lstStyle/>
        <a:p>
          <a:pPr rtl="1"/>
          <a:endParaRPr lang="ar-SA"/>
        </a:p>
      </dgm:t>
    </dgm:pt>
    <dgm:pt modelId="{B3623AFD-BB22-4D40-8DDA-DE6C9FCE76B7}" type="pres">
      <dgm:prSet presAssocID="{396111C1-9230-4A29-B212-3BB975937CCE}" presName="LevelTwoTextNode" presStyleLbl="node3" presStyleIdx="0" presStyleCnt="2" custScaleX="45730" custScaleY="50779" custLinFactNeighborX="261" custLinFactNeighborY="5203">
        <dgm:presLayoutVars>
          <dgm:chPref val="3"/>
        </dgm:presLayoutVars>
      </dgm:prSet>
      <dgm:spPr>
        <a:prstGeom prst="roundRect">
          <a:avLst>
            <a:gd name="adj" fmla="val 10000"/>
          </a:avLst>
        </a:prstGeom>
      </dgm:spPr>
      <dgm:t>
        <a:bodyPr/>
        <a:lstStyle/>
        <a:p>
          <a:pPr rtl="1"/>
          <a:endParaRPr lang="ar-SA"/>
        </a:p>
      </dgm:t>
    </dgm:pt>
    <dgm:pt modelId="{940B0B95-1F09-40B0-BEA9-D5F962A9A7EF}" type="pres">
      <dgm:prSet presAssocID="{396111C1-9230-4A29-B212-3BB975937CCE}" presName="level3hierChild" presStyleCnt="0"/>
      <dgm:spPr/>
      <dgm:t>
        <a:bodyPr/>
        <a:lstStyle/>
        <a:p>
          <a:pPr rtl="1"/>
          <a:endParaRPr lang="ar-SA"/>
        </a:p>
      </dgm:t>
    </dgm:pt>
    <dgm:pt modelId="{5405033E-EF29-4E8B-A977-56952F3CB741}" type="pres">
      <dgm:prSet presAssocID="{8A9887EA-DDEF-4548-BEEC-DA37280C0C23}" presName="conn2-1" presStyleLbl="parChTrans1D3" presStyleIdx="1" presStyleCnt="2"/>
      <dgm:spPr>
        <a:custGeom>
          <a:avLst/>
          <a:gdLst/>
          <a:ahLst/>
          <a:cxnLst/>
          <a:rect l="0" t="0" r="0" b="0"/>
          <a:pathLst>
            <a:path>
              <a:moveTo>
                <a:pt x="0" y="84204"/>
              </a:moveTo>
              <a:lnTo>
                <a:pt x="1336632" y="84204"/>
              </a:lnTo>
            </a:path>
          </a:pathLst>
        </a:custGeom>
      </dgm:spPr>
      <dgm:t>
        <a:bodyPr/>
        <a:lstStyle/>
        <a:p>
          <a:pPr rtl="1"/>
          <a:endParaRPr lang="ar-SA"/>
        </a:p>
      </dgm:t>
    </dgm:pt>
    <dgm:pt modelId="{F6B6338A-7A4F-482A-AEC7-FD32DE0280AD}" type="pres">
      <dgm:prSet presAssocID="{8A9887EA-DDEF-4548-BEEC-DA37280C0C23}" presName="connTx" presStyleLbl="parChTrans1D3" presStyleIdx="1" presStyleCnt="2"/>
      <dgm:spPr/>
      <dgm:t>
        <a:bodyPr/>
        <a:lstStyle/>
        <a:p>
          <a:pPr rtl="1"/>
          <a:endParaRPr lang="ar-SA"/>
        </a:p>
      </dgm:t>
    </dgm:pt>
    <dgm:pt modelId="{1EEE1EFE-D90B-4990-98FC-D1482FF8BF7B}" type="pres">
      <dgm:prSet presAssocID="{6D0303FE-97F4-4E45-889B-0A9BCE1D29CF}" presName="root2" presStyleCnt="0"/>
      <dgm:spPr/>
      <dgm:t>
        <a:bodyPr/>
        <a:lstStyle/>
        <a:p>
          <a:pPr rtl="1"/>
          <a:endParaRPr lang="ar-SA"/>
        </a:p>
      </dgm:t>
    </dgm:pt>
    <dgm:pt modelId="{43294FB2-3333-40AA-AA55-A2A414274A5B}" type="pres">
      <dgm:prSet presAssocID="{6D0303FE-97F4-4E45-889B-0A9BCE1D29CF}" presName="LevelTwoTextNode" presStyleLbl="node3" presStyleIdx="1" presStyleCnt="2" custScaleX="45369" custScaleY="32101">
        <dgm:presLayoutVars>
          <dgm:chPref val="3"/>
        </dgm:presLayoutVars>
      </dgm:prSet>
      <dgm:spPr>
        <a:prstGeom prst="roundRect">
          <a:avLst>
            <a:gd name="adj" fmla="val 10000"/>
          </a:avLst>
        </a:prstGeom>
      </dgm:spPr>
      <dgm:t>
        <a:bodyPr/>
        <a:lstStyle/>
        <a:p>
          <a:pPr rtl="1"/>
          <a:endParaRPr lang="ar-SA"/>
        </a:p>
      </dgm:t>
    </dgm:pt>
    <dgm:pt modelId="{38FE5C31-C992-439D-870B-F77126D9608A}" type="pres">
      <dgm:prSet presAssocID="{6D0303FE-97F4-4E45-889B-0A9BCE1D29CF}" presName="level3hierChild" presStyleCnt="0"/>
      <dgm:spPr/>
      <dgm:t>
        <a:bodyPr/>
        <a:lstStyle/>
        <a:p>
          <a:pPr rtl="1"/>
          <a:endParaRPr lang="ar-SA"/>
        </a:p>
      </dgm:t>
    </dgm:pt>
  </dgm:ptLst>
  <dgm:cxnLst>
    <dgm:cxn modelId="{1B8F78BC-297A-4C30-84C2-9A301A0A4E9E}" srcId="{A49702B4-559D-4739-9445-940F75146846}" destId="{998C11B3-5C6E-45B4-B93C-18BECD11CBE0}" srcOrd="0" destOrd="0" parTransId="{072CAA5A-2B29-414E-BEFF-C5E5FCCE891F}" sibTransId="{E2BBF4F0-EFE0-4F29-939D-14984040732F}"/>
    <dgm:cxn modelId="{E12CF434-9CD9-4079-A442-47CEB37F41A3}" type="presOf" srcId="{6D0303FE-97F4-4E45-889B-0A9BCE1D29CF}" destId="{43294FB2-3333-40AA-AA55-A2A414274A5B}" srcOrd="0" destOrd="0" presId="urn:microsoft.com/office/officeart/2005/8/layout/hierarchy2"/>
    <dgm:cxn modelId="{ECEA1663-74DD-465A-8CEC-0D12708CC923}" type="presOf" srcId="{998C11B3-5C6E-45B4-B93C-18BECD11CBE0}" destId="{2BCA37E5-3D92-4BF1-A055-87ABEA58303D}" srcOrd="0" destOrd="0" presId="urn:microsoft.com/office/officeart/2005/8/layout/hierarchy2"/>
    <dgm:cxn modelId="{093E3F00-04A1-426C-90AB-6C5EE5219DA0}" srcId="{69F5989B-7A03-453C-A125-BBC7C8CEBAEB}" destId="{6D0303FE-97F4-4E45-889B-0A9BCE1D29CF}" srcOrd="1" destOrd="0" parTransId="{8A9887EA-DDEF-4548-BEEC-DA37280C0C23}" sibTransId="{33503DC7-FB9D-4CFE-B858-CDA7A14AF801}"/>
    <dgm:cxn modelId="{493629F4-15E9-4E2F-8FE7-B066ED0C5F01}" type="presOf" srcId="{5D82DB41-5957-414B-8A34-B11DD4028BCF}" destId="{CC87F25B-AE61-4494-A985-DB38EA0FD644}" srcOrd="0" destOrd="0" presId="urn:microsoft.com/office/officeart/2005/8/layout/hierarchy2"/>
    <dgm:cxn modelId="{39B69EB6-0968-45C9-AA17-8E4AE2E1D03F}" srcId="{998C11B3-5C6E-45B4-B93C-18BECD11CBE0}" destId="{69F5989B-7A03-453C-A125-BBC7C8CEBAEB}" srcOrd="1" destOrd="0" parTransId="{5D82DB41-5957-414B-8A34-B11DD4028BCF}" sibTransId="{6B5A6340-6811-45DF-9C1D-D8C0CBE47750}"/>
    <dgm:cxn modelId="{AF397B8C-6229-4388-B952-09B9FFD049AD}" type="presOf" srcId="{73887677-2446-40A8-AC23-49357A656A96}" destId="{C068CA1D-EC7F-4420-8A93-6D7100A31877}" srcOrd="0" destOrd="0" presId="urn:microsoft.com/office/officeart/2005/8/layout/hierarchy2"/>
    <dgm:cxn modelId="{8A0E5068-8806-493E-8CFB-E0F320CE81DC}" type="presOf" srcId="{629C4F4D-7C96-4646-BA96-31CF7E5C6337}" destId="{CA8AA11D-8C41-4953-85F0-5F383E624DE9}" srcOrd="0" destOrd="0" presId="urn:microsoft.com/office/officeart/2005/8/layout/hierarchy2"/>
    <dgm:cxn modelId="{447BEF9E-08BC-402B-9A0E-6792C5D06869}" type="presOf" srcId="{A49702B4-559D-4739-9445-940F75146846}" destId="{EA546933-20E9-4F29-906F-ABB36638978D}" srcOrd="0" destOrd="0" presId="urn:microsoft.com/office/officeart/2005/8/layout/hierarchy2"/>
    <dgm:cxn modelId="{BEE33502-8A7C-4064-A0B3-72C1CA04ECC0}" type="presOf" srcId="{FACF93E1-3D04-4DCC-925D-4B9ACFF9C54D}" destId="{40B6EF27-216F-49B9-B39F-B002D12B05C7}" srcOrd="0" destOrd="0" presId="urn:microsoft.com/office/officeart/2005/8/layout/hierarchy2"/>
    <dgm:cxn modelId="{9860414C-67E7-4A1E-A73B-BEC9028DFEAB}" srcId="{69F5989B-7A03-453C-A125-BBC7C8CEBAEB}" destId="{396111C1-9230-4A29-B212-3BB975937CCE}" srcOrd="0" destOrd="0" parTransId="{FACF93E1-3D04-4DCC-925D-4B9ACFF9C54D}" sibTransId="{E101D429-CD64-4454-BF78-BC3A1BA2D1C2}"/>
    <dgm:cxn modelId="{17F578EB-0AFF-4F4B-A891-01B4838BF557}" type="presOf" srcId="{8A9887EA-DDEF-4548-BEEC-DA37280C0C23}" destId="{5405033E-EF29-4E8B-A977-56952F3CB741}" srcOrd="0" destOrd="0" presId="urn:microsoft.com/office/officeart/2005/8/layout/hierarchy2"/>
    <dgm:cxn modelId="{45F4E2B0-5BF5-4D87-80D1-4FAC62AA4631}" type="presOf" srcId="{FACF93E1-3D04-4DCC-925D-4B9ACFF9C54D}" destId="{19BE4DC9-A17B-4420-AD76-CDBD805F3159}" srcOrd="1" destOrd="0" presId="urn:microsoft.com/office/officeart/2005/8/layout/hierarchy2"/>
    <dgm:cxn modelId="{7310F9AA-9900-4DFB-BD50-55B5A685DD29}" type="presOf" srcId="{396111C1-9230-4A29-B212-3BB975937CCE}" destId="{B3623AFD-BB22-4D40-8DDA-DE6C9FCE76B7}" srcOrd="0" destOrd="0" presId="urn:microsoft.com/office/officeart/2005/8/layout/hierarchy2"/>
    <dgm:cxn modelId="{16E0CC8D-657E-4997-AD93-27E2141ED26B}" type="presOf" srcId="{8A9887EA-DDEF-4548-BEEC-DA37280C0C23}" destId="{F6B6338A-7A4F-482A-AEC7-FD32DE0280AD}" srcOrd="1" destOrd="0" presId="urn:microsoft.com/office/officeart/2005/8/layout/hierarchy2"/>
    <dgm:cxn modelId="{707F20E0-A525-4E8F-8222-3E682FB914C1}" srcId="{998C11B3-5C6E-45B4-B93C-18BECD11CBE0}" destId="{73887677-2446-40A8-AC23-49357A656A96}" srcOrd="0" destOrd="0" parTransId="{629C4F4D-7C96-4646-BA96-31CF7E5C6337}" sibTransId="{0DC93BEB-D5BF-40A8-AC00-86838A68DF20}"/>
    <dgm:cxn modelId="{92B04A81-DBA3-46F0-9E15-0C7D94A25028}" type="presOf" srcId="{69F5989B-7A03-453C-A125-BBC7C8CEBAEB}" destId="{6CAEA21C-4B33-44B3-85F2-CFF0C61E9D64}" srcOrd="0" destOrd="0" presId="urn:microsoft.com/office/officeart/2005/8/layout/hierarchy2"/>
    <dgm:cxn modelId="{1D45E56A-E04A-411D-83BE-B4636E0330A9}" type="presOf" srcId="{629C4F4D-7C96-4646-BA96-31CF7E5C6337}" destId="{53E49E6F-4251-47F8-B51F-2C7C7AE1954D}" srcOrd="1" destOrd="0" presId="urn:microsoft.com/office/officeart/2005/8/layout/hierarchy2"/>
    <dgm:cxn modelId="{9169CC9B-5A7C-49B2-8D74-01F432C8C514}" type="presOf" srcId="{5D82DB41-5957-414B-8A34-B11DD4028BCF}" destId="{76EEC08F-DF13-498B-B3E3-EA41E128A704}" srcOrd="1" destOrd="0" presId="urn:microsoft.com/office/officeart/2005/8/layout/hierarchy2"/>
    <dgm:cxn modelId="{1CE370AE-CACA-45CF-9C14-4840CA3D0758}" type="presParOf" srcId="{EA546933-20E9-4F29-906F-ABB36638978D}" destId="{9282F3C5-8AA5-4FD0-8E7B-6576050B4736}" srcOrd="0" destOrd="0" presId="urn:microsoft.com/office/officeart/2005/8/layout/hierarchy2"/>
    <dgm:cxn modelId="{CE5826B3-145B-49C9-91AB-C53D3FD99B53}" type="presParOf" srcId="{9282F3C5-8AA5-4FD0-8E7B-6576050B4736}" destId="{2BCA37E5-3D92-4BF1-A055-87ABEA58303D}" srcOrd="0" destOrd="0" presId="urn:microsoft.com/office/officeart/2005/8/layout/hierarchy2"/>
    <dgm:cxn modelId="{BCE8697B-F6BE-418F-846F-42C4CE6631BE}" type="presParOf" srcId="{9282F3C5-8AA5-4FD0-8E7B-6576050B4736}" destId="{A041D735-3E42-4606-A5EC-FFECAF407D9C}" srcOrd="1" destOrd="0" presId="urn:microsoft.com/office/officeart/2005/8/layout/hierarchy2"/>
    <dgm:cxn modelId="{38E26D97-6B8D-4F4C-AFF1-CD56D97B19C7}" type="presParOf" srcId="{A041D735-3E42-4606-A5EC-FFECAF407D9C}" destId="{CA8AA11D-8C41-4953-85F0-5F383E624DE9}" srcOrd="0" destOrd="0" presId="urn:microsoft.com/office/officeart/2005/8/layout/hierarchy2"/>
    <dgm:cxn modelId="{B44E53DF-91F3-4938-9A7A-B79E35FCEE49}" type="presParOf" srcId="{CA8AA11D-8C41-4953-85F0-5F383E624DE9}" destId="{53E49E6F-4251-47F8-B51F-2C7C7AE1954D}" srcOrd="0" destOrd="0" presId="urn:microsoft.com/office/officeart/2005/8/layout/hierarchy2"/>
    <dgm:cxn modelId="{6381FFF6-19A3-46AF-AD6E-2F54B5DDD22C}" type="presParOf" srcId="{A041D735-3E42-4606-A5EC-FFECAF407D9C}" destId="{115ACC94-EFC1-4136-BDAB-78CBDAC48FFF}" srcOrd="1" destOrd="0" presId="urn:microsoft.com/office/officeart/2005/8/layout/hierarchy2"/>
    <dgm:cxn modelId="{9A364579-8F7B-46A2-AC85-82FF0D6A64B0}" type="presParOf" srcId="{115ACC94-EFC1-4136-BDAB-78CBDAC48FFF}" destId="{C068CA1D-EC7F-4420-8A93-6D7100A31877}" srcOrd="0" destOrd="0" presId="urn:microsoft.com/office/officeart/2005/8/layout/hierarchy2"/>
    <dgm:cxn modelId="{BDB02807-7AA0-4FAD-8850-C85EEE9BD94D}" type="presParOf" srcId="{115ACC94-EFC1-4136-BDAB-78CBDAC48FFF}" destId="{8F9B665B-6482-4327-A15B-CF351E1C7C5B}" srcOrd="1" destOrd="0" presId="urn:microsoft.com/office/officeart/2005/8/layout/hierarchy2"/>
    <dgm:cxn modelId="{691D7F9B-683C-456F-8130-EC530BB2D60D}" type="presParOf" srcId="{A041D735-3E42-4606-A5EC-FFECAF407D9C}" destId="{CC87F25B-AE61-4494-A985-DB38EA0FD644}" srcOrd="2" destOrd="0" presId="urn:microsoft.com/office/officeart/2005/8/layout/hierarchy2"/>
    <dgm:cxn modelId="{CBC21AC5-2F1C-41F6-8C40-33F857F5671D}" type="presParOf" srcId="{CC87F25B-AE61-4494-A985-DB38EA0FD644}" destId="{76EEC08F-DF13-498B-B3E3-EA41E128A704}" srcOrd="0" destOrd="0" presId="urn:microsoft.com/office/officeart/2005/8/layout/hierarchy2"/>
    <dgm:cxn modelId="{037B266A-D1EA-4328-9CDE-C77C7E34C945}" type="presParOf" srcId="{A041D735-3E42-4606-A5EC-FFECAF407D9C}" destId="{3D1622C3-BEFA-4604-944A-D355567780EF}" srcOrd="3" destOrd="0" presId="urn:microsoft.com/office/officeart/2005/8/layout/hierarchy2"/>
    <dgm:cxn modelId="{111ED761-7CB2-4BE0-B639-6275D92C85AA}" type="presParOf" srcId="{3D1622C3-BEFA-4604-944A-D355567780EF}" destId="{6CAEA21C-4B33-44B3-85F2-CFF0C61E9D64}" srcOrd="0" destOrd="0" presId="urn:microsoft.com/office/officeart/2005/8/layout/hierarchy2"/>
    <dgm:cxn modelId="{21582E48-6F26-430C-AB85-593EB112E52C}" type="presParOf" srcId="{3D1622C3-BEFA-4604-944A-D355567780EF}" destId="{D7D9A62B-7B1E-4608-90A4-242537C35C16}" srcOrd="1" destOrd="0" presId="urn:microsoft.com/office/officeart/2005/8/layout/hierarchy2"/>
    <dgm:cxn modelId="{53E45721-64DF-4523-9376-D22A916F8B16}" type="presParOf" srcId="{D7D9A62B-7B1E-4608-90A4-242537C35C16}" destId="{40B6EF27-216F-49B9-B39F-B002D12B05C7}" srcOrd="0" destOrd="0" presId="urn:microsoft.com/office/officeart/2005/8/layout/hierarchy2"/>
    <dgm:cxn modelId="{89C121BE-839C-4249-A007-E096273DAA4A}" type="presParOf" srcId="{40B6EF27-216F-49B9-B39F-B002D12B05C7}" destId="{19BE4DC9-A17B-4420-AD76-CDBD805F3159}" srcOrd="0" destOrd="0" presId="urn:microsoft.com/office/officeart/2005/8/layout/hierarchy2"/>
    <dgm:cxn modelId="{02227D87-FC4B-4749-B0D5-871695EE036D}" type="presParOf" srcId="{D7D9A62B-7B1E-4608-90A4-242537C35C16}" destId="{50EABE12-1DDA-488E-9B1D-4BB44EE8BC47}" srcOrd="1" destOrd="0" presId="urn:microsoft.com/office/officeart/2005/8/layout/hierarchy2"/>
    <dgm:cxn modelId="{23C5C886-A81F-4421-B5AE-2E1CA64F1854}" type="presParOf" srcId="{50EABE12-1DDA-488E-9B1D-4BB44EE8BC47}" destId="{B3623AFD-BB22-4D40-8DDA-DE6C9FCE76B7}" srcOrd="0" destOrd="0" presId="urn:microsoft.com/office/officeart/2005/8/layout/hierarchy2"/>
    <dgm:cxn modelId="{139ECBCD-9931-4C49-903F-14CEED4A914F}" type="presParOf" srcId="{50EABE12-1DDA-488E-9B1D-4BB44EE8BC47}" destId="{940B0B95-1F09-40B0-BEA9-D5F962A9A7EF}" srcOrd="1" destOrd="0" presId="urn:microsoft.com/office/officeart/2005/8/layout/hierarchy2"/>
    <dgm:cxn modelId="{5FB5CB37-37D6-49FC-9EA0-C1446D2761E0}" type="presParOf" srcId="{D7D9A62B-7B1E-4608-90A4-242537C35C16}" destId="{5405033E-EF29-4E8B-A977-56952F3CB741}" srcOrd="2" destOrd="0" presId="urn:microsoft.com/office/officeart/2005/8/layout/hierarchy2"/>
    <dgm:cxn modelId="{52DF8779-2F2D-49F0-A091-FA291F92BB04}" type="presParOf" srcId="{5405033E-EF29-4E8B-A977-56952F3CB741}" destId="{F6B6338A-7A4F-482A-AEC7-FD32DE0280AD}" srcOrd="0" destOrd="0" presId="urn:microsoft.com/office/officeart/2005/8/layout/hierarchy2"/>
    <dgm:cxn modelId="{9F307359-E055-4BBE-B84B-9E64D4FF6731}" type="presParOf" srcId="{D7D9A62B-7B1E-4608-90A4-242537C35C16}" destId="{1EEE1EFE-D90B-4990-98FC-D1482FF8BF7B}" srcOrd="3" destOrd="0" presId="urn:microsoft.com/office/officeart/2005/8/layout/hierarchy2"/>
    <dgm:cxn modelId="{618D8ADB-5056-4231-A047-BD6731143F16}" type="presParOf" srcId="{1EEE1EFE-D90B-4990-98FC-D1482FF8BF7B}" destId="{43294FB2-3333-40AA-AA55-A2A414274A5B}" srcOrd="0" destOrd="0" presId="urn:microsoft.com/office/officeart/2005/8/layout/hierarchy2"/>
    <dgm:cxn modelId="{F67988CE-739A-405C-B4A9-AB9B1B223D68}" type="presParOf" srcId="{1EEE1EFE-D90B-4990-98FC-D1482FF8BF7B}" destId="{38FE5C31-C992-439D-870B-F77126D9608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A37E5-3D92-4BF1-A055-87ABEA58303D}">
      <dsp:nvSpPr>
        <dsp:cNvPr id="0" name=""/>
        <dsp:cNvSpPr/>
      </dsp:nvSpPr>
      <dsp:spPr>
        <a:xfrm>
          <a:off x="2216" y="882103"/>
          <a:ext cx="1418562" cy="5885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smtClean="0">
              <a:latin typeface="Arial Black" panose="020B0A04020102020204" pitchFamily="34" charset="0"/>
              <a:ea typeface="+mn-ea"/>
              <a:cs typeface="+mn-cs"/>
            </a:rPr>
            <a:t>Software</a:t>
          </a:r>
          <a:endParaRPr lang="ar-SA" sz="1600" b="1" kern="1200">
            <a:latin typeface="Arial Black" panose="020B0A04020102020204" pitchFamily="34" charset="0"/>
            <a:ea typeface="+mn-ea"/>
            <a:cs typeface="Arial"/>
          </a:endParaRPr>
        </a:p>
      </dsp:txBody>
      <dsp:txXfrm>
        <a:off x="19455" y="899342"/>
        <a:ext cx="1384084" cy="554098"/>
      </dsp:txXfrm>
    </dsp:sp>
    <dsp:sp modelId="{CA8AA11D-8C41-4953-85F0-5F383E624DE9}">
      <dsp:nvSpPr>
        <dsp:cNvPr id="0" name=""/>
        <dsp:cNvSpPr/>
      </dsp:nvSpPr>
      <dsp:spPr>
        <a:xfrm rot="20557780">
          <a:off x="1388682" y="913805"/>
          <a:ext cx="1407592" cy="104941"/>
        </a:xfrm>
        <a:custGeom>
          <a:avLst/>
          <a:gdLst/>
          <a:ahLst/>
          <a:cxnLst/>
          <a:rect l="0" t="0" r="0" b="0"/>
          <a:pathLst>
            <a:path>
              <a:moveTo>
                <a:pt x="0" y="84204"/>
              </a:moveTo>
              <a:lnTo>
                <a:pt x="1355557" y="8420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ysClr val="windowText" lastClr="000000">
                <a:hueOff val="0"/>
                <a:satOff val="0"/>
                <a:lumOff val="0"/>
                <a:alphaOff val="0"/>
              </a:sysClr>
            </a:solidFill>
            <a:latin typeface="Arial Black" panose="020B0A04020102020204" pitchFamily="34" charset="0"/>
            <a:ea typeface="+mn-ea"/>
            <a:cs typeface="Arial"/>
          </a:endParaRPr>
        </a:p>
      </dsp:txBody>
      <dsp:txXfrm>
        <a:off x="2057288" y="931086"/>
        <a:ext cx="70379" cy="70379"/>
      </dsp:txXfrm>
    </dsp:sp>
    <dsp:sp modelId="{C068CA1D-EC7F-4420-8A93-6D7100A31877}">
      <dsp:nvSpPr>
        <dsp:cNvPr id="0" name=""/>
        <dsp:cNvSpPr/>
      </dsp:nvSpPr>
      <dsp:spPr>
        <a:xfrm>
          <a:off x="2764178" y="461871"/>
          <a:ext cx="2864496" cy="5885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Black" panose="020B0A04020102020204" pitchFamily="34" charset="0"/>
              <a:ea typeface="+mn-ea"/>
              <a:cs typeface="+mn-cs"/>
            </a:rPr>
            <a:t>Application Software</a:t>
          </a:r>
          <a:endParaRPr lang="en-US" sz="1600" b="1" kern="1200" dirty="0">
            <a:latin typeface="Arial Black" panose="020B0A04020102020204" pitchFamily="34" charset="0"/>
            <a:ea typeface="+mn-ea"/>
            <a:cs typeface="+mn-cs"/>
          </a:endParaRPr>
        </a:p>
      </dsp:txBody>
      <dsp:txXfrm>
        <a:off x="2781417" y="479110"/>
        <a:ext cx="2830018" cy="554098"/>
      </dsp:txXfrm>
    </dsp:sp>
    <dsp:sp modelId="{CC87F25B-AE61-4494-A985-DB38EA0FD644}">
      <dsp:nvSpPr>
        <dsp:cNvPr id="0" name=""/>
        <dsp:cNvSpPr/>
      </dsp:nvSpPr>
      <dsp:spPr>
        <a:xfrm rot="1042220">
          <a:off x="1388682" y="1334037"/>
          <a:ext cx="1407592" cy="104941"/>
        </a:xfrm>
        <a:custGeom>
          <a:avLst/>
          <a:gdLst/>
          <a:ahLst/>
          <a:cxnLst/>
          <a:rect l="0" t="0" r="0" b="0"/>
          <a:pathLst>
            <a:path>
              <a:moveTo>
                <a:pt x="0" y="84204"/>
              </a:moveTo>
              <a:lnTo>
                <a:pt x="1355557" y="8420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ysClr val="windowText" lastClr="000000">
                <a:hueOff val="0"/>
                <a:satOff val="0"/>
                <a:lumOff val="0"/>
                <a:alphaOff val="0"/>
              </a:sysClr>
            </a:solidFill>
            <a:latin typeface="Arial Black" panose="020B0A04020102020204" pitchFamily="34" charset="0"/>
            <a:ea typeface="+mn-ea"/>
            <a:cs typeface="Arial"/>
          </a:endParaRPr>
        </a:p>
      </dsp:txBody>
      <dsp:txXfrm>
        <a:off x="2057288" y="1351318"/>
        <a:ext cx="70379" cy="70379"/>
      </dsp:txXfrm>
    </dsp:sp>
    <dsp:sp modelId="{6CAEA21C-4B33-44B3-85F2-CFF0C61E9D64}">
      <dsp:nvSpPr>
        <dsp:cNvPr id="0" name=""/>
        <dsp:cNvSpPr/>
      </dsp:nvSpPr>
      <dsp:spPr>
        <a:xfrm>
          <a:off x="2764178" y="1302335"/>
          <a:ext cx="2419260" cy="5885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smtClean="0">
              <a:latin typeface="Arial Black" panose="020B0A04020102020204" pitchFamily="34" charset="0"/>
              <a:ea typeface="+mn-ea"/>
              <a:cs typeface="+mn-cs"/>
            </a:rPr>
            <a:t>System Software</a:t>
          </a:r>
          <a:endParaRPr lang="ar-SA" sz="1600" b="1" kern="1200" dirty="0">
            <a:latin typeface="Arial Black" panose="020B0A04020102020204" pitchFamily="34" charset="0"/>
            <a:ea typeface="+mn-ea"/>
            <a:cs typeface="Arial"/>
          </a:endParaRPr>
        </a:p>
      </dsp:txBody>
      <dsp:txXfrm>
        <a:off x="2781417" y="1319574"/>
        <a:ext cx="2384782" cy="554098"/>
      </dsp:txXfrm>
    </dsp:sp>
    <dsp:sp modelId="{40B6EF27-216F-49B9-B39F-B002D12B05C7}">
      <dsp:nvSpPr>
        <dsp:cNvPr id="0" name=""/>
        <dsp:cNvSpPr/>
      </dsp:nvSpPr>
      <dsp:spPr>
        <a:xfrm rot="20826211">
          <a:off x="5166028" y="1390103"/>
          <a:ext cx="1380437" cy="104941"/>
        </a:xfrm>
        <a:custGeom>
          <a:avLst/>
          <a:gdLst/>
          <a:ahLst/>
          <a:cxnLst/>
          <a:rect l="0" t="0" r="0" b="0"/>
          <a:pathLst>
            <a:path>
              <a:moveTo>
                <a:pt x="0" y="84204"/>
              </a:moveTo>
              <a:lnTo>
                <a:pt x="1325376" y="8420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ysClr val="windowText" lastClr="000000">
                <a:hueOff val="0"/>
                <a:satOff val="0"/>
                <a:lumOff val="0"/>
                <a:alphaOff val="0"/>
              </a:sysClr>
            </a:solidFill>
            <a:latin typeface="Arial Black" panose="020B0A04020102020204" pitchFamily="34" charset="0"/>
            <a:ea typeface="+mn-ea"/>
            <a:cs typeface="Arial"/>
          </a:endParaRPr>
        </a:p>
      </dsp:txBody>
      <dsp:txXfrm>
        <a:off x="5821735" y="1408062"/>
        <a:ext cx="69021" cy="69021"/>
      </dsp:txXfrm>
    </dsp:sp>
    <dsp:sp modelId="{B3623AFD-BB22-4D40-8DDA-DE6C9FCE76B7}">
      <dsp:nvSpPr>
        <dsp:cNvPr id="0" name=""/>
        <dsp:cNvSpPr/>
      </dsp:nvSpPr>
      <dsp:spPr>
        <a:xfrm>
          <a:off x="6529054" y="862170"/>
          <a:ext cx="1535841" cy="8527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en-US" sz="1600" b="1" kern="1200" dirty="0" smtClean="0">
              <a:latin typeface="Arial Black" panose="020B0A04020102020204" pitchFamily="34" charset="0"/>
              <a:ea typeface="+mn-ea"/>
              <a:cs typeface="+mn-cs"/>
            </a:rPr>
            <a:t>Operating System</a:t>
          </a:r>
          <a:endParaRPr lang="ar-SA" sz="1600" b="1" kern="1200" dirty="0">
            <a:latin typeface="Arial Black" panose="020B0A04020102020204" pitchFamily="34" charset="0"/>
            <a:ea typeface="+mn-ea"/>
            <a:cs typeface="Arial"/>
          </a:endParaRPr>
        </a:p>
      </dsp:txBody>
      <dsp:txXfrm>
        <a:off x="6554029" y="887145"/>
        <a:ext cx="1485891" cy="802755"/>
      </dsp:txXfrm>
    </dsp:sp>
    <dsp:sp modelId="{5405033E-EF29-4E8B-A977-56952F3CB741}">
      <dsp:nvSpPr>
        <dsp:cNvPr id="0" name=""/>
        <dsp:cNvSpPr/>
      </dsp:nvSpPr>
      <dsp:spPr>
        <a:xfrm rot="1340909">
          <a:off x="5128889" y="1820301"/>
          <a:ext cx="1452498" cy="104941"/>
        </a:xfrm>
        <a:custGeom>
          <a:avLst/>
          <a:gdLst/>
          <a:ahLst/>
          <a:cxnLst/>
          <a:rect l="0" t="0" r="0" b="0"/>
          <a:pathLst>
            <a:path>
              <a:moveTo>
                <a:pt x="0" y="84204"/>
              </a:moveTo>
              <a:lnTo>
                <a:pt x="1336632" y="84204"/>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ar-SA" sz="400" b="1" kern="1200">
            <a:solidFill>
              <a:sysClr val="windowText" lastClr="000000">
                <a:hueOff val="0"/>
                <a:satOff val="0"/>
                <a:lumOff val="0"/>
                <a:alphaOff val="0"/>
              </a:sysClr>
            </a:solidFill>
            <a:latin typeface="Arial Black" panose="020B0A04020102020204" pitchFamily="34" charset="0"/>
            <a:ea typeface="+mn-ea"/>
            <a:cs typeface="Arial"/>
          </a:endParaRPr>
        </a:p>
      </dsp:txBody>
      <dsp:txXfrm>
        <a:off x="5818826" y="1836459"/>
        <a:ext cx="72624" cy="72624"/>
      </dsp:txXfrm>
    </dsp:sp>
    <dsp:sp modelId="{43294FB2-3333-40AA-AA55-A2A414274A5B}">
      <dsp:nvSpPr>
        <dsp:cNvPr id="0" name=""/>
        <dsp:cNvSpPr/>
      </dsp:nvSpPr>
      <dsp:spPr>
        <a:xfrm>
          <a:off x="6526838" y="1879392"/>
          <a:ext cx="1523717" cy="5390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b="1" kern="1200" dirty="0" smtClean="0">
              <a:latin typeface="Arial Black" panose="020B0A04020102020204" pitchFamily="34" charset="0"/>
              <a:ea typeface="+mn-ea"/>
              <a:cs typeface="+mn-cs"/>
            </a:rPr>
            <a:t>Utilities</a:t>
          </a:r>
          <a:endParaRPr lang="ar-SA" sz="1800" b="1" kern="1200" dirty="0">
            <a:latin typeface="Arial Black" panose="020B0A04020102020204" pitchFamily="34" charset="0"/>
            <a:ea typeface="+mn-ea"/>
            <a:cs typeface="Arial"/>
          </a:endParaRPr>
        </a:p>
      </dsp:txBody>
      <dsp:txXfrm>
        <a:off x="6542626" y="1895180"/>
        <a:ext cx="1492141" cy="5074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310EEA3-0426-462A-B4DB-07847D55591E}" type="datetimeFigureOut">
              <a:rPr lang="ar-IQ" smtClean="0"/>
              <a:t>26/02/1441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DF12EE4-FA4C-495C-ABD8-857FDD1C82E8}" type="slidenum">
              <a:rPr lang="ar-IQ" smtClean="0"/>
              <a:t>‹#›</a:t>
            </a:fld>
            <a:endParaRPr lang="ar-IQ"/>
          </a:p>
        </p:txBody>
      </p:sp>
    </p:spTree>
    <p:extLst>
      <p:ext uri="{BB962C8B-B14F-4D97-AF65-F5344CB8AC3E}">
        <p14:creationId xmlns:p14="http://schemas.microsoft.com/office/powerpoint/2010/main" val="20814544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36BA87B-C600-49AE-9872-F6822A703A04}" type="slidenum">
              <a:rPr lang="ar-IQ" smtClean="0"/>
              <a:t>24</a:t>
            </a:fld>
            <a:endParaRPr lang="ar-IQ"/>
          </a:p>
        </p:txBody>
      </p:sp>
    </p:spTree>
    <p:extLst>
      <p:ext uri="{BB962C8B-B14F-4D97-AF65-F5344CB8AC3E}">
        <p14:creationId xmlns:p14="http://schemas.microsoft.com/office/powerpoint/2010/main" val="297645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36BA87B-C600-49AE-9872-F6822A703A04}" type="slidenum">
              <a:rPr lang="ar-IQ" smtClean="0"/>
              <a:t>32</a:t>
            </a:fld>
            <a:endParaRPr lang="ar-IQ"/>
          </a:p>
        </p:txBody>
      </p:sp>
    </p:spTree>
    <p:extLst>
      <p:ext uri="{BB962C8B-B14F-4D97-AF65-F5344CB8AC3E}">
        <p14:creationId xmlns:p14="http://schemas.microsoft.com/office/powerpoint/2010/main" val="7470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005B6AE2-D077-426A-849C-5BA1BC30AC15}" type="datetimeFigureOut">
              <a:rPr lang="ar-IQ" smtClean="0"/>
              <a:t>26/02/1441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369393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05B6AE2-D077-426A-849C-5BA1BC30AC15}" type="datetimeFigureOut">
              <a:rPr lang="ar-IQ" smtClean="0"/>
              <a:t>26/02/1441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227461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05B6AE2-D077-426A-849C-5BA1BC30AC15}" type="datetimeFigureOut">
              <a:rPr lang="ar-IQ" smtClean="0"/>
              <a:t>26/02/1441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9152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05B6AE2-D077-426A-849C-5BA1BC30AC15}" type="datetimeFigureOut">
              <a:rPr lang="ar-IQ" smtClean="0"/>
              <a:t>26/02/1441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147066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B6AE2-D077-426A-849C-5BA1BC30AC15}" type="datetimeFigureOut">
              <a:rPr lang="ar-IQ" smtClean="0"/>
              <a:t>26/02/1441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211105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05B6AE2-D077-426A-849C-5BA1BC30AC15}" type="datetimeFigureOut">
              <a:rPr lang="ar-IQ" smtClean="0"/>
              <a:t>26/02/1441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155589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005B6AE2-D077-426A-849C-5BA1BC30AC15}" type="datetimeFigureOut">
              <a:rPr lang="ar-IQ" smtClean="0"/>
              <a:t>26/02/1441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37689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05B6AE2-D077-426A-849C-5BA1BC30AC15}" type="datetimeFigureOut">
              <a:rPr lang="ar-IQ" smtClean="0"/>
              <a:t>26/02/1441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130841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B6AE2-D077-426A-849C-5BA1BC30AC15}" type="datetimeFigureOut">
              <a:rPr lang="ar-IQ" smtClean="0"/>
              <a:t>26/02/1441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32310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B6AE2-D077-426A-849C-5BA1BC30AC15}" type="datetimeFigureOut">
              <a:rPr lang="ar-IQ" smtClean="0"/>
              <a:t>26/02/1441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404639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B6AE2-D077-426A-849C-5BA1BC30AC15}" type="datetimeFigureOut">
              <a:rPr lang="ar-IQ" smtClean="0"/>
              <a:t>26/02/1441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2C656D-C834-4A82-8F42-BA08FBF48ECB}" type="slidenum">
              <a:rPr lang="ar-IQ" smtClean="0"/>
              <a:t>‹#›</a:t>
            </a:fld>
            <a:endParaRPr lang="ar-IQ"/>
          </a:p>
        </p:txBody>
      </p:sp>
    </p:spTree>
    <p:extLst>
      <p:ext uri="{BB962C8B-B14F-4D97-AF65-F5344CB8AC3E}">
        <p14:creationId xmlns:p14="http://schemas.microsoft.com/office/powerpoint/2010/main" val="367724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05B6AE2-D077-426A-849C-5BA1BC30AC15}" type="datetimeFigureOut">
              <a:rPr lang="ar-IQ" smtClean="0"/>
              <a:t>26/02/1441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2C656D-C834-4A82-8F42-BA08FBF48ECB}" type="slidenum">
              <a:rPr lang="ar-IQ" smtClean="0"/>
              <a:t>‹#›</a:t>
            </a:fld>
            <a:endParaRPr lang="ar-IQ"/>
          </a:p>
        </p:txBody>
      </p:sp>
    </p:spTree>
    <p:extLst>
      <p:ext uri="{BB962C8B-B14F-4D97-AF65-F5344CB8AC3E}">
        <p14:creationId xmlns:p14="http://schemas.microsoft.com/office/powerpoint/2010/main" val="3931695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s://en.wikipedia.org/wiki/Computer_file" TargetMode="External"/><Relationship Id="rId13" Type="http://schemas.openxmlformats.org/officeDocument/2006/relationships/image" Target="../media/image50.jpeg"/><Relationship Id="rId3" Type="http://schemas.openxmlformats.org/officeDocument/2006/relationships/hyperlink" Target="https://en.wikipedia.org/wiki/Backup_software" TargetMode="External"/><Relationship Id="rId7" Type="http://schemas.openxmlformats.org/officeDocument/2006/relationships/hyperlink" Target="https://en.wikipedia.org/wiki/Disk_defragmenter" TargetMode="External"/><Relationship Id="rId12" Type="http://schemas.openxmlformats.org/officeDocument/2006/relationships/image" Target="../media/image49.jpeg"/><Relationship Id="rId2" Type="http://schemas.openxmlformats.org/officeDocument/2006/relationships/hyperlink" Target="https://en.wikipedia.org/wiki/Anti-virus" TargetMode="External"/><Relationship Id="rId1" Type="http://schemas.openxmlformats.org/officeDocument/2006/relationships/slideLayout" Target="../slideLayouts/slideLayout7.xml"/><Relationship Id="rId6" Type="http://schemas.openxmlformats.org/officeDocument/2006/relationships/hyperlink" Target="https://en.wikipedia.org/wiki/Disk_compression" TargetMode="External"/><Relationship Id="rId11" Type="http://schemas.openxmlformats.org/officeDocument/2006/relationships/image" Target="../media/image48.png"/><Relationship Id="rId5" Type="http://schemas.openxmlformats.org/officeDocument/2006/relationships/hyperlink" Target="https://en.wikipedia.org/wiki/Data_compression" TargetMode="External"/><Relationship Id="rId10" Type="http://schemas.openxmlformats.org/officeDocument/2006/relationships/image" Target="../media/image47.png"/><Relationship Id="rId4" Type="http://schemas.openxmlformats.org/officeDocument/2006/relationships/hyperlink" Target="https://en.wikipedia.org/wiki/Hard_disk_failure" TargetMode="External"/><Relationship Id="rId9" Type="http://schemas.openxmlformats.org/officeDocument/2006/relationships/hyperlink" Target="https://en.wikipedia.org/wiki/Hard_dis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46313" y="260648"/>
            <a:ext cx="792088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ar-IQ" sz="2800" b="1"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Al </a:t>
            </a:r>
            <a:r>
              <a:rPr kumimoji="0" lang="en-US" altLang="ar-IQ" sz="2800" b="1" i="0" u="none" strike="noStrike" cap="none" normalizeH="0" baseline="0" dirty="0" err="1" smtClean="0">
                <a:ln>
                  <a:noFill/>
                </a:ln>
                <a:solidFill>
                  <a:srgbClr val="7030A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Mustansiriyah</a:t>
            </a:r>
            <a:r>
              <a:rPr kumimoji="0" lang="en-US" altLang="ar-IQ" sz="2800" b="1" i="0" u="none" strike="noStrike" cap="none" normalizeH="0" baseline="0" dirty="0" smtClean="0">
                <a:ln>
                  <a:noFill/>
                </a:ln>
                <a:solidFill>
                  <a:srgbClr val="7030A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University / College of Medicine</a:t>
            </a:r>
            <a:endParaRPr kumimoji="0" lang="en-US" altLang="ar-IQ" sz="1000" b="1" i="0" u="none" strike="noStrike" cap="none" normalizeH="0" baseline="0" dirty="0" smtClean="0">
              <a:ln>
                <a:noFill/>
              </a:ln>
              <a:solidFill>
                <a:srgbClr val="7030A0"/>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ar-IQ" sz="4000" b="1"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IQ" sz="3600" b="1"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Computer Science for First Year</a:t>
            </a:r>
            <a:endParaRPr kumimoji="0" lang="en-US" altLang="ar-IQ" sz="1000" b="1" i="0" u="none" strike="noStrike" cap="none" normalizeH="0" baseline="0" dirty="0" smtClean="0">
              <a:ln>
                <a:noFill/>
              </a:ln>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ar-IQ"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283501" y="2492896"/>
            <a:ext cx="4752528"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Computer Basics</a:t>
            </a:r>
            <a:endParaRPr lang="en-US" sz="6600" b="1" cap="none" spc="50" dirty="0">
              <a:ln w="11430"/>
              <a:solidFill>
                <a:srgbClr val="FF0000"/>
              </a:solidFill>
              <a:effectLst>
                <a:outerShdw blurRad="76200" dist="50800" dir="5400000" algn="tl" rotWithShape="0">
                  <a:srgbClr val="000000">
                    <a:alpha val="65000"/>
                  </a:srgbClr>
                </a:outerShdw>
              </a:effectLst>
              <a:latin typeface="Arial Black" panose="020B0A04020102020204" pitchFamily="34" charset="0"/>
            </a:endParaRPr>
          </a:p>
        </p:txBody>
      </p:sp>
      <p:pic>
        <p:nvPicPr>
          <p:cNvPr id="2054" name="Picture 6" descr="Image result for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104243"/>
            <a:ext cx="396044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140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45601" y="907846"/>
            <a:ext cx="429840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457200" lvl="0" indent="-457200" algn="l" rtl="0">
              <a:buFont typeface="+mj-lt"/>
              <a:buAutoNum type="arabicPeriod"/>
            </a:pPr>
            <a:r>
              <a:rPr lang="en-US" altLang="ar-IQ" sz="2000" b="1" dirty="0">
                <a:latin typeface="Times New Roman" pitchFamily="18" charset="0"/>
                <a:ea typeface="Calibri" pitchFamily="34" charset="0"/>
                <a:cs typeface="Times New Roman" pitchFamily="18" charset="0"/>
              </a:rPr>
              <a:t>Military.</a:t>
            </a:r>
            <a:endParaRPr lang="en-US" altLang="ar-IQ" sz="1050" b="1" dirty="0"/>
          </a:p>
          <a:p>
            <a:pPr marL="457200" lvl="0" indent="-457200" algn="l" rtl="0" eaLnBrk="0" hangingPunct="0">
              <a:buFont typeface="+mj-lt"/>
              <a:buAutoNum type="arabicPeriod"/>
            </a:pPr>
            <a:r>
              <a:rPr lang="en-US" altLang="ar-IQ" sz="2000" b="1" dirty="0">
                <a:latin typeface="Times New Roman" pitchFamily="18" charset="0"/>
                <a:ea typeface="Calibri" pitchFamily="34" charset="0"/>
                <a:cs typeface="Times New Roman" pitchFamily="18" charset="0"/>
              </a:rPr>
              <a:t>Scientific, Engineering and Research.</a:t>
            </a:r>
            <a:endParaRPr lang="en-US" altLang="ar-IQ" sz="1050" b="1" dirty="0"/>
          </a:p>
          <a:p>
            <a:pPr marL="457200" lvl="0" indent="-457200" algn="l" rtl="0" eaLnBrk="0" hangingPunct="0">
              <a:buFont typeface="+mj-lt"/>
              <a:buAutoNum type="arabicPeriod"/>
            </a:pPr>
            <a:r>
              <a:rPr lang="en-US" altLang="ar-IQ" sz="2000" b="1" dirty="0">
                <a:latin typeface="Times New Roman" pitchFamily="18" charset="0"/>
                <a:ea typeface="Calibri" pitchFamily="34" charset="0"/>
                <a:cs typeface="Times New Roman" pitchFamily="18" charset="0"/>
              </a:rPr>
              <a:t>Business.</a:t>
            </a:r>
            <a:endParaRPr lang="en-US" altLang="ar-IQ" sz="1050" b="1" dirty="0"/>
          </a:p>
          <a:p>
            <a:pPr marL="457200" marR="0" lvl="0" indent="-457200" algn="justLow" defTabSz="914400" rtl="0" eaLnBrk="1" fontAlgn="base" latinLnBrk="0" hangingPunct="1">
              <a:lnSpc>
                <a:spcPct val="100000"/>
              </a:lnSpc>
              <a:spcBef>
                <a:spcPct val="0"/>
              </a:spcBef>
              <a:spcAft>
                <a:spcPct val="0"/>
              </a:spcAft>
              <a:buClrTx/>
              <a:buSzTx/>
              <a:buFont typeface="+mj-lt"/>
              <a:buAutoNum type="arabicPeriod"/>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Healthcare: </a:t>
            </a:r>
          </a:p>
          <a:p>
            <a:pPr marL="457200" marR="0" lvl="0" indent="-457200" algn="justLow" defTabSz="914400" rtl="0" eaLnBrk="1" fontAlgn="base" latinLnBrk="0" hangingPunct="1">
              <a:lnSpc>
                <a:spcPct val="100000"/>
              </a:lnSpc>
              <a:spcBef>
                <a:spcPct val="0"/>
              </a:spcBef>
              <a:spcAft>
                <a:spcPct val="0"/>
              </a:spcAft>
              <a:buClrTx/>
              <a:buSzTx/>
              <a:buFont typeface="+mj-lt"/>
              <a:buAutoNum type="arabicPeriod"/>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Information: </a:t>
            </a:r>
            <a:r>
              <a:rPr kumimoji="0" lang="en-US" altLang="ar-IQ"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Television, Satellite communication, Internet, networks</a:t>
            </a:r>
            <a:endParaRPr kumimoji="0" lang="en-US" altLang="ar-IQ" sz="1050" i="0" u="none" strike="noStrike" cap="none" normalizeH="0" baseline="0" dirty="0" smtClean="0">
              <a:ln>
                <a:noFill/>
              </a:ln>
              <a:solidFill>
                <a:schemeClr val="tx1"/>
              </a:solidFill>
              <a:effectLst/>
            </a:endParaRPr>
          </a:p>
          <a:p>
            <a:pPr marL="457200" marR="0" lvl="0" indent="-457200" algn="justLow" defTabSz="914400" rtl="0" eaLnBrk="0" fontAlgn="base" latinLnBrk="0" hangingPunct="0">
              <a:lnSpc>
                <a:spcPct val="100000"/>
              </a:lnSpc>
              <a:spcBef>
                <a:spcPct val="0"/>
              </a:spcBef>
              <a:spcAft>
                <a:spcPct val="0"/>
              </a:spcAft>
              <a:buClrTx/>
              <a:buSzTx/>
              <a:buFont typeface="+mj-lt"/>
              <a:buAutoNum type="arabicPeriod"/>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Education.</a:t>
            </a:r>
            <a:endParaRPr kumimoji="0" lang="en-US" altLang="ar-IQ" sz="1050" b="1" i="0" u="none" strike="noStrike" cap="none" normalizeH="0" baseline="0" dirty="0" smtClean="0">
              <a:ln>
                <a:noFill/>
              </a:ln>
              <a:solidFill>
                <a:schemeClr val="tx1"/>
              </a:solidFill>
              <a:effectLst/>
            </a:endParaRPr>
          </a:p>
          <a:p>
            <a:pPr marL="457200" marR="0" lvl="0" indent="-457200" algn="justLow" defTabSz="914400" rtl="0" eaLnBrk="0" fontAlgn="base" latinLnBrk="0" hangingPunct="0">
              <a:lnSpc>
                <a:spcPct val="100000"/>
              </a:lnSpc>
              <a:spcBef>
                <a:spcPct val="0"/>
              </a:spcBef>
              <a:spcAft>
                <a:spcPct val="0"/>
              </a:spcAft>
              <a:buClrTx/>
              <a:buSzTx/>
              <a:buFont typeface="+mj-lt"/>
              <a:buAutoNum type="arabicPeriod"/>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Games and Entertainment.</a:t>
            </a:r>
            <a:endParaRPr kumimoji="0" lang="en-US" altLang="ar-IQ" sz="1050" b="1" i="0" u="none" strike="noStrike" cap="none" normalizeH="0" baseline="0" dirty="0" smtClean="0">
              <a:ln>
                <a:noFill/>
              </a:ln>
              <a:solidFill>
                <a:schemeClr val="tx1"/>
              </a:solidFill>
              <a:effectLst/>
            </a:endParaRPr>
          </a:p>
          <a:p>
            <a:pPr marL="457200" marR="0" lvl="0" indent="-457200" algn="justLow" defTabSz="914400" rtl="0" eaLnBrk="0" fontAlgn="base" latinLnBrk="0" hangingPunct="0">
              <a:lnSpc>
                <a:spcPct val="100000"/>
              </a:lnSpc>
              <a:spcBef>
                <a:spcPct val="0"/>
              </a:spcBef>
              <a:spcAft>
                <a:spcPct val="0"/>
              </a:spcAft>
              <a:buClrTx/>
              <a:buSzTx/>
              <a:buFont typeface="+mj-lt"/>
              <a:buAutoNum type="arabicPeriod"/>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Communication.</a:t>
            </a:r>
            <a:endParaRPr kumimoji="0" lang="en-US" altLang="ar-IQ" sz="2800" b="1" i="0" u="none" strike="noStrike" cap="none" normalizeH="0" baseline="0" dirty="0" smtClean="0">
              <a:ln>
                <a:noFill/>
              </a:ln>
              <a:solidFill>
                <a:schemeClr val="tx1"/>
              </a:solidFill>
              <a:effectLst/>
            </a:endParaRPr>
          </a:p>
        </p:txBody>
      </p:sp>
      <p:sp>
        <p:nvSpPr>
          <p:cNvPr id="5" name="Rectangle 4"/>
          <p:cNvSpPr/>
          <p:nvPr/>
        </p:nvSpPr>
        <p:spPr>
          <a:xfrm>
            <a:off x="356035" y="332656"/>
            <a:ext cx="6466129"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APPLICATIONS OF COMPUTERS</a:t>
            </a:r>
          </a:p>
        </p:txBody>
      </p:sp>
      <p:sp>
        <p:nvSpPr>
          <p:cNvPr id="6" name="AutoShape 5" descr="Image result for Military computer applicatio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AutoShape 7" descr="Image result for Military computer application"/>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7177" name="Picture 9"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94316"/>
            <a:ext cx="3960440" cy="2669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2"/>
            <a:ext cx="3892873" cy="1872208"/>
          </a:xfrm>
          <a:prstGeom prst="rect">
            <a:avLst/>
          </a:prstGeom>
          <a:ln>
            <a:noFill/>
          </a:ln>
          <a:effectLst>
            <a:outerShdw blurRad="292100" dist="139700" dir="2700000" algn="tl" rotWithShape="0">
              <a:srgbClr val="333333">
                <a:alpha val="65000"/>
              </a:srgbClr>
            </a:outerShdw>
          </a:effectLst>
        </p:spPr>
      </p:pic>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3946416"/>
            <a:ext cx="4569040" cy="291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3272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5368" y="117215"/>
            <a:ext cx="85451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ar-IQ" sz="3200" b="1" i="0" u="none" strike="noStrike" cap="none" normalizeH="0" baseline="0" dirty="0" smtClean="0">
                <a:ln>
                  <a:noFill/>
                </a:ln>
                <a:solidFill>
                  <a:srgbClr val="FFFF00"/>
                </a:solidFill>
                <a:effectLst/>
                <a:latin typeface="Cambria" pitchFamily="18" charset="0"/>
                <a:ea typeface="Times New Roman" pitchFamily="18" charset="0"/>
                <a:cs typeface="Times New Roman" pitchFamily="18" charset="0"/>
              </a:rPr>
              <a:t>Computer System and the Human Mind</a:t>
            </a:r>
            <a:endParaRPr kumimoji="0" lang="en-US" altLang="ar-IQ" sz="1100" b="1" i="0" u="none" strike="noStrike" cap="none" normalizeH="0" baseline="0" dirty="0" smtClean="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3200" b="1" i="0" u="none" strike="noStrike" cap="none" normalizeH="0" baseline="0" dirty="0" smtClean="0">
              <a:ln>
                <a:noFill/>
              </a:ln>
              <a:solidFill>
                <a:srgbClr val="FFFF00"/>
              </a:solidFill>
              <a:effectLst/>
            </a:endParaRPr>
          </a:p>
        </p:txBody>
      </p:sp>
      <p:pic>
        <p:nvPicPr>
          <p:cNvPr id="8193" name="Picture 25" descr="Image result for human min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927065"/>
            <a:ext cx="2855912" cy="25100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45347" y="1124163"/>
            <a:ext cx="5550789"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l" rtl="0"/>
            <a:r>
              <a:rPr lang="en-US" altLang="ar-IQ" sz="2000" b="1" i="1" dirty="0">
                <a:solidFill>
                  <a:srgbClr val="FF0000"/>
                </a:solidFill>
                <a:latin typeface="Times New Roman" pitchFamily="18" charset="0"/>
                <a:ea typeface="Calibri" pitchFamily="34" charset="0"/>
                <a:cs typeface="Times New Roman" pitchFamily="18" charset="0"/>
              </a:rPr>
              <a:t>The content of the human mind can be classified into four categories: </a:t>
            </a:r>
            <a:endParaRPr lang="en-US" altLang="ar-IQ" sz="1050"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ar-IQ"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arenR"/>
              <a:tabLst/>
            </a:pPr>
            <a:r>
              <a:rPr kumimoji="0" lang="en-US" altLang="ar-IQ"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Data:</a:t>
            </a:r>
            <a:r>
              <a:rPr kumimoji="0" lang="en-US" altLang="ar-IQ"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symbols.</a:t>
            </a:r>
            <a:endParaRPr kumimoji="0" lang="en-US" altLang="ar-IQ"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US" altLang="ar-IQ"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Information:</a:t>
            </a:r>
            <a:r>
              <a:rPr kumimoji="0" lang="en-US" altLang="ar-IQ"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data that are processed to be useful; provides answers to "who", "what", "where", and "when" questions.</a:t>
            </a:r>
            <a:endParaRPr kumimoji="0" lang="en-US" altLang="ar-IQ" sz="12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US" altLang="ar-IQ"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Knowledge:</a:t>
            </a:r>
            <a:r>
              <a:rPr kumimoji="0" lang="en-US" altLang="ar-IQ"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application of data and information; answers "how" questions .</a:t>
            </a: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US" altLang="ar-IQ"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Wisdom: </a:t>
            </a:r>
            <a:r>
              <a:rPr kumimoji="0" lang="en-US" altLang="ar-IQ"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evaluated understanding.</a:t>
            </a:r>
            <a:r>
              <a:rPr kumimoji="0" lang="en-US" altLang="ar-IQ" sz="12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ar-IQ"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851962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20863" y="1602194"/>
            <a:ext cx="3399693" cy="5096076"/>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IQ" sz="3200" b="1">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3" name="Rectangle 2"/>
          <p:cNvSpPr/>
          <p:nvPr/>
        </p:nvSpPr>
        <p:spPr>
          <a:xfrm>
            <a:off x="154020" y="2848483"/>
            <a:ext cx="3439339"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rPr>
              <a:t>Information</a:t>
            </a:r>
            <a:endParaRPr lang="en-US" sz="3200" b="1" cap="all" spc="0"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endParaRPr>
          </a:p>
        </p:txBody>
      </p:sp>
      <p:sp>
        <p:nvSpPr>
          <p:cNvPr id="4" name="Rectangle 3"/>
          <p:cNvSpPr/>
          <p:nvPr/>
        </p:nvSpPr>
        <p:spPr>
          <a:xfrm>
            <a:off x="458473" y="4260480"/>
            <a:ext cx="3140027" cy="584775"/>
          </a:xfrm>
          <a:prstGeom prst="rect">
            <a:avLst/>
          </a:prstGeom>
          <a:noFill/>
        </p:spPr>
        <p:txBody>
          <a:bodyPr wrap="none" lIns="91440" tIns="45720" rIns="91440" bIns="45720">
            <a:spAutoFit/>
          </a:bodyPr>
          <a:lstStyle/>
          <a:p>
            <a:pPr algn="ctr"/>
            <a:r>
              <a:rPr lang="en-US" sz="3200" b="1" cap="all" dirty="0" smtClean="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rPr>
              <a:t>Knowledge</a:t>
            </a:r>
            <a:endParaRPr lang="en-US" sz="3200" b="1" cap="all" spc="0"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endParaRPr>
          </a:p>
        </p:txBody>
      </p:sp>
      <p:sp>
        <p:nvSpPr>
          <p:cNvPr id="5" name="Rectangle 4"/>
          <p:cNvSpPr/>
          <p:nvPr/>
        </p:nvSpPr>
        <p:spPr>
          <a:xfrm>
            <a:off x="1380560" y="5746955"/>
            <a:ext cx="2100255"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rPr>
              <a:t>Wisdom</a:t>
            </a:r>
            <a:endParaRPr lang="en-US" sz="3200" b="1" cap="all" spc="0"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endParaRPr>
          </a:p>
        </p:txBody>
      </p:sp>
      <p:sp>
        <p:nvSpPr>
          <p:cNvPr id="6" name="Rectangle 5"/>
          <p:cNvSpPr/>
          <p:nvPr/>
        </p:nvSpPr>
        <p:spPr>
          <a:xfrm>
            <a:off x="1920710" y="1854078"/>
            <a:ext cx="1589017" cy="584775"/>
          </a:xfrm>
          <a:prstGeom prst="rect">
            <a:avLst/>
          </a:prstGeom>
          <a:noFill/>
        </p:spPr>
        <p:txBody>
          <a:bodyPr wrap="square" lIns="91440" tIns="45720" rIns="91440" bIns="45720">
            <a:spAutoFit/>
          </a:bodyPr>
          <a:lstStyle/>
          <a:p>
            <a:pPr algn="ctr"/>
            <a:r>
              <a:rPr lang="en-US" sz="3200" b="1" cap="all" spc="0" dirty="0" smtClean="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rPr>
              <a:t>Data</a:t>
            </a:r>
            <a:endParaRPr lang="en-US" sz="3200" b="1" cap="all" spc="0"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endParaRPr>
          </a:p>
        </p:txBody>
      </p:sp>
      <p:sp>
        <p:nvSpPr>
          <p:cNvPr id="2" name="Rectangle 1"/>
          <p:cNvSpPr/>
          <p:nvPr/>
        </p:nvSpPr>
        <p:spPr>
          <a:xfrm>
            <a:off x="3776048" y="1941504"/>
            <a:ext cx="2416046"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Ex: It is raining. </a:t>
            </a:r>
            <a:endParaRPr lang="ar-IQ"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776048" y="2725371"/>
            <a:ext cx="5006280" cy="830997"/>
          </a:xfrm>
          <a:prstGeom prst="rect">
            <a:avLst/>
          </a:prstGeom>
        </p:spPr>
        <p:txBody>
          <a:bodyPr wrap="square">
            <a:spAutoFit/>
          </a:bodyPr>
          <a:lstStyle/>
          <a:p>
            <a:pPr algn="l"/>
            <a:r>
              <a:rPr lang="en-US" sz="2400" b="1" dirty="0">
                <a:latin typeface="Times New Roman" panose="02020603050405020304" pitchFamily="18" charset="0"/>
                <a:cs typeface="Times New Roman" panose="02020603050405020304" pitchFamily="18" charset="0"/>
              </a:rPr>
              <a:t>Ex: The temperature dropped 15 degrees and then it started raining. </a:t>
            </a:r>
            <a:endParaRPr lang="ar-IQ"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776048" y="3763777"/>
            <a:ext cx="5367952" cy="1569660"/>
          </a:xfrm>
          <a:prstGeom prst="rect">
            <a:avLst/>
          </a:prstGeom>
        </p:spPr>
        <p:txBody>
          <a:bodyPr wrap="square">
            <a:spAutoFit/>
          </a:bodyPr>
          <a:lstStyle/>
          <a:p>
            <a:pPr algn="l"/>
            <a:r>
              <a:rPr lang="en-US" sz="2400" b="1" dirty="0">
                <a:latin typeface="Times New Roman" panose="02020603050405020304" pitchFamily="18" charset="0"/>
                <a:cs typeface="Times New Roman" panose="02020603050405020304" pitchFamily="18" charset="0"/>
              </a:rPr>
              <a:t>If the humidity is very high and the temperature drops substantially the atmospheres is often unlikely to be able to hold the moisture so it rains. </a:t>
            </a:r>
            <a:endParaRPr lang="ar-IQ"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3690563" y="5746957"/>
            <a:ext cx="5183162" cy="584775"/>
          </a:xfrm>
          <a:prstGeom prst="rect">
            <a:avLst/>
          </a:prstGeom>
        </p:spPr>
        <p:txBody>
          <a:bodyPr wrap="square">
            <a:spAutoFit/>
          </a:bodyPr>
          <a:lstStyle/>
          <a:p>
            <a:pPr algn="l"/>
            <a:r>
              <a:rPr lang="en-US" sz="3200" b="1" dirty="0">
                <a:latin typeface="Times New Roman" panose="02020603050405020304" pitchFamily="18" charset="0"/>
                <a:cs typeface="Times New Roman" panose="02020603050405020304" pitchFamily="18" charset="0"/>
              </a:rPr>
              <a:t>It rains because it rains. </a:t>
            </a:r>
            <a:endParaRPr lang="ar-IQ"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1738481" y="219993"/>
            <a:ext cx="5994328" cy="1015663"/>
          </a:xfrm>
          <a:prstGeom prst="rect">
            <a:avLst/>
          </a:prstGeom>
        </p:spPr>
        <p:txBody>
          <a:bodyPr wrap="square">
            <a:spAutoFit/>
          </a:bodyPr>
          <a:lstStyle/>
          <a:p>
            <a:r>
              <a:rPr lang="en-US" altLang="ar-IQ" sz="6000" b="1" cap="all"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rPr>
              <a:t>Human Mind</a:t>
            </a:r>
            <a:endParaRPr lang="ar-IQ" sz="6000" b="1" cap="all"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25043600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050" y="1556792"/>
            <a:ext cx="8421422" cy="4893647"/>
          </a:xfrm>
          <a:prstGeom prst="rect">
            <a:avLst/>
          </a:prstGeom>
        </p:spPr>
        <p:txBody>
          <a:bodyPr wrap="square">
            <a:spAutoFit/>
          </a:bodyPr>
          <a:lstStyle/>
          <a:p>
            <a:pPr marL="457200" lvl="0" indent="-457200" algn="l" rtl="0">
              <a:buFont typeface="+mj-lt"/>
              <a:buAutoNum type="arabicPeriod"/>
            </a:pPr>
            <a:r>
              <a:rPr lang="en-US" sz="2400" b="1" dirty="0" smtClean="0">
                <a:latin typeface="Times New Roman" panose="02020603050405020304" pitchFamily="18" charset="0"/>
                <a:cs typeface="Times New Roman" panose="02020603050405020304" pitchFamily="18" charset="0"/>
              </a:rPr>
              <a:t>Speed</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Smaller computers can execute thousands of instructions per second, while the more complex machines can execute millions of instructions per second.</a:t>
            </a:r>
          </a:p>
          <a:p>
            <a:pPr marL="457200" lvl="0" indent="-457200" algn="l" rtl="0">
              <a:buFont typeface="+mj-lt"/>
              <a:buAutoNum type="arabicPeriod"/>
            </a:pPr>
            <a:r>
              <a:rPr lang="en-US" sz="2400" b="1" dirty="0">
                <a:latin typeface="Times New Roman" panose="02020603050405020304" pitchFamily="18" charset="0"/>
                <a:cs typeface="Times New Roman" panose="02020603050405020304" pitchFamily="18" charset="0"/>
              </a:rPr>
              <a:t>Accuracy:</a:t>
            </a:r>
            <a:r>
              <a:rPr lang="en-US" sz="2400" dirty="0">
                <a:latin typeface="Times New Roman" panose="02020603050405020304" pitchFamily="18" charset="0"/>
                <a:cs typeface="Times New Roman" panose="02020603050405020304" pitchFamily="18" charset="0"/>
              </a:rPr>
              <a:t> They are capable of executing hundreds of instructions without any errors.</a:t>
            </a:r>
          </a:p>
          <a:p>
            <a:pPr marL="457200" lvl="0" indent="-457200" algn="l" rtl="0">
              <a:buFont typeface="+mj-lt"/>
              <a:buAutoNum type="arabicPeriod"/>
            </a:pPr>
            <a:r>
              <a:rPr lang="en-US" sz="2400" b="1" dirty="0">
                <a:latin typeface="Times New Roman" panose="02020603050405020304" pitchFamily="18" charset="0"/>
                <a:cs typeface="Times New Roman" panose="02020603050405020304" pitchFamily="18" charset="0"/>
              </a:rPr>
              <a:t>Efficiency: </a:t>
            </a:r>
            <a:r>
              <a:rPr lang="en-US" sz="2400" dirty="0">
                <a:latin typeface="Times New Roman" panose="02020603050405020304" pitchFamily="18" charset="0"/>
                <a:cs typeface="Times New Roman" panose="02020603050405020304" pitchFamily="18" charset="0"/>
              </a:rPr>
              <a:t>The computers can perform repeated tasks with the same efficiency any number of times without exhausting there selves. </a:t>
            </a:r>
          </a:p>
          <a:p>
            <a:pPr marL="457200" lvl="0" indent="-457200" algn="l" rtl="0">
              <a:buFont typeface="+mj-lt"/>
              <a:buAutoNum type="arabicPeriod"/>
            </a:pPr>
            <a:r>
              <a:rPr lang="en-US" sz="2400" b="1" dirty="0">
                <a:latin typeface="Times New Roman" panose="02020603050405020304" pitchFamily="18" charset="0"/>
                <a:cs typeface="Times New Roman" panose="02020603050405020304" pitchFamily="18" charset="0"/>
              </a:rPr>
              <a:t>Storage Capability: </a:t>
            </a:r>
            <a:r>
              <a:rPr lang="en-US" sz="2400" dirty="0">
                <a:latin typeface="Times New Roman" panose="02020603050405020304" pitchFamily="18" charset="0"/>
                <a:cs typeface="Times New Roman" panose="02020603050405020304" pitchFamily="18" charset="0"/>
              </a:rPr>
              <a:t>Computers are capable of storing large amounts of data in their storage devices. </a:t>
            </a:r>
          </a:p>
          <a:p>
            <a:pPr marL="457200" lvl="0" indent="-457200" algn="l" rtl="0">
              <a:buFont typeface="+mj-lt"/>
              <a:buAutoNum type="arabicPeriod"/>
            </a:pPr>
            <a:r>
              <a:rPr lang="en-US" sz="2400" b="1" dirty="0">
                <a:latin typeface="Times New Roman" panose="02020603050405020304" pitchFamily="18" charset="0"/>
                <a:cs typeface="Times New Roman" panose="02020603050405020304" pitchFamily="18" charset="0"/>
              </a:rPr>
              <a:t>Versatility: </a:t>
            </a:r>
            <a:r>
              <a:rPr lang="en-US" sz="2400" dirty="0">
                <a:latin typeface="Times New Roman" panose="02020603050405020304" pitchFamily="18" charset="0"/>
                <a:cs typeface="Times New Roman" panose="02020603050405020304" pitchFamily="18" charset="0"/>
              </a:rPr>
              <a:t>They are capable of performing no numerical operations fielding like: air-line reservation, electricity bills, data base management etc.</a:t>
            </a:r>
          </a:p>
        </p:txBody>
      </p:sp>
      <p:sp>
        <p:nvSpPr>
          <p:cNvPr id="3" name="Rectangle 2"/>
          <p:cNvSpPr/>
          <p:nvPr/>
        </p:nvSpPr>
        <p:spPr>
          <a:xfrm>
            <a:off x="251520" y="260648"/>
            <a:ext cx="5949064" cy="769441"/>
          </a:xfrm>
          <a:prstGeom prst="rect">
            <a:avLst/>
          </a:prstGeom>
        </p:spPr>
        <p:txBody>
          <a:bodyPr wrap="none">
            <a:spAutoFit/>
          </a:bodyPr>
          <a:lstStyle/>
          <a:p>
            <a:pPr algn="l" rtl="0"/>
            <a:r>
              <a:rPr lang="en-US" sz="4400" b="1" i="1" dirty="0">
                <a:solidFill>
                  <a:srgbClr val="C00000"/>
                </a:solidFill>
                <a:effectLst>
                  <a:outerShdw blurRad="38100" dist="38100" dir="2700000" algn="tl">
                    <a:srgbClr val="000000">
                      <a:alpha val="43137"/>
                    </a:srgbClr>
                  </a:outerShdw>
                </a:effectLst>
              </a:rPr>
              <a:t>Advantage of Computer:</a:t>
            </a:r>
            <a:endParaRPr lang="en-US" sz="4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2960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317193"/>
            <a:ext cx="8640960" cy="4832092"/>
          </a:xfrm>
          <a:prstGeom prst="rect">
            <a:avLst/>
          </a:prstGeom>
        </p:spPr>
        <p:txBody>
          <a:bodyPr wrap="square">
            <a:spAutoFit/>
          </a:bodyPr>
          <a:lstStyle/>
          <a:p>
            <a:pPr algn="l" rtl="0"/>
            <a:r>
              <a:rPr lang="en-US" sz="2800" dirty="0" smtClean="0">
                <a:latin typeface="Times New Roman" panose="02020603050405020304" pitchFamily="18" charset="0"/>
                <a:cs typeface="Times New Roman" panose="02020603050405020304" pitchFamily="18" charset="0"/>
              </a:rPr>
              <a:t>Although </a:t>
            </a:r>
            <a:r>
              <a:rPr lang="en-US" sz="2800" dirty="0">
                <a:latin typeface="Times New Roman" panose="02020603050405020304" pitchFamily="18" charset="0"/>
                <a:cs typeface="Times New Roman" panose="02020603050405020304" pitchFamily="18" charset="0"/>
              </a:rPr>
              <a:t>the computers of today are highly intelligent and sophisticated they have their own limitations. </a:t>
            </a:r>
          </a:p>
          <a:p>
            <a:pPr algn="l" rtl="0"/>
            <a:r>
              <a:rPr lang="en-US" sz="2800" dirty="0">
                <a:latin typeface="Times New Roman" panose="02020603050405020304" pitchFamily="18" charset="0"/>
                <a:cs typeface="Times New Roman" panose="02020603050405020304" pitchFamily="18" charset="0"/>
              </a:rPr>
              <a:t> </a:t>
            </a:r>
          </a:p>
          <a:p>
            <a:pPr marL="514350" lvl="0" indent="-514350" algn="l" rtl="0">
              <a:buFont typeface="+mj-lt"/>
              <a:buAutoNum type="arabicPeriod"/>
            </a:pPr>
            <a:r>
              <a:rPr lang="en-US" sz="2800" b="1" dirty="0">
                <a:latin typeface="Times New Roman" panose="02020603050405020304" pitchFamily="18" charset="0"/>
                <a:cs typeface="Times New Roman" panose="02020603050405020304" pitchFamily="18" charset="0"/>
              </a:rPr>
              <a:t>No Intelligence:</a:t>
            </a:r>
            <a:r>
              <a:rPr lang="en-US" sz="2800" dirty="0">
                <a:latin typeface="Times New Roman" panose="02020603050405020304" pitchFamily="18" charset="0"/>
                <a:cs typeface="Times New Roman" panose="02020603050405020304" pitchFamily="18" charset="0"/>
              </a:rPr>
              <a:t> a computer cannot take any decision on its own.</a:t>
            </a:r>
          </a:p>
          <a:p>
            <a:pPr marL="514350" lvl="0" indent="-514350" algn="l" rtl="0">
              <a:buFont typeface="+mj-lt"/>
              <a:buAutoNum type="arabicPeriod"/>
            </a:pPr>
            <a:r>
              <a:rPr lang="en-US" sz="2800" b="1" dirty="0">
                <a:latin typeface="Times New Roman" panose="02020603050405020304" pitchFamily="18" charset="0"/>
                <a:cs typeface="Times New Roman" panose="02020603050405020304" pitchFamily="18" charset="0"/>
              </a:rPr>
              <a:t>Dependency: </a:t>
            </a:r>
            <a:r>
              <a:rPr lang="en-US" sz="2800" dirty="0">
                <a:latin typeface="Times New Roman" panose="02020603050405020304" pitchFamily="18" charset="0"/>
                <a:cs typeface="Times New Roman" panose="02020603050405020304" pitchFamily="18" charset="0"/>
              </a:rPr>
              <a:t>It functions as per the user’s instruction, thus it is fully dependent on humans.</a:t>
            </a:r>
          </a:p>
          <a:p>
            <a:pPr marL="514350" lvl="0" indent="-514350" algn="l" rtl="0">
              <a:buFont typeface="+mj-lt"/>
              <a:buAutoNum type="arabicPeriod"/>
            </a:pPr>
            <a:r>
              <a:rPr lang="en-US" sz="2800" b="1" dirty="0">
                <a:latin typeface="Times New Roman" panose="02020603050405020304" pitchFamily="18" charset="0"/>
                <a:cs typeface="Times New Roman" panose="02020603050405020304" pitchFamily="18" charset="0"/>
              </a:rPr>
              <a:t>Environment: </a:t>
            </a:r>
            <a:r>
              <a:rPr lang="en-US" sz="2800" dirty="0">
                <a:latin typeface="Times New Roman" panose="02020603050405020304" pitchFamily="18" charset="0"/>
                <a:cs typeface="Times New Roman" panose="02020603050405020304" pitchFamily="18" charset="0"/>
              </a:rPr>
              <a:t>The operating environment of the computer should be dust free and suitable.</a:t>
            </a:r>
          </a:p>
          <a:p>
            <a:pPr marL="514350" lvl="0" indent="-514350" algn="l" rtl="0">
              <a:buFont typeface="+mj-lt"/>
              <a:buAutoNum type="arabicPeriod"/>
            </a:pPr>
            <a:r>
              <a:rPr lang="en-US" sz="2800" b="1" dirty="0">
                <a:latin typeface="Times New Roman" panose="02020603050405020304" pitchFamily="18" charset="0"/>
                <a:cs typeface="Times New Roman" panose="02020603050405020304" pitchFamily="18" charset="0"/>
              </a:rPr>
              <a:t>Feeling: </a:t>
            </a:r>
            <a:r>
              <a:rPr lang="en-US" sz="2800" dirty="0">
                <a:latin typeface="Times New Roman" panose="02020603050405020304" pitchFamily="18" charset="0"/>
                <a:cs typeface="Times New Roman" panose="02020603050405020304" pitchFamily="18" charset="0"/>
              </a:rPr>
              <a:t>It cannot make judgment based on feeling, taste, experience, and knowledge unlike humans.</a:t>
            </a:r>
          </a:p>
        </p:txBody>
      </p:sp>
      <p:sp>
        <p:nvSpPr>
          <p:cNvPr id="3" name="Rectangle 2"/>
          <p:cNvSpPr/>
          <p:nvPr/>
        </p:nvSpPr>
        <p:spPr>
          <a:xfrm>
            <a:off x="395536" y="332656"/>
            <a:ext cx="6856364" cy="769441"/>
          </a:xfrm>
          <a:prstGeom prst="rect">
            <a:avLst/>
          </a:prstGeom>
        </p:spPr>
        <p:txBody>
          <a:bodyPr wrap="none">
            <a:spAutoFit/>
          </a:bodyPr>
          <a:lstStyle/>
          <a:p>
            <a:pPr algn="l" rtl="0"/>
            <a:r>
              <a:rPr lang="en-US" sz="4400" b="1" i="1" dirty="0">
                <a:solidFill>
                  <a:srgbClr val="C00000"/>
                </a:solidFill>
                <a:effectLst>
                  <a:outerShdw blurRad="38100" dist="38100" dir="2700000" algn="tl">
                    <a:srgbClr val="000000">
                      <a:alpha val="43137"/>
                    </a:srgbClr>
                  </a:outerShdw>
                </a:effectLst>
              </a:rPr>
              <a:t>Limitations of Computers:</a:t>
            </a:r>
          </a:p>
        </p:txBody>
      </p:sp>
    </p:spTree>
    <p:extLst>
      <p:ext uri="{BB962C8B-B14F-4D97-AF65-F5344CB8AC3E}">
        <p14:creationId xmlns:p14="http://schemas.microsoft.com/office/powerpoint/2010/main" val="1911429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special purpose computer"/>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149079"/>
            <a:ext cx="2875012" cy="2471109"/>
          </a:xfrm>
          <a:prstGeom prst="rect">
            <a:avLst/>
          </a:prstGeom>
          <a:ln>
            <a:noFill/>
          </a:ln>
          <a:effectLst>
            <a:outerShdw blurRad="292100" dist="139700" dir="2700000" algn="tl" rotWithShape="0">
              <a:srgbClr val="333333">
                <a:alpha val="65000"/>
              </a:srgbClr>
            </a:outerShdw>
          </a:effectLst>
        </p:spPr>
      </p:pic>
      <p:pic>
        <p:nvPicPr>
          <p:cNvPr id="4" name="Picture 3" descr="Image result for special purpose computer microwave"/>
          <p:cNvPicPr/>
          <p:nvPr/>
        </p:nvPicPr>
        <p:blipFill rotWithShape="1">
          <a:blip r:embed="rId3">
            <a:extLst>
              <a:ext uri="{28A0092B-C50C-407E-A947-70E740481C1C}">
                <a14:useLocalDpi xmlns:a14="http://schemas.microsoft.com/office/drawing/2010/main" val="0"/>
              </a:ext>
            </a:extLst>
          </a:blip>
          <a:srcRect l="7576" t="15168" r="9932" b="15168"/>
          <a:stretch/>
        </p:blipFill>
        <p:spPr bwMode="auto">
          <a:xfrm>
            <a:off x="4790678" y="2399150"/>
            <a:ext cx="1866900" cy="139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5" name="Rectangle 4"/>
          <p:cNvSpPr>
            <a:spLocks noChangeArrowheads="1"/>
          </p:cNvSpPr>
          <p:nvPr/>
        </p:nvSpPr>
        <p:spPr bwMode="auto">
          <a:xfrm>
            <a:off x="267887" y="301877"/>
            <a:ext cx="833125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ar-IQ" sz="3200" b="1" i="1" dirty="0">
                <a:solidFill>
                  <a:srgbClr val="C00000"/>
                </a:solidFill>
                <a:effectLst>
                  <a:outerShdw blurRad="38100" dist="38100" dir="2700000" algn="tl">
                    <a:srgbClr val="000000">
                      <a:alpha val="43137"/>
                    </a:srgbClr>
                  </a:outerShdw>
                </a:effectLst>
                <a:latin typeface="+mn-lt"/>
                <a:cs typeface="+mn-cs"/>
              </a:rPr>
              <a:t>Computers can be generally classified by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Purpose, Size and Number of users  </a:t>
            </a:r>
          </a:p>
        </p:txBody>
      </p:sp>
      <p:sp>
        <p:nvSpPr>
          <p:cNvPr id="6" name="Rectangle 5"/>
          <p:cNvSpPr>
            <a:spLocks noChangeArrowheads="1"/>
          </p:cNvSpPr>
          <p:nvPr/>
        </p:nvSpPr>
        <p:spPr bwMode="auto">
          <a:xfrm>
            <a:off x="310346" y="2398466"/>
            <a:ext cx="5701814" cy="378565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IQ" sz="24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Games. </a:t>
            </a:r>
            <a:endParaRPr kumimoji="0" lang="en-US" altLang="ar-IQ" sz="2400" b="1" i="0" u="none" strike="noStrike" cap="none" normalizeH="0" baseline="0" dirty="0" smtClean="0">
              <a:ln>
                <a:noFill/>
              </a:ln>
              <a:solidFill>
                <a:schemeClr val="bg2">
                  <a:lumMod val="50000"/>
                </a:schemeClr>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IQ" sz="24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Traffic lights control system. </a:t>
            </a:r>
            <a:endParaRPr kumimoji="0" lang="en-US" altLang="ar-IQ" sz="2400" b="1" i="0" u="none" strike="noStrike" cap="none" normalizeH="0" baseline="0" dirty="0" smtClean="0">
              <a:ln>
                <a:noFill/>
              </a:ln>
              <a:solidFill>
                <a:schemeClr val="bg2">
                  <a:lumMod val="50000"/>
                </a:schemeClr>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IQ" sz="24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Weather forecasting. </a:t>
            </a:r>
            <a:endParaRPr kumimoji="0" lang="en-US" altLang="ar-IQ" sz="2400" b="1" i="0" u="none" strike="noStrike" cap="none" normalizeH="0" baseline="0" dirty="0" smtClean="0">
              <a:ln>
                <a:noFill/>
              </a:ln>
              <a:solidFill>
                <a:schemeClr val="bg2">
                  <a:lumMod val="50000"/>
                </a:schemeClr>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IQ" sz="24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Oil exploration. </a:t>
            </a:r>
            <a:endParaRPr kumimoji="0" lang="en-US" altLang="ar-IQ" sz="2400" b="1" i="0" u="none" strike="noStrike" cap="none" normalizeH="0" baseline="0" dirty="0" smtClean="0">
              <a:ln>
                <a:noFill/>
              </a:ln>
              <a:solidFill>
                <a:schemeClr val="bg2">
                  <a:lumMod val="50000"/>
                </a:schemeClr>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IQ" sz="24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Automotive industries. </a:t>
            </a:r>
            <a:endParaRPr kumimoji="0" lang="en-US" altLang="ar-IQ" sz="2400" b="1" i="0" u="none" strike="noStrike" cap="none" normalizeH="0" baseline="0" dirty="0" smtClean="0">
              <a:ln>
                <a:noFill/>
              </a:ln>
              <a:solidFill>
                <a:schemeClr val="bg2">
                  <a:lumMod val="50000"/>
                </a:schemeClr>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IQ" sz="24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Keeping time in a digital watch. </a:t>
            </a:r>
            <a:endParaRPr kumimoji="0" lang="en-US" altLang="ar-IQ" sz="2400" b="1" i="0" u="none" strike="noStrike" cap="none" normalizeH="0" baseline="0" dirty="0" smtClean="0">
              <a:ln>
                <a:noFill/>
              </a:ln>
              <a:solidFill>
                <a:schemeClr val="bg2">
                  <a:lumMod val="50000"/>
                </a:schemeClr>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IQ" sz="24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Heart monitoring equipment</a:t>
            </a:r>
            <a:endParaRPr kumimoji="0" lang="en-US" altLang="ar-IQ" sz="2400" b="1" i="0" u="none" strike="noStrike" cap="none" normalizeH="0" baseline="0" dirty="0" smtClean="0">
              <a:ln>
                <a:noFill/>
              </a:ln>
              <a:solidFill>
                <a:schemeClr val="bg2">
                  <a:lumMod val="50000"/>
                </a:schemeClr>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IQ" sz="24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Global positioning satellite (GPS)</a:t>
            </a:r>
            <a:endParaRPr kumimoji="0" lang="en-US" altLang="ar-IQ" sz="2400" b="1" i="0" u="none" strike="noStrike" cap="none" normalizeH="0" baseline="0" dirty="0" smtClean="0">
              <a:ln>
                <a:noFill/>
              </a:ln>
              <a:solidFill>
                <a:schemeClr val="bg2">
                  <a:lumMod val="50000"/>
                </a:schemeClr>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IQ" sz="2400" b="1" i="0" u="none" strike="noStrike" cap="none" normalizeH="0" baseline="0" dirty="0" smtClean="0">
                <a:ln>
                  <a:noFill/>
                </a:ln>
                <a:solidFill>
                  <a:schemeClr val="bg2">
                    <a:lumMod val="50000"/>
                  </a:schemeClr>
                </a:solidFill>
                <a:effectLst/>
                <a:latin typeface="Times New Roman" pitchFamily="18" charset="0"/>
                <a:ea typeface="Times New Roman" pitchFamily="18" charset="0"/>
                <a:cs typeface="Times New Roman" pitchFamily="18" charset="0"/>
              </a:rPr>
              <a:t>Microwaves and other home appliances</a:t>
            </a:r>
            <a:r>
              <a:rPr kumimoji="0" lang="en-US" altLang="ar-IQ" sz="2400" b="1" i="0" u="none" strike="noStrike" cap="none" normalizeH="0" baseline="0" dirty="0" smtClean="0">
                <a:ln>
                  <a:noFill/>
                </a:ln>
                <a:solidFill>
                  <a:schemeClr val="bg2">
                    <a:lumMod val="50000"/>
                  </a:schemeClr>
                </a:solidFill>
                <a:effectLst/>
                <a:ea typeface="Times New Roman" pitchFamily="18" charset="0"/>
              </a:rPr>
              <a:t> </a:t>
            </a:r>
          </a:p>
          <a:p>
            <a:pPr lvl="0" algn="l" rtl="0" eaLnBrk="0" hangingPunct="0">
              <a:buFontTx/>
              <a:buChar char="•"/>
            </a:pPr>
            <a:r>
              <a:rPr lang="en-US" altLang="ar-IQ" sz="2400" b="1" dirty="0">
                <a:solidFill>
                  <a:schemeClr val="bg2">
                    <a:lumMod val="50000"/>
                  </a:schemeClr>
                </a:solidFill>
                <a:latin typeface="Times New Roman" pitchFamily="18" charset="0"/>
                <a:ea typeface="Times New Roman" pitchFamily="18" charset="0"/>
                <a:cs typeface="Times New Roman" pitchFamily="18" charset="0"/>
              </a:rPr>
              <a:t>Playing graphic intensive Video</a:t>
            </a:r>
            <a:endParaRPr kumimoji="0" lang="en-US" altLang="ar-IQ" sz="2400" b="1" i="0" u="none" strike="noStrike" cap="none" normalizeH="0" baseline="0" dirty="0" smtClean="0">
              <a:ln>
                <a:noFill/>
              </a:ln>
              <a:solidFill>
                <a:schemeClr val="bg2">
                  <a:lumMod val="50000"/>
                </a:schemeClr>
              </a:solidFill>
              <a:effectLst/>
              <a:ea typeface="Times New Roman" pitchFamily="18" charset="0"/>
            </a:endParaRPr>
          </a:p>
        </p:txBody>
      </p:sp>
      <p:sp>
        <p:nvSpPr>
          <p:cNvPr id="7" name="Rectangle 6"/>
          <p:cNvSpPr>
            <a:spLocks noChangeArrowheads="1"/>
          </p:cNvSpPr>
          <p:nvPr/>
        </p:nvSpPr>
        <p:spPr bwMode="auto">
          <a:xfrm>
            <a:off x="422275"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422275"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1100" b="0" i="0" u="none" strike="noStrike" cap="none" normalizeH="0" baseline="0" smtClean="0">
                <a:ln>
                  <a:noFill/>
                </a:ln>
                <a:solidFill>
                  <a:schemeClr val="tx1"/>
                </a:solidFill>
                <a:effectLst/>
                <a:latin typeface="Calibri" pitchFamily="34" charset="0"/>
                <a:ea typeface="Calibri" pitchFamily="34" charset="0"/>
                <a:cs typeface="Arial" pitchFamily="34" charset="0"/>
              </a:rPr>
              <a:t/>
            </a:r>
            <a:br>
              <a:rPr kumimoji="0" lang="en-US" altLang="ar-IQ" sz="1100" b="0" i="0" u="none" strike="noStrike" cap="none" normalizeH="0" baseline="0" smtClean="0">
                <a:ln>
                  <a:noFill/>
                </a:ln>
                <a:solidFill>
                  <a:schemeClr val="tx1"/>
                </a:solidFill>
                <a:effectLst/>
                <a:latin typeface="Calibri" pitchFamily="34" charset="0"/>
                <a:ea typeface="Calibri" pitchFamily="34" charset="0"/>
                <a:cs typeface="Arial" pitchFamily="34" charset="0"/>
              </a:rPr>
            </a:br>
            <a:endParaRPr kumimoji="0" lang="en-US" altLang="ar-IQ"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1" descr="Image result for special purpose computer"/>
          <p:cNvPicPr/>
          <p:nvPr/>
        </p:nvPicPr>
        <p:blipFill>
          <a:blip r:embed="rId4">
            <a:extLst>
              <a:ext uri="{28A0092B-C50C-407E-A947-70E740481C1C}">
                <a14:useLocalDpi xmlns:a14="http://schemas.microsoft.com/office/drawing/2010/main" val="0"/>
              </a:ext>
            </a:extLst>
          </a:blip>
          <a:srcRect/>
          <a:stretch>
            <a:fillRect/>
          </a:stretch>
        </p:blipFill>
        <p:spPr bwMode="auto">
          <a:xfrm>
            <a:off x="6815425" y="2348879"/>
            <a:ext cx="2099322" cy="1440921"/>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30226" y="1397675"/>
            <a:ext cx="8562254" cy="830997"/>
          </a:xfrm>
          <a:prstGeom prst="rect">
            <a:avLst/>
          </a:prstGeom>
        </p:spPr>
        <p:txBody>
          <a:bodyPr wrap="square">
            <a:spAutoFit/>
          </a:bodyPr>
          <a:lstStyle/>
          <a:p>
            <a:pPr lvl="0" algn="l" rtl="0" eaLnBrk="0" fontAlgn="base" hangingPunct="0">
              <a:spcBef>
                <a:spcPct val="0"/>
              </a:spcBef>
              <a:spcAft>
                <a:spcPct val="0"/>
              </a:spcAft>
            </a:pPr>
            <a:r>
              <a:rPr lang="en-US" altLang="ar-IQ" sz="2400" b="1" dirty="0" smtClean="0">
                <a:solidFill>
                  <a:srgbClr val="00B0F0"/>
                </a:solidFill>
                <a:latin typeface="Times New Roman" pitchFamily="18" charset="0"/>
                <a:ea typeface="Times New Roman" pitchFamily="18" charset="0"/>
                <a:cs typeface="Times New Roman" pitchFamily="18" charset="0"/>
              </a:rPr>
              <a:t>1) Special-Purpose Computers or dedicated </a:t>
            </a:r>
            <a:r>
              <a:rPr lang="en-US" altLang="ar-IQ" sz="2400" b="1" dirty="0">
                <a:solidFill>
                  <a:srgbClr val="00B0F0"/>
                </a:solidFill>
                <a:latin typeface="Times New Roman" pitchFamily="18" charset="0"/>
                <a:ea typeface="Times New Roman" pitchFamily="18" charset="0"/>
                <a:cs typeface="Times New Roman" pitchFamily="18" charset="0"/>
              </a:rPr>
              <a:t>computers</a:t>
            </a:r>
            <a:r>
              <a:rPr lang="en-US" altLang="ar-IQ" sz="2400" b="1" dirty="0">
                <a:latin typeface="Times New Roman" pitchFamily="18" charset="0"/>
                <a:ea typeface="Times New Roman" pitchFamily="18" charset="0"/>
                <a:cs typeface="Times New Roman" pitchFamily="18" charset="0"/>
              </a:rPr>
              <a:t>, because they are dedicated to perform a single task over and over again. </a:t>
            </a:r>
            <a:endParaRPr lang="en-US" altLang="ar-IQ" sz="2000" b="1" dirty="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5322307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58" descr="Image result for  Personal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7929"/>
            <a:ext cx="2543175" cy="1800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rot="10800000" flipV="1">
            <a:off x="287524" y="2483597"/>
            <a:ext cx="8568952"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Low"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personal computers are specially designed for general purpose. PC are widely used &amp; the fastest growing computers. </a:t>
            </a:r>
          </a:p>
          <a:p>
            <a:pPr marL="457200" marR="0" lvl="0" indent="-457200" algn="justLow"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Its small, relatively inexpensive </a:t>
            </a:r>
          </a:p>
          <a:p>
            <a:pPr marL="457200" marR="0" lvl="0" indent="-457200" algn="justLow"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computer based on the </a:t>
            </a:r>
            <a:r>
              <a:rPr kumimoji="0" lang="en-US" altLang="ar-IQ"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microprocessor</a:t>
            </a:r>
            <a:r>
              <a:rPr kumimoji="0" lang="en-US" altLang="ar-IQ"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technology that enables manufacturers to put an entire CPU on one chip. </a:t>
            </a:r>
          </a:p>
          <a:p>
            <a:pPr marL="457200" marR="0" lvl="0" indent="-457200" algn="justLow"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Well known manufacturers of PC are Dell, Apple, Samsung, Sony and Toshiba. </a:t>
            </a:r>
            <a:endParaRPr kumimoji="0" lang="en-US" altLang="ar-IQ"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179033" y="836712"/>
            <a:ext cx="5677443" cy="769441"/>
          </a:xfrm>
          <a:prstGeom prst="rect">
            <a:avLst/>
          </a:prstGeom>
        </p:spPr>
        <p:txBody>
          <a:bodyPr wrap="square">
            <a:spAutoFit/>
          </a:bodyPr>
          <a:lstStyle/>
          <a:p>
            <a:pPr lvl="0" algn="justLow" rtl="0" fontAlgn="base">
              <a:spcBef>
                <a:spcPct val="0"/>
              </a:spcBef>
              <a:spcAft>
                <a:spcPct val="0"/>
              </a:spcAft>
            </a:pPr>
            <a:r>
              <a:rPr lang="en-US" altLang="ar-IQ" sz="4400" b="1" dirty="0" smtClean="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2) Personal </a:t>
            </a:r>
            <a:r>
              <a:rPr lang="en-US" altLang="ar-IQ" sz="4400" b="1" dirty="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computer: </a:t>
            </a:r>
          </a:p>
        </p:txBody>
      </p:sp>
    </p:spTree>
    <p:extLst>
      <p:ext uri="{BB962C8B-B14F-4D97-AF65-F5344CB8AC3E}">
        <p14:creationId xmlns:p14="http://schemas.microsoft.com/office/powerpoint/2010/main" val="27121190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68560" y="1169395"/>
            <a:ext cx="896448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May contain one or more processors.</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Support multiprocessing and tasking. </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Generally resilient to high workloads. </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More powerful than personal computers and workstations.</a:t>
            </a:r>
            <a:endParaRPr kumimoji="0" lang="en-US" altLang="ar-IQ" sz="1200" b="1" i="0" u="none" strike="noStrike" cap="none" normalizeH="0" baseline="0" dirty="0" smtClean="0">
              <a:ln>
                <a:noFill/>
              </a:ln>
              <a:solidFill>
                <a:schemeClr val="tx1"/>
              </a:solidFill>
              <a:effectLst/>
              <a:latin typeface="Arial" pitchFamily="34" charset="0"/>
              <a:cs typeface="Arial" pitchFamily="34" charset="0"/>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n-US" altLang="ar-IQ" sz="3600" b="1"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2"/>
          <p:cNvGrpSpPr/>
          <p:nvPr/>
        </p:nvGrpSpPr>
        <p:grpSpPr>
          <a:xfrm>
            <a:off x="1228724" y="4041969"/>
            <a:ext cx="6511627" cy="2317879"/>
            <a:chOff x="0" y="0"/>
            <a:chExt cx="5105400" cy="1885950"/>
          </a:xfrm>
        </p:grpSpPr>
        <p:pic>
          <p:nvPicPr>
            <p:cNvPr id="4" name="Picture 3" descr="Related im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1885950"/>
            </a:xfrm>
            <a:prstGeom prst="rect">
              <a:avLst/>
            </a:prstGeom>
            <a:noFill/>
            <a:ln>
              <a:noFill/>
            </a:ln>
          </p:spPr>
        </p:pic>
        <p:sp>
          <p:nvSpPr>
            <p:cNvPr id="5" name="Rounded Rectangle 4"/>
            <p:cNvSpPr/>
            <p:nvPr/>
          </p:nvSpPr>
          <p:spPr>
            <a:xfrm>
              <a:off x="1762125" y="0"/>
              <a:ext cx="600075" cy="400050"/>
            </a:xfrm>
            <a:prstGeom prst="round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grpSp>
      <p:sp>
        <p:nvSpPr>
          <p:cNvPr id="6"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323528" y="246065"/>
            <a:ext cx="5436104" cy="923330"/>
          </a:xfrm>
          <a:prstGeom prst="rect">
            <a:avLst/>
          </a:prstGeom>
        </p:spPr>
        <p:txBody>
          <a:bodyPr wrap="none">
            <a:spAutoFit/>
          </a:bodyPr>
          <a:lstStyle/>
          <a:p>
            <a:r>
              <a:rPr lang="en-US" altLang="ar-IQ" sz="5400" b="1" dirty="0" smtClean="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Minicomputer</a:t>
            </a:r>
            <a:r>
              <a:rPr lang="en-US" altLang="ar-IQ" sz="54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lang="ar-IQ"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44848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3"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1888"/>
            <a:ext cx="4082661" cy="2951088"/>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356992"/>
            <a:ext cx="4082661"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4427984" y="273110"/>
            <a:ext cx="4549823"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IQ" sz="54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4) Mainframe: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ar-IQ" sz="5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438150" marR="0" lvl="0" indent="-4381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 powerful multi-user computer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Supporting many hundreds or thousands of users simultaneously</a:t>
            </a:r>
            <a:r>
              <a:rPr kumimoji="0" lang="en-US"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Used in Banks, Educational institutions and Control massive networks</a:t>
            </a:r>
            <a:r>
              <a:rPr kumimoji="0" lang="en-US" altLang="ar-IQ"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altLang="ar-IQ"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269875"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645568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0" y="300385"/>
            <a:ext cx="4464496"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2"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itchFamily="18" charset="0"/>
              </a:rPr>
              <a:t>Fast computer that can perform hundreds of millions of instructions per second.</a:t>
            </a:r>
            <a:r>
              <a:rPr kumimoji="0" lang="en-US" altLang="ar-IQ" sz="2800" b="1" u="none" strike="noStrike" cap="none" normalizeH="0" baseline="0" dirty="0" smtClean="0">
                <a:ln>
                  <a:noFill/>
                </a:ln>
                <a:solidFill>
                  <a:srgbClr val="313131"/>
                </a:solidFill>
                <a:effectLst/>
                <a:latin typeface="Times New Roman" pitchFamily="18" charset="0"/>
                <a:ea typeface="Calibri" pitchFamily="34" charset="0"/>
                <a:cs typeface="Times New Roman" pitchFamily="18" charset="0"/>
              </a:rPr>
              <a:t> </a:t>
            </a:r>
          </a:p>
          <a:p>
            <a:pPr marL="342900" marR="0" lvl="2"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Very expensive </a:t>
            </a:r>
          </a:p>
          <a:p>
            <a:pPr marL="342900" marR="0" lvl="2"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Employed for specialized applications that require huge amount of mathematical calculations. </a:t>
            </a:r>
          </a:p>
          <a:p>
            <a:pPr marL="342900" marR="0" lvl="2"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800" b="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Used in Weather forecasting, scientific simulations and Nuclear energy research.</a:t>
            </a:r>
            <a:r>
              <a:rPr kumimoji="0" lang="en-US" altLang="ar-IQ" sz="2400" b="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endParaRPr kumimoji="0" lang="en-US" altLang="ar-IQ" sz="1200" b="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06880"/>
            <a:ext cx="3838203"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0" y="300384"/>
            <a:ext cx="4339970" cy="769441"/>
          </a:xfrm>
          <a:prstGeom prst="rect">
            <a:avLst/>
          </a:prstGeom>
        </p:spPr>
        <p:txBody>
          <a:bodyPr wrap="none">
            <a:spAutoFit/>
          </a:bodyPr>
          <a:lstStyle/>
          <a:p>
            <a:r>
              <a:rPr lang="en-US" altLang="ar-IQ" sz="4000" b="1" dirty="0" smtClean="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5) Supercomputer</a:t>
            </a:r>
            <a:r>
              <a:rPr lang="en-US" altLang="ar-IQ" sz="4400" b="1" dirty="0">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lang="ar-IQ"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14392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3" name="Picture 2" descr="Image result for computer basics"/>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57200"/>
            <a:ext cx="2698750" cy="1555801"/>
          </a:xfrm>
          <a:prstGeom prst="rect">
            <a:avLst/>
          </a:prstGeom>
          <a:ln>
            <a:noFill/>
          </a:ln>
          <a:effectLst>
            <a:outerShdw blurRad="190500" algn="tl" rotWithShape="0">
              <a:srgbClr val="000000">
                <a:alpha val="70000"/>
              </a:srgbClr>
            </a:outerShdw>
          </a:effectLst>
        </p:spPr>
      </p:pic>
      <p:sp>
        <p:nvSpPr>
          <p:cNvPr id="4" name="Rectangle 3"/>
          <p:cNvSpPr>
            <a:spLocks noChangeArrowheads="1"/>
          </p:cNvSpPr>
          <p:nvPr/>
        </p:nvSpPr>
        <p:spPr bwMode="auto">
          <a:xfrm rot="10800000" flipV="1">
            <a:off x="535879" y="2348880"/>
            <a:ext cx="79089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IQ" sz="2800" b="1" i="0" u="none" strike="noStrike" cap="none" normalizeH="0" baseline="0" dirty="0" smtClean="0">
                <a:ln>
                  <a:noFill/>
                </a:ln>
                <a:effectLst/>
                <a:latin typeface="Times New Roman" pitchFamily="18" charset="0"/>
                <a:ea typeface="Calibri" pitchFamily="34" charset="0"/>
                <a:cs typeface="+mj-cs"/>
              </a:rPr>
              <a:t>Today, almost all of us in the world make use of computers in one way or the other. It finds applications in various fields of engineering, medicine, commercial, research and others.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IQ" sz="2800" b="1" i="0" u="none" strike="noStrike" cap="none" normalizeH="0" baseline="0" dirty="0" smtClean="0">
                <a:ln>
                  <a:noFill/>
                </a:ln>
                <a:effectLst/>
                <a:latin typeface="Times New Roman" pitchFamily="18" charset="0"/>
                <a:ea typeface="Calibri" pitchFamily="34" charset="0"/>
                <a:cs typeface="+mj-cs"/>
              </a:rPr>
              <a:t>They are present everywhere, in all the devices that we use daily like cars, games, washing machines, microwaves etc. and in day to day computations like banking, reservations, electronic mails, internet and many more.</a:t>
            </a:r>
            <a:r>
              <a:rPr kumimoji="0" lang="en-US" altLang="ar-IQ" sz="2800" b="1" i="0" u="none" strike="noStrike" cap="none" normalizeH="0" baseline="0" dirty="0" smtClean="0">
                <a:ln>
                  <a:noFill/>
                </a:ln>
                <a:effectLst/>
                <a:latin typeface="Calibri" pitchFamily="34" charset="0"/>
                <a:ea typeface="Calibri" pitchFamily="34" charset="0"/>
                <a:cs typeface="+mj-cs"/>
              </a:rPr>
              <a:t> </a:t>
            </a:r>
            <a:endParaRPr kumimoji="0" lang="en-US" altLang="ar-IQ" sz="2800" b="1" i="0" u="none" strike="noStrike" cap="none" normalizeH="0" baseline="0" dirty="0" smtClean="0">
              <a:ln>
                <a:noFill/>
              </a:ln>
              <a:effectLst/>
              <a:latin typeface="Arial" pitchFamily="34" charset="0"/>
              <a:cs typeface="+mj-cs"/>
            </a:endParaRPr>
          </a:p>
        </p:txBody>
      </p:sp>
      <p:sp>
        <p:nvSpPr>
          <p:cNvPr id="5" name="Rectangle 4"/>
          <p:cNvSpPr/>
          <p:nvPr/>
        </p:nvSpPr>
        <p:spPr>
          <a:xfrm>
            <a:off x="522337" y="908720"/>
            <a:ext cx="474681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solidFill>
                  <a:srgbClr val="FF0000"/>
                </a:solidFill>
                <a:effectLst>
                  <a:outerShdw blurRad="80000" dist="40000" dir="5040000" algn="tl">
                    <a:srgbClr val="000000">
                      <a:alpha val="30000"/>
                    </a:srgbClr>
                  </a:outerShdw>
                </a:effectLst>
              </a:rPr>
              <a:t>Introduction</a:t>
            </a:r>
            <a:endParaRPr lang="en-US" sz="6600"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440183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616" y="404664"/>
            <a:ext cx="8712968" cy="5878532"/>
          </a:xfrm>
          <a:prstGeom prst="rect">
            <a:avLst/>
          </a:prstGeom>
        </p:spPr>
        <p:txBody>
          <a:bodyPr wrap="square">
            <a:spAutoFit/>
          </a:bodyPr>
          <a:lstStyle/>
          <a:p>
            <a:pPr algn="l"/>
            <a:r>
              <a:rPr lang="en-US" sz="4000" b="1" dirty="0">
                <a:solidFill>
                  <a:srgbClr val="92D050"/>
                </a:solidFill>
                <a:effectLst>
                  <a:outerShdw blurRad="38100" dist="38100" dir="2700000" algn="tl">
                    <a:srgbClr val="000000">
                      <a:alpha val="43137"/>
                    </a:srgbClr>
                  </a:outerShdw>
                </a:effectLst>
                <a:latin typeface="Arial Black" panose="020B0A04020102020204" pitchFamily="34" charset="0"/>
              </a:rPr>
              <a:t>Computer System</a:t>
            </a:r>
          </a:p>
          <a:p>
            <a:pPr algn="l" rtl="0"/>
            <a:endParaRPr lang="en-US" sz="2400" b="1" dirty="0" smtClean="0"/>
          </a:p>
          <a:p>
            <a:pPr algn="l" rtl="0"/>
            <a:r>
              <a:rPr lang="en-US" sz="2400" b="1" dirty="0" smtClean="0"/>
              <a:t>Computer </a:t>
            </a:r>
            <a:r>
              <a:rPr lang="en-US" sz="2400" b="1" dirty="0"/>
              <a:t>defined as a fast and accurate data processing system that accepts data, performs various operations on the data, has the capability to store the data and produce the results on the basis of detailed step by step instructions given to it.</a:t>
            </a:r>
          </a:p>
          <a:p>
            <a:pPr algn="l" rtl="0"/>
            <a:r>
              <a:rPr lang="en-US" sz="2400" b="1" dirty="0"/>
              <a:t> </a:t>
            </a:r>
          </a:p>
          <a:p>
            <a:pPr algn="l" rtl="0"/>
            <a:r>
              <a:rPr lang="en-US" sz="2400" b="1" i="1" dirty="0">
                <a:solidFill>
                  <a:srgbClr val="FF0000"/>
                </a:solidFill>
              </a:rPr>
              <a:t>A computer system is made up of 4 main types of components:</a:t>
            </a:r>
            <a:endParaRPr lang="en-US" sz="2400" b="1" dirty="0">
              <a:solidFill>
                <a:srgbClr val="FF0000"/>
              </a:solidFill>
            </a:endParaRPr>
          </a:p>
          <a:p>
            <a:pPr algn="l" rtl="0"/>
            <a:r>
              <a:rPr lang="en-US" sz="2400" b="1" dirty="0"/>
              <a:t> </a:t>
            </a:r>
            <a:endParaRPr lang="en-US" sz="900" b="1" dirty="0"/>
          </a:p>
          <a:p>
            <a:pPr marL="1155700" lvl="0" indent="-514350" algn="l" rtl="0">
              <a:buFont typeface="+mj-lt"/>
              <a:buAutoNum type="arabicPeriod"/>
            </a:pPr>
            <a:r>
              <a:rPr lang="en-US" sz="2800" b="1" dirty="0">
                <a:solidFill>
                  <a:srgbClr val="0070C0"/>
                </a:solidFill>
                <a:effectLst>
                  <a:outerShdw blurRad="38100" dist="38100" dir="2700000" algn="tl">
                    <a:srgbClr val="000000">
                      <a:alpha val="43137"/>
                    </a:srgbClr>
                  </a:outerShdw>
                </a:effectLst>
              </a:rPr>
              <a:t>Hardware</a:t>
            </a:r>
          </a:p>
          <a:p>
            <a:pPr marL="1155700" lvl="0" indent="-514350" algn="l" rtl="0">
              <a:buFont typeface="+mj-lt"/>
              <a:buAutoNum type="arabicPeriod"/>
            </a:pPr>
            <a:r>
              <a:rPr lang="en-US" sz="2800" b="1" dirty="0">
                <a:solidFill>
                  <a:srgbClr val="0070C0"/>
                </a:solidFill>
                <a:effectLst>
                  <a:outerShdw blurRad="38100" dist="38100" dir="2700000" algn="tl">
                    <a:srgbClr val="000000">
                      <a:alpha val="43137"/>
                    </a:srgbClr>
                  </a:outerShdw>
                </a:effectLst>
              </a:rPr>
              <a:t>Soft­ware </a:t>
            </a:r>
            <a:r>
              <a:rPr lang="en-US" sz="2400" b="1" dirty="0">
                <a:solidFill>
                  <a:srgbClr val="0070C0"/>
                </a:solidFill>
                <a:effectLst>
                  <a:outerShdw blurRad="38100" dist="38100" dir="2700000" algn="tl">
                    <a:srgbClr val="000000">
                      <a:alpha val="43137"/>
                    </a:srgbClr>
                  </a:outerShdw>
                </a:effectLst>
              </a:rPr>
              <a:t>(Software: Bringing the Machine to Life)</a:t>
            </a:r>
            <a:endParaRPr lang="en-US" sz="2800" b="1" dirty="0">
              <a:solidFill>
                <a:srgbClr val="0070C0"/>
              </a:solidFill>
              <a:effectLst>
                <a:outerShdw blurRad="38100" dist="38100" dir="2700000" algn="tl">
                  <a:srgbClr val="000000">
                    <a:alpha val="43137"/>
                  </a:srgbClr>
                </a:outerShdw>
              </a:effectLst>
            </a:endParaRPr>
          </a:p>
          <a:p>
            <a:pPr marL="1155700" lvl="0" indent="-514350" algn="l" rtl="0">
              <a:buFont typeface="+mj-lt"/>
              <a:buAutoNum type="arabicPeriod"/>
            </a:pPr>
            <a:r>
              <a:rPr lang="en-US" sz="2800" b="1" dirty="0">
                <a:solidFill>
                  <a:srgbClr val="0070C0"/>
                </a:solidFill>
                <a:effectLst>
                  <a:outerShdw blurRad="38100" dist="38100" dir="2700000" algn="tl">
                    <a:srgbClr val="000000">
                      <a:alpha val="43137"/>
                    </a:srgbClr>
                  </a:outerShdw>
                </a:effectLst>
              </a:rPr>
              <a:t>Data</a:t>
            </a:r>
          </a:p>
          <a:p>
            <a:pPr marL="1155700" lvl="0" indent="-514350" algn="l" rtl="0">
              <a:buFont typeface="+mj-lt"/>
              <a:buAutoNum type="arabicPeriod"/>
            </a:pPr>
            <a:r>
              <a:rPr lang="en-US" sz="2800" b="1" dirty="0">
                <a:solidFill>
                  <a:srgbClr val="0070C0"/>
                </a:solidFill>
                <a:effectLst>
                  <a:outerShdw blurRad="38100" dist="38100" dir="2700000" algn="tl">
                    <a:srgbClr val="000000">
                      <a:alpha val="43137"/>
                    </a:srgbClr>
                  </a:outerShdw>
                </a:effectLst>
              </a:rPr>
              <a:t>People/Users.</a:t>
            </a:r>
          </a:p>
        </p:txBody>
      </p:sp>
    </p:spTree>
    <p:extLst>
      <p:ext uri="{BB962C8B-B14F-4D97-AF65-F5344CB8AC3E}">
        <p14:creationId xmlns:p14="http://schemas.microsoft.com/office/powerpoint/2010/main" val="4254467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424935" cy="5040559"/>
          </a:xfrm>
          <a:prstGeom prst="rect">
            <a:avLst/>
          </a:prstGeom>
          <a:noFill/>
          <a:ln>
            <a:noFill/>
          </a:ln>
        </p:spPr>
      </p:pic>
      <p:sp>
        <p:nvSpPr>
          <p:cNvPr id="3" name="Rectangle 2"/>
          <p:cNvSpPr/>
          <p:nvPr/>
        </p:nvSpPr>
        <p:spPr>
          <a:xfrm>
            <a:off x="140017" y="124940"/>
            <a:ext cx="3174267" cy="461665"/>
          </a:xfrm>
          <a:prstGeom prst="rect">
            <a:avLst/>
          </a:prstGeom>
        </p:spPr>
        <p:txBody>
          <a:bodyPr wrap="none">
            <a:spAutoFit/>
          </a:bodyPr>
          <a:lstStyle/>
          <a:p>
            <a:pPr algn="l"/>
            <a:r>
              <a:rPr lang="en-US" sz="2400" b="1" dirty="0">
                <a:solidFill>
                  <a:srgbClr val="92D050"/>
                </a:solidFill>
                <a:effectLst>
                  <a:outerShdw blurRad="38100" dist="38100" dir="2700000" algn="tl">
                    <a:srgbClr val="000000">
                      <a:alpha val="43137"/>
                    </a:srgbClr>
                  </a:outerShdw>
                </a:effectLst>
                <a:latin typeface="Arial Black" panose="020B0A04020102020204" pitchFamily="34" charset="0"/>
              </a:rPr>
              <a:t>Computer System</a:t>
            </a:r>
          </a:p>
        </p:txBody>
      </p:sp>
      <p:sp>
        <p:nvSpPr>
          <p:cNvPr id="4" name="Rectangle 3"/>
          <p:cNvSpPr/>
          <p:nvPr/>
        </p:nvSpPr>
        <p:spPr>
          <a:xfrm>
            <a:off x="3314284" y="405554"/>
            <a:ext cx="3690433" cy="707886"/>
          </a:xfrm>
          <a:prstGeom prst="rect">
            <a:avLst/>
          </a:prstGeom>
        </p:spPr>
        <p:txBody>
          <a:bodyPr wrap="none">
            <a:spAutoFit/>
          </a:bodyPr>
          <a:lstStyle/>
          <a:p>
            <a:r>
              <a:rPr lang="en-US" sz="4000" b="1" dirty="0">
                <a:solidFill>
                  <a:srgbClr val="0070C0"/>
                </a:solidFill>
                <a:effectLst>
                  <a:outerShdw blurRad="38100" dist="38100" dir="2700000" algn="tl">
                    <a:srgbClr val="000000">
                      <a:alpha val="43137"/>
                    </a:srgbClr>
                  </a:outerShdw>
                </a:effectLst>
              </a:rPr>
              <a:t>The Hardware:</a:t>
            </a:r>
            <a:endParaRPr lang="ar-IQ" sz="4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75773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8640960" cy="4746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36712" y="261575"/>
            <a:ext cx="3690433" cy="707886"/>
          </a:xfrm>
          <a:prstGeom prst="rect">
            <a:avLst/>
          </a:prstGeom>
        </p:spPr>
        <p:txBody>
          <a:bodyPr wrap="none">
            <a:spAutoFit/>
          </a:bodyPr>
          <a:lstStyle/>
          <a:p>
            <a:r>
              <a:rPr lang="en-US" sz="4000" b="1" dirty="0">
                <a:solidFill>
                  <a:srgbClr val="0070C0"/>
                </a:solidFill>
                <a:effectLst>
                  <a:outerShdw blurRad="38100" dist="38100" dir="2700000" algn="tl">
                    <a:srgbClr val="000000">
                      <a:alpha val="43137"/>
                    </a:srgbClr>
                  </a:outerShdw>
                </a:effectLst>
              </a:rPr>
              <a:t>The Hardware:</a:t>
            </a:r>
            <a:endParaRPr lang="ar-IQ" sz="4000" dirty="0">
              <a:solidFill>
                <a:srgbClr val="0070C0"/>
              </a:solidFill>
              <a:effectLst>
                <a:outerShdw blurRad="38100" dist="38100" dir="2700000" algn="tl">
                  <a:srgbClr val="000000">
                    <a:alpha val="43137"/>
                  </a:srgbClr>
                </a:outerShdw>
              </a:effectLst>
            </a:endParaRPr>
          </a:p>
        </p:txBody>
      </p:sp>
      <p:sp>
        <p:nvSpPr>
          <p:cNvPr id="6" name="Rectangle 3"/>
          <p:cNvSpPr>
            <a:spLocks noChangeArrowheads="1"/>
          </p:cNvSpPr>
          <p:nvPr/>
        </p:nvSpPr>
        <p:spPr bwMode="auto">
          <a:xfrm>
            <a:off x="3948105" y="261575"/>
            <a:ext cx="499428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2075" marR="0" lvl="1" algn="l" defTabSz="914400" rtl="0" eaLnBrk="0" fontAlgn="base" latinLnBrk="0" hangingPunct="0">
              <a:lnSpc>
                <a:spcPct val="100000"/>
              </a:lnSpc>
              <a:spcBef>
                <a:spcPct val="0"/>
              </a:spcBef>
              <a:spcAft>
                <a:spcPct val="0"/>
              </a:spcAft>
              <a:buClrTx/>
              <a:buSzTx/>
              <a:buFontTx/>
              <a:buAutoNum type="arabicPeriod"/>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Input unit.</a:t>
            </a:r>
            <a:endParaRPr kumimoji="0" lang="en-US" altLang="ar-IQ" sz="1050" b="1" i="0" u="none" strike="noStrike" cap="none" normalizeH="0" baseline="0" dirty="0" smtClean="0">
              <a:ln>
                <a:noFill/>
              </a:ln>
              <a:solidFill>
                <a:schemeClr val="tx1"/>
              </a:solidFill>
              <a:effectLst/>
            </a:endParaRPr>
          </a:p>
          <a:p>
            <a:pPr marL="92075" marR="0" lvl="1" algn="l" defTabSz="914400" rtl="0" eaLnBrk="0" fontAlgn="base" latinLnBrk="0" hangingPunct="0">
              <a:lnSpc>
                <a:spcPct val="100000"/>
              </a:lnSpc>
              <a:spcBef>
                <a:spcPct val="0"/>
              </a:spcBef>
              <a:spcAft>
                <a:spcPct val="0"/>
              </a:spcAft>
              <a:buClrTx/>
              <a:buSzTx/>
              <a:buFontTx/>
              <a:buAutoNum type="arabicPeriod"/>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Storage unit.</a:t>
            </a:r>
            <a:endParaRPr kumimoji="0" lang="en-US" altLang="ar-IQ" sz="1050" b="1" i="0" u="none" strike="noStrike" cap="none" normalizeH="0" baseline="0" dirty="0" smtClean="0">
              <a:ln>
                <a:noFill/>
              </a:ln>
              <a:solidFill>
                <a:schemeClr val="tx1"/>
              </a:solidFill>
              <a:effectLst/>
            </a:endParaRPr>
          </a:p>
          <a:p>
            <a:pPr marL="274638" marR="0" lvl="1" indent="-182563" algn="l" defTabSz="914400" rtl="0" eaLnBrk="0" fontAlgn="base" latinLnBrk="0" hangingPunct="0">
              <a:lnSpc>
                <a:spcPct val="100000"/>
              </a:lnSpc>
              <a:spcBef>
                <a:spcPct val="0"/>
              </a:spcBef>
              <a:spcAft>
                <a:spcPct val="0"/>
              </a:spcAft>
              <a:buClrTx/>
              <a:buSzTx/>
              <a:buFontTx/>
              <a:buAutoNum type="arabicPeriod"/>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Central processing (Arithmetic logic unit and control unit).</a:t>
            </a:r>
            <a:endParaRPr kumimoji="0" lang="en-US" altLang="ar-IQ" sz="1050" b="1" i="0" u="none" strike="noStrike" cap="none" normalizeH="0" baseline="0" dirty="0" smtClean="0">
              <a:ln>
                <a:noFill/>
              </a:ln>
              <a:solidFill>
                <a:schemeClr val="tx1"/>
              </a:solidFill>
              <a:effectLst/>
            </a:endParaRPr>
          </a:p>
          <a:p>
            <a:pPr marL="92075" marR="0" lvl="1" algn="l" defTabSz="914400" rtl="0" eaLnBrk="0" fontAlgn="base" latinLnBrk="0" hangingPunct="0">
              <a:lnSpc>
                <a:spcPct val="100000"/>
              </a:lnSpc>
              <a:spcBef>
                <a:spcPct val="0"/>
              </a:spcBef>
              <a:spcAft>
                <a:spcPct val="0"/>
              </a:spcAft>
              <a:buClrTx/>
              <a:buSzTx/>
              <a:buFontTx/>
              <a:buAutoNum type="arabicPeriod"/>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Output unit. </a:t>
            </a:r>
            <a:endParaRPr kumimoji="0" lang="en-US" altLang="ar-IQ" sz="2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9580604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omputer input devices"/>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82064"/>
            <a:ext cx="9036496" cy="4215288"/>
          </a:xfrm>
          <a:prstGeom prst="rect">
            <a:avLst/>
          </a:prstGeom>
          <a:noFill/>
          <a:ln>
            <a:noFill/>
          </a:ln>
        </p:spPr>
      </p:pic>
      <p:sp>
        <p:nvSpPr>
          <p:cNvPr id="3" name="Rectangle 2"/>
          <p:cNvSpPr/>
          <p:nvPr/>
        </p:nvSpPr>
        <p:spPr>
          <a:xfrm>
            <a:off x="251519" y="551022"/>
            <a:ext cx="8640960" cy="1877437"/>
          </a:xfrm>
          <a:prstGeom prst="rect">
            <a:avLst/>
          </a:prstGeom>
        </p:spPr>
        <p:txBody>
          <a:bodyPr wrap="square">
            <a:spAutoFit/>
          </a:bodyPr>
          <a:lstStyle/>
          <a:p>
            <a:pPr algn="just" rtl="0"/>
            <a:r>
              <a:rPr lang="en-US" sz="4400" b="1" dirty="0">
                <a:solidFill>
                  <a:srgbClr val="FF0000"/>
                </a:solidFill>
              </a:rPr>
              <a:t>Input Unit</a:t>
            </a:r>
            <a:r>
              <a:rPr lang="en-US" sz="4000" b="1" dirty="0">
                <a:solidFill>
                  <a:prstClr val="black"/>
                </a:solidFill>
              </a:rPr>
              <a:t>: </a:t>
            </a:r>
            <a:r>
              <a:rPr lang="en-US" sz="2400" b="1" dirty="0">
                <a:solidFill>
                  <a:prstClr val="black"/>
                </a:solidFill>
                <a:latin typeface="Times New Roman" panose="02020603050405020304" pitchFamily="18" charset="0"/>
                <a:cs typeface="Times New Roman" panose="02020603050405020304" pitchFamily="18" charset="0"/>
              </a:rPr>
              <a:t>Input unit is any peripheral (piece of computer hardware) equipment which Translate data from form that humans understand to one that the computer can work with. Most common are </a:t>
            </a:r>
            <a:r>
              <a:rPr lang="en-US" sz="2400" b="1" i="1" dirty="0">
                <a:solidFill>
                  <a:srgbClr val="FF0000"/>
                </a:solidFill>
                <a:latin typeface="Times New Roman" panose="02020603050405020304" pitchFamily="18" charset="0"/>
                <a:cs typeface="Times New Roman" panose="02020603050405020304" pitchFamily="18" charset="0"/>
              </a:rPr>
              <a:t>Keyboard </a:t>
            </a:r>
            <a:r>
              <a:rPr lang="en-US" sz="2400" b="1" dirty="0">
                <a:solidFill>
                  <a:prstClr val="black"/>
                </a:solidFill>
                <a:latin typeface="Times New Roman" panose="02020603050405020304" pitchFamily="18" charset="0"/>
                <a:cs typeface="Times New Roman" panose="02020603050405020304" pitchFamily="18" charset="0"/>
              </a:rPr>
              <a:t>and </a:t>
            </a:r>
            <a:r>
              <a:rPr lang="en-US" sz="2400" b="1" i="1" dirty="0">
                <a:solidFill>
                  <a:srgbClr val="FF0000"/>
                </a:solidFill>
                <a:latin typeface="Times New Roman" panose="02020603050405020304" pitchFamily="18" charset="0"/>
                <a:cs typeface="Times New Roman" panose="02020603050405020304" pitchFamily="18" charset="0"/>
              </a:rPr>
              <a:t>Mouse</a:t>
            </a:r>
            <a:endParaRPr lang="ar-IQ" sz="2400" b="1" dirty="0">
              <a:solidFill>
                <a:srgbClr val="FF0000"/>
              </a:solidFill>
              <a:latin typeface="Times New Roman" panose="02020603050405020304" pitchFamily="18" charset="0"/>
            </a:endParaRPr>
          </a:p>
        </p:txBody>
      </p:sp>
      <p:sp>
        <p:nvSpPr>
          <p:cNvPr id="4" name="Rectangle 3"/>
          <p:cNvSpPr/>
          <p:nvPr/>
        </p:nvSpPr>
        <p:spPr>
          <a:xfrm>
            <a:off x="5553103" y="64096"/>
            <a:ext cx="3339376" cy="646331"/>
          </a:xfrm>
          <a:prstGeom prst="rect">
            <a:avLst/>
          </a:prstGeom>
        </p:spPr>
        <p:txBody>
          <a:bodyPr wrap="none">
            <a:spAutoFit/>
          </a:bodyPr>
          <a:lstStyle/>
          <a:p>
            <a:r>
              <a:rPr lang="en-US" sz="3600" b="1" dirty="0">
                <a:solidFill>
                  <a:srgbClr val="0070C0"/>
                </a:solidFill>
                <a:effectLst>
                  <a:outerShdw blurRad="38100" dist="38100" dir="2700000" algn="tl">
                    <a:srgbClr val="000000">
                      <a:alpha val="43137"/>
                    </a:srgbClr>
                  </a:outerShdw>
                </a:effectLst>
              </a:rPr>
              <a:t>The </a:t>
            </a:r>
            <a:r>
              <a:rPr lang="en-US" sz="3600" b="1" dirty="0" smtClean="0">
                <a:solidFill>
                  <a:srgbClr val="0070C0"/>
                </a:solidFill>
                <a:effectLst>
                  <a:outerShdw blurRad="38100" dist="38100" dir="2700000" algn="tl">
                    <a:srgbClr val="000000">
                      <a:alpha val="43137"/>
                    </a:srgbClr>
                  </a:outerShdw>
                </a:effectLst>
              </a:rPr>
              <a:t>Hardware</a:t>
            </a:r>
            <a:endParaRPr lang="ar-IQ" sz="36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21968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3976" y="424339"/>
            <a:ext cx="373188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n-US" altLang="ar-IQ" sz="4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Storage Unit</a:t>
            </a:r>
            <a:endParaRPr kumimoji="0" lang="en-US" altLang="ar-IQ"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l" rtl="0" fontAlgn="base">
              <a:spcBef>
                <a:spcPct val="0"/>
              </a:spcBef>
              <a:spcAft>
                <a:spcPct val="0"/>
              </a:spcAft>
            </a:pPr>
            <a:r>
              <a:rPr kumimoji="0" lang="en-US" altLang="ar-IQ"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altLang="ar-IQ" sz="24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Primary Memory:</a:t>
            </a:r>
          </a:p>
          <a:p>
            <a:pPr lvl="0" algn="l" rtl="0" fontAlgn="base">
              <a:spcBef>
                <a:spcPct val="0"/>
              </a:spcBef>
              <a:spcAft>
                <a:spcPct val="0"/>
              </a:spcAft>
            </a:pPr>
            <a:r>
              <a:rPr lang="en-US" altLang="ar-IQ" sz="2400" b="1" dirty="0">
                <a:solidFill>
                  <a:srgbClr val="00B050"/>
                </a:solidFill>
                <a:latin typeface="Times New Roman" pitchFamily="18" charset="0"/>
                <a:cs typeface="Times New Roman" pitchFamily="18" charset="0"/>
              </a:rPr>
              <a:t> </a:t>
            </a:r>
            <a:r>
              <a:rPr lang="en-US" altLang="ar-IQ" sz="2400" b="1" dirty="0" smtClean="0">
                <a:solidFill>
                  <a:srgbClr val="00B050"/>
                </a:solidFill>
                <a:latin typeface="Times New Roman" pitchFamily="18" charset="0"/>
                <a:cs typeface="Times New Roman" pitchFamily="18" charset="0"/>
              </a:rPr>
              <a:t>      </a:t>
            </a:r>
            <a:r>
              <a:rPr lang="en-US" altLang="ar-IQ" sz="1100" b="1" dirty="0" smtClean="0">
                <a:solidFill>
                  <a:srgbClr val="00B050"/>
                </a:solidFill>
                <a:latin typeface="Arial" pitchFamily="34" charset="0"/>
                <a:cs typeface="Arial" pitchFamily="34" charset="0"/>
              </a:rPr>
              <a:t>  </a:t>
            </a:r>
            <a:r>
              <a:rPr kumimoji="0" lang="en-US" altLang="ar-IQ" sz="24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RAM:</a:t>
            </a:r>
            <a:endParaRPr kumimoji="0" lang="en-US" altLang="ar-IQ" sz="4400" b="1" i="0" u="none" strike="noStrike" cap="none" normalizeH="0" baseline="0" dirty="0" smtClean="0">
              <a:ln>
                <a:noFill/>
              </a:ln>
              <a:solidFill>
                <a:srgbClr val="00B050"/>
              </a:solidFill>
              <a:effectLst/>
              <a:latin typeface="Arial" pitchFamily="34" charset="0"/>
              <a:cs typeface="Arial" pitchFamily="34" charset="0"/>
            </a:endParaRPr>
          </a:p>
        </p:txBody>
      </p:sp>
      <p:pic>
        <p:nvPicPr>
          <p:cNvPr id="3" name="Picture 2" descr="Image result for computer ram images"/>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32656"/>
            <a:ext cx="5098499" cy="153823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a:spLocks noChangeArrowheads="1"/>
          </p:cNvSpPr>
          <p:nvPr/>
        </p:nvSpPr>
        <p:spPr bwMode="auto">
          <a:xfrm>
            <a:off x="125794" y="2113112"/>
            <a:ext cx="8838693"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Random Access Memory is a memory structure responsible for storing data on a temporary basis.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It can be quickly accessed by the processor as and when needed.</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RAM is generally measured in GB (Gigabytes).</a:t>
            </a:r>
          </a:p>
          <a:p>
            <a:pPr marL="342900" indent="-342900" algn="l" rtl="0">
              <a:buFont typeface="Wingdings" panose="05000000000000000000" pitchFamily="2" charset="2"/>
              <a:buChar char="v"/>
            </a:pPr>
            <a:r>
              <a:rPr lang="en-US" sz="2000" b="1" dirty="0">
                <a:solidFill>
                  <a:srgbClr val="000000"/>
                </a:solidFill>
                <a:latin typeface="Times New Roman" pitchFamily="18" charset="0"/>
                <a:ea typeface="Calibri" pitchFamily="34" charset="0"/>
                <a:cs typeface="Times New Roman" pitchFamily="18" charset="0"/>
              </a:rPr>
              <a:t>RAM plays a huge part in the number of programs a computer can run </a:t>
            </a:r>
            <a:r>
              <a:rPr lang="en-US" sz="2000" b="1" dirty="0" smtClean="0">
                <a:solidFill>
                  <a:srgbClr val="000000"/>
                </a:solidFill>
                <a:latin typeface="Times New Roman" pitchFamily="18" charset="0"/>
                <a:ea typeface="Calibri" pitchFamily="34" charset="0"/>
                <a:cs typeface="Times New Roman" pitchFamily="18" charset="0"/>
              </a:rPr>
              <a:t>simultaneously</a:t>
            </a:r>
            <a:r>
              <a:rPr lang="en-US" sz="2000" b="1" dirty="0">
                <a:solidFill>
                  <a:srgbClr val="000000"/>
                </a:solidFill>
                <a:latin typeface="Times New Roman" pitchFamily="18" charset="0"/>
                <a:ea typeface="Calibri" pitchFamily="34" charset="0"/>
                <a:cs typeface="Times New Roman" pitchFamily="18" charset="0"/>
              </a:rPr>
              <a:t>. </a:t>
            </a:r>
            <a:endParaRPr lang="en-US" sz="2000" b="1" dirty="0" smtClean="0">
              <a:solidFill>
                <a:srgbClr val="000000"/>
              </a:solidFill>
              <a:latin typeface="Times New Roman" pitchFamily="18" charset="0"/>
              <a:ea typeface="Calibri" pitchFamily="34" charset="0"/>
              <a:cs typeface="Times New Roman" pitchFamily="18" charset="0"/>
            </a:endParaRPr>
          </a:p>
          <a:p>
            <a:pPr marL="342900" indent="-342900" algn="l" rtl="0">
              <a:buFont typeface="Wingdings" panose="05000000000000000000" pitchFamily="2" charset="2"/>
              <a:buChar char="v"/>
            </a:pPr>
            <a:r>
              <a:rPr lang="en-US" sz="2000" b="1" dirty="0" smtClean="0">
                <a:solidFill>
                  <a:srgbClr val="000000"/>
                </a:solidFill>
                <a:latin typeface="Times New Roman" pitchFamily="18" charset="0"/>
                <a:ea typeface="Calibri" pitchFamily="34" charset="0"/>
                <a:cs typeface="Times New Roman" pitchFamily="18" charset="0"/>
              </a:rPr>
              <a:t>If </a:t>
            </a:r>
            <a:r>
              <a:rPr lang="en-US" sz="2000" b="1" dirty="0">
                <a:solidFill>
                  <a:srgbClr val="000000"/>
                </a:solidFill>
                <a:latin typeface="Times New Roman" pitchFamily="18" charset="0"/>
                <a:ea typeface="Calibri" pitchFamily="34" charset="0"/>
                <a:cs typeface="Times New Roman" pitchFamily="18" charset="0"/>
              </a:rPr>
              <a:t>you’ve ever wondered why your computer may buckle under the pressure if 5 or 6 memory-demanding programs run at the same time, it’s probably because it doesn’t have enough RAM capacity to support them all.</a:t>
            </a:r>
          </a:p>
          <a:p>
            <a:pPr marL="342900" indent="-342900" algn="l" rtl="0">
              <a:buFont typeface="Wingdings" panose="05000000000000000000" pitchFamily="2" charset="2"/>
              <a:buChar char="v"/>
            </a:pPr>
            <a:r>
              <a:rPr lang="en-US" sz="2000" b="1" dirty="0">
                <a:solidFill>
                  <a:srgbClr val="000000"/>
                </a:solidFill>
                <a:latin typeface="Times New Roman" pitchFamily="18" charset="0"/>
                <a:ea typeface="Calibri" pitchFamily="34" charset="0"/>
                <a:cs typeface="Times New Roman" pitchFamily="18" charset="0"/>
              </a:rPr>
              <a:t>It is volatile memory; that is, what’s held in RAM is only held there as long as the computer is on. </a:t>
            </a:r>
            <a:endParaRPr lang="en-US" sz="2000" b="1" dirty="0" smtClean="0">
              <a:solidFill>
                <a:srgbClr val="000000"/>
              </a:solidFill>
              <a:latin typeface="Times New Roman" pitchFamily="18" charset="0"/>
              <a:ea typeface="Calibri" pitchFamily="34" charset="0"/>
              <a:cs typeface="Times New Roman" pitchFamily="18" charset="0"/>
            </a:endParaRPr>
          </a:p>
          <a:p>
            <a:pPr marL="342900" indent="-342900" algn="l" rtl="0">
              <a:buFont typeface="Wingdings" panose="05000000000000000000" pitchFamily="2" charset="2"/>
              <a:buChar char="v"/>
            </a:pPr>
            <a:r>
              <a:rPr lang="en-US" sz="2000" b="1" dirty="0" smtClean="0">
                <a:solidFill>
                  <a:srgbClr val="000000"/>
                </a:solidFill>
                <a:latin typeface="Times New Roman" pitchFamily="18" charset="0"/>
                <a:ea typeface="Calibri" pitchFamily="34" charset="0"/>
                <a:cs typeface="Times New Roman" pitchFamily="18" charset="0"/>
              </a:rPr>
              <a:t>If </a:t>
            </a:r>
            <a:r>
              <a:rPr lang="en-US" sz="2000" b="1" dirty="0">
                <a:solidFill>
                  <a:srgbClr val="000000"/>
                </a:solidFill>
                <a:latin typeface="Times New Roman" pitchFamily="18" charset="0"/>
                <a:ea typeface="Calibri" pitchFamily="34" charset="0"/>
                <a:cs typeface="Times New Roman" pitchFamily="18" charset="0"/>
              </a:rPr>
              <a:t>the data isn’t moved to the hard drive before the computer is turned off, the data stored in RAM is flushed away.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ar-IQ" b="0" i="0" u="none" strike="noStrike" cap="none" normalizeH="0" baseline="0" dirty="0" smtClean="0">
              <a:ln>
                <a:noFill/>
              </a:ln>
              <a:solidFill>
                <a:schemeClr val="tx1"/>
              </a:solidFill>
              <a:effectLst/>
              <a:cs typeface="+mn-cs"/>
            </a:endParaRPr>
          </a:p>
        </p:txBody>
      </p:sp>
    </p:spTree>
    <p:extLst>
      <p:ext uri="{BB962C8B-B14F-4D97-AF65-F5344CB8AC3E}">
        <p14:creationId xmlns:p14="http://schemas.microsoft.com/office/powerpoint/2010/main" val="35846780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94752"/>
            <a:ext cx="3355682" cy="14995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a:spLocks noChangeArrowheads="1"/>
          </p:cNvSpPr>
          <p:nvPr/>
        </p:nvSpPr>
        <p:spPr bwMode="auto">
          <a:xfrm>
            <a:off x="303000" y="2132856"/>
            <a:ext cx="8496944" cy="409342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It's a type of storage medium that permanently stores data on personal computers (PCs) and other electronic devices.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endParaRPr kumimoji="0" lang="en-US" altLang="ar-IQ"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It contains the programming needed to start a PC, which is essential for boot-up; it performs major input/output tasks and holds programs or software instructions.</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endParaRPr kumimoji="0" lang="en-US" altLang="ar-IQ"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Because ROM is read-only, it cannot be changed.</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n-US" altLang="ar-IQ"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It is permanent and non-volatile, meaning it also holds its memory even when power is removed. </a:t>
            </a:r>
            <a:endParaRPr kumimoji="0" lang="en-US" altLang="ar-IQ"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323528" y="125884"/>
            <a:ext cx="444671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2075" marR="0" lvl="1" algn="l" defTabSz="914400" rtl="0" eaLnBrk="1" fontAlgn="base" latinLnBrk="0" hangingPunct="1">
              <a:lnSpc>
                <a:spcPct val="100000"/>
              </a:lnSpc>
              <a:spcBef>
                <a:spcPct val="0"/>
              </a:spcBef>
              <a:spcAft>
                <a:spcPct val="0"/>
              </a:spcAft>
              <a:buClrTx/>
              <a:buSzTx/>
              <a:tabLst/>
            </a:pPr>
            <a:r>
              <a:rPr kumimoji="0" lang="en-US" altLang="ar-IQ" sz="4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Storage Unit</a:t>
            </a:r>
            <a:endParaRPr kumimoji="0" lang="en-US" altLang="ar-IQ"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l" rtl="0" fontAlgn="base">
              <a:spcBef>
                <a:spcPct val="0"/>
              </a:spcBef>
              <a:spcAft>
                <a:spcPct val="0"/>
              </a:spcAft>
            </a:pPr>
            <a:r>
              <a:rPr kumimoji="0" lang="en-US" altLang="ar-IQ" sz="24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en-US" altLang="ar-IQ"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Primary Memory:</a:t>
            </a:r>
          </a:p>
          <a:p>
            <a:pPr lvl="0" algn="l" rtl="0" fontAlgn="base">
              <a:spcBef>
                <a:spcPct val="0"/>
              </a:spcBef>
              <a:spcAft>
                <a:spcPct val="0"/>
              </a:spcAft>
            </a:pPr>
            <a:r>
              <a:rPr lang="en-US" altLang="ar-IQ" sz="2400" b="1" dirty="0">
                <a:solidFill>
                  <a:srgbClr val="00B050"/>
                </a:solidFill>
                <a:latin typeface="Times New Roman" pitchFamily="18" charset="0"/>
                <a:cs typeface="Times New Roman" pitchFamily="18" charset="0"/>
              </a:rPr>
              <a:t> </a:t>
            </a:r>
            <a:r>
              <a:rPr lang="en-US" altLang="ar-IQ" sz="2400" b="1" dirty="0" smtClean="0">
                <a:solidFill>
                  <a:srgbClr val="00B050"/>
                </a:solidFill>
                <a:latin typeface="Times New Roman" pitchFamily="18" charset="0"/>
                <a:cs typeface="Times New Roman" pitchFamily="18" charset="0"/>
              </a:rPr>
              <a:t>    </a:t>
            </a:r>
            <a:r>
              <a:rPr lang="en-US" altLang="ar-IQ" sz="1100" b="1" dirty="0" smtClean="0">
                <a:solidFill>
                  <a:srgbClr val="00B050"/>
                </a:solidFill>
                <a:latin typeface="Arial" pitchFamily="34" charset="0"/>
                <a:cs typeface="Arial" pitchFamily="34" charset="0"/>
              </a:rPr>
              <a:t>  </a:t>
            </a:r>
            <a:r>
              <a:rPr kumimoji="0" lang="en-US" altLang="ar-IQ" sz="24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ROM:</a:t>
            </a:r>
            <a:r>
              <a:rPr kumimoji="0" lang="en-US" altLang="ar-IQ"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altLang="ar-IQ" sz="20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Read Only Memory</a:t>
            </a:r>
            <a:endParaRPr kumimoji="0" lang="en-US" altLang="ar-IQ" sz="4400" b="1" i="0" u="none" strike="noStrike" cap="none" normalizeH="0" baseline="0" dirty="0" smtClean="0">
              <a:ln>
                <a:noFill/>
              </a:ln>
              <a:solidFill>
                <a:srgbClr val="00B050"/>
              </a:solidFill>
              <a:effectLst/>
              <a:latin typeface="Arial" pitchFamily="34" charset="0"/>
              <a:cs typeface="Arial" pitchFamily="34" charset="0"/>
            </a:endParaRPr>
          </a:p>
        </p:txBody>
      </p:sp>
    </p:spTree>
    <p:extLst>
      <p:ext uri="{BB962C8B-B14F-4D97-AF65-F5344CB8AC3E}">
        <p14:creationId xmlns:p14="http://schemas.microsoft.com/office/powerpoint/2010/main" val="41760223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p:cNvPicPr/>
          <p:nvPr/>
        </p:nvPicPr>
        <p:blipFill rotWithShape="1">
          <a:blip r:embed="rId2">
            <a:extLst>
              <a:ext uri="{28A0092B-C50C-407E-A947-70E740481C1C}">
                <a14:useLocalDpi xmlns:a14="http://schemas.microsoft.com/office/drawing/2010/main" val="0"/>
              </a:ext>
            </a:extLst>
          </a:blip>
          <a:srcRect l="5238" t="22223" r="2782" b="7189"/>
          <a:stretch/>
        </p:blipFill>
        <p:spPr bwMode="auto">
          <a:xfrm>
            <a:off x="395536" y="404664"/>
            <a:ext cx="8280920" cy="6120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14062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090" y="1327413"/>
            <a:ext cx="8756416" cy="954107"/>
          </a:xfrm>
          <a:prstGeom prst="rect">
            <a:avLst/>
          </a:prstGeom>
        </p:spPr>
        <p:txBody>
          <a:bodyPr wrap="square">
            <a:spAutoFit/>
          </a:bodyPr>
          <a:lstStyle/>
          <a:p>
            <a:pPr algn="l" rtl="0"/>
            <a:r>
              <a:rPr lang="en-US" sz="2800" b="1" dirty="0" smtClean="0">
                <a:solidFill>
                  <a:srgbClr val="0070C0"/>
                </a:solidFill>
                <a:effectLst>
                  <a:outerShdw blurRad="38100" dist="38100" dir="2700000" algn="tl">
                    <a:srgbClr val="000000">
                      <a:alpha val="43137"/>
                    </a:srgbClr>
                  </a:outerShdw>
                </a:effectLst>
              </a:rPr>
              <a:t>Stores </a:t>
            </a:r>
            <a:r>
              <a:rPr lang="en-US" sz="2800" b="1" dirty="0">
                <a:solidFill>
                  <a:srgbClr val="0070C0"/>
                </a:solidFill>
                <a:effectLst>
                  <a:outerShdw blurRad="38100" dist="38100" dir="2700000" algn="tl">
                    <a:srgbClr val="000000">
                      <a:alpha val="43137"/>
                    </a:srgbClr>
                  </a:outerShdw>
                </a:effectLst>
              </a:rPr>
              <a:t>data and programs permanently, it's retained after the power is turned off.</a:t>
            </a:r>
          </a:p>
        </p:txBody>
      </p:sp>
      <p:sp>
        <p:nvSpPr>
          <p:cNvPr id="4" name="Rectangle 2"/>
          <p:cNvSpPr>
            <a:spLocks noChangeArrowheads="1"/>
          </p:cNvSpPr>
          <p:nvPr/>
        </p:nvSpPr>
        <p:spPr bwMode="auto">
          <a:xfrm>
            <a:off x="387584" y="188640"/>
            <a:ext cx="444671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2075" marR="0" lvl="1" algn="l" defTabSz="914400" rtl="0" eaLnBrk="1" fontAlgn="base" latinLnBrk="0" hangingPunct="1">
              <a:lnSpc>
                <a:spcPct val="100000"/>
              </a:lnSpc>
              <a:spcBef>
                <a:spcPct val="0"/>
              </a:spcBef>
              <a:spcAft>
                <a:spcPct val="0"/>
              </a:spcAft>
              <a:buClrTx/>
              <a:buSzTx/>
              <a:tabLst/>
            </a:pPr>
            <a:r>
              <a:rPr kumimoji="0" lang="en-US" altLang="ar-IQ" sz="4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Storage Unit</a:t>
            </a:r>
            <a:endParaRPr kumimoji="0" lang="en-US" altLang="ar-IQ"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kumimoji="0" lang="en-US" altLang="ar-IQ" sz="24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lang="en-US" sz="2800" b="1" dirty="0" smtClean="0">
                <a:solidFill>
                  <a:srgbClr val="00B0F0"/>
                </a:solidFill>
                <a:effectLst>
                  <a:outerShdw blurRad="38100" dist="38100" dir="2700000" algn="tl">
                    <a:srgbClr val="000000">
                      <a:alpha val="43137"/>
                    </a:srgbClr>
                  </a:outerShdw>
                </a:effectLst>
              </a:rPr>
              <a:t>Secondary Memory</a:t>
            </a:r>
            <a:endParaRPr lang="ar-IQ" sz="2800" dirty="0" smtClean="0">
              <a:solidFill>
                <a:srgbClr val="00B0F0"/>
              </a:solidFill>
              <a:effectLst>
                <a:outerShdw blurRad="38100" dist="38100" dir="2700000" algn="tl">
                  <a:srgbClr val="000000">
                    <a:alpha val="43137"/>
                  </a:srgbClr>
                </a:outerShdw>
              </a:effectLst>
            </a:endParaRPr>
          </a:p>
        </p:txBody>
      </p:sp>
      <p:pic>
        <p:nvPicPr>
          <p:cNvPr id="4097" name="Picture 44" descr="Image result for hdd exte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264" y="4365104"/>
            <a:ext cx="3165277" cy="225031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264" y="1982410"/>
            <a:ext cx="3165277" cy="21871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630238"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ar-IQ"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r>
            <a:br>
              <a:rPr kumimoji="0" lang="en-US" altLang="ar-IQ"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b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589886" y="2379945"/>
            <a:ext cx="460741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ar-IQ"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Hard drive (HD):</a:t>
            </a:r>
            <a:r>
              <a:rPr kumimoji="0" lang="en-US" altLang="ar-IQ"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 hard disk is part of storage unit, often called a </a:t>
            </a:r>
            <a:r>
              <a:rPr kumimoji="0" lang="en-US" altLang="ar-IQ" sz="2800" i="1" u="none" strike="noStrike" cap="none" normalizeH="0" baseline="0" dirty="0" smtClean="0">
                <a:ln>
                  <a:noFill/>
                </a:ln>
                <a:solidFill>
                  <a:srgbClr val="00B050"/>
                </a:solidFill>
                <a:latin typeface="Times New Roman" pitchFamily="18" charset="0"/>
                <a:ea typeface="Calibri" pitchFamily="34" charset="0"/>
                <a:cs typeface="Times New Roman" pitchFamily="18" charset="0"/>
              </a:rPr>
              <a:t>"disk drive," "hard drive," or "hard disk drive," </a:t>
            </a:r>
            <a:r>
              <a:rPr kumimoji="0" lang="en-US" altLang="ar-IQ"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that store and provides relatively quick access to large amounts of data on an electromagnetically charged surface or set of surfaces.</a:t>
            </a: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altLang="ar-IQ"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414619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Picture 46" descr="Image result for blu ray di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756" y="196374"/>
            <a:ext cx="4149865" cy="27927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312168" y="3003902"/>
            <a:ext cx="862623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 optical disc drive (ODD) is a disk drive that uses laser light as part of the process of reading or writing data to or from optical discs. Recently all drives are both readers and recorders, also called burners or writers. </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There are three main types of optical media: </a:t>
            </a:r>
            <a:r>
              <a:rPr kumimoji="0" lang="en-US" altLang="ar-IQ"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CD, DVD, </a:t>
            </a: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and</a:t>
            </a:r>
            <a:r>
              <a:rPr kumimoji="0" lang="en-US" altLang="ar-IQ"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Blu-ray</a:t>
            </a: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disc.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CDs can store up to 700 megabytes (MB) of data and DVDs can store up to 8.4 GB of data. Blu-ray discs, which are the newest type of optical media, can store up to 50 GB of data. </a:t>
            </a:r>
            <a:endParaRPr kumimoji="0" lang="en-US" altLang="ar-IQ"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125286" y="226854"/>
            <a:ext cx="44467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2075" marR="0" lvl="1" algn="l" defTabSz="914400" rtl="0" eaLnBrk="1" fontAlgn="base" latinLnBrk="0" hangingPunct="1">
              <a:lnSpc>
                <a:spcPct val="100000"/>
              </a:lnSpc>
              <a:spcBef>
                <a:spcPct val="0"/>
              </a:spcBef>
              <a:spcAft>
                <a:spcPct val="0"/>
              </a:spcAft>
              <a:buClrTx/>
              <a:buSzTx/>
              <a:tabLst/>
            </a:pPr>
            <a:r>
              <a:rPr kumimoji="0" lang="en-US" altLang="ar-IQ"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Storage Unit</a:t>
            </a:r>
            <a:endParaRPr kumimoji="0" lang="en-US" altLang="ar-IQ" sz="12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a:r>
              <a:rPr kumimoji="0" lang="en-US" altLang="ar-IQ"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lang="en-US" sz="2400" b="1" dirty="0" smtClean="0">
                <a:solidFill>
                  <a:srgbClr val="00B0F0"/>
                </a:solidFill>
                <a:effectLst>
                  <a:outerShdw blurRad="38100" dist="38100" dir="2700000" algn="tl">
                    <a:srgbClr val="000000">
                      <a:alpha val="43137"/>
                    </a:srgbClr>
                  </a:outerShdw>
                </a:effectLst>
                <a:latin typeface="Arial Black" panose="020B0A04020102020204" pitchFamily="34" charset="0"/>
              </a:rPr>
              <a:t>Secondary Memory</a:t>
            </a:r>
          </a:p>
          <a:p>
            <a:pPr algn="l"/>
            <a:r>
              <a:rPr kumimoji="0" lang="en-US" altLang="ar-IQ"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Optical Disk</a:t>
            </a:r>
            <a:endParaRPr lang="ar-IQ" sz="2400" dirty="0" smtClean="0">
              <a:solidFill>
                <a:srgbClr val="00B0F0"/>
              </a:solidFill>
              <a:effectLst>
                <a:outerShdw blurRad="38100" dist="38100" dir="2700000" algn="tl">
                  <a:srgbClr val="000000">
                    <a:alpha val="43137"/>
                  </a:srgbClr>
                </a:outerShdw>
              </a:effectLst>
              <a:latin typeface="Arial Black" panose="020B0A04020102020204" pitchFamily="34" charset="0"/>
            </a:endParaRPr>
          </a:p>
        </p:txBody>
      </p:sp>
      <p:sp>
        <p:nvSpPr>
          <p:cNvPr id="4" name="AutoShape 2" descr="Image result for blu ray disc driv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4" descr="Image result for blu ray disc drive"/>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9427"/>
            <a:ext cx="4186339"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7404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5" name="Picture 47" descr="Image result for  Flash D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67189"/>
            <a:ext cx="2755578" cy="14042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81768" y="2027386"/>
            <a:ext cx="875472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Is an electronic (solid-state) non-volatile computer storage medium that can be electrically erased and reprogrammed.</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Flash disk from 8 to 256</a:t>
            </a:r>
            <a:r>
              <a:rPr kumimoji="0" lang="en-US" altLang="ar-IQ" sz="2400" b="0" i="0" u="none" strike="noStrike" cap="none" normalizeH="0" baseline="0" dirty="0" smtClean="0">
                <a:ln>
                  <a:noFill/>
                </a:ln>
                <a:solidFill>
                  <a:srgbClr val="000000"/>
                </a:solidFill>
                <a:effectLst/>
                <a:latin typeface="Arial"/>
                <a:ea typeface="Calibri" pitchFamily="34" charset="0"/>
                <a:cs typeface="Times New Roman" pitchFamily="18" charset="0"/>
              </a:rPr>
              <a:t> </a:t>
            </a: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GB are frequently sold, and less frequently 512 GB and 1 TB units.</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Flash memory doesn't usually degrade because of its age, but rather because of the number of write cycles.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USB flash disk are often used for storage, data back-up and transfer of computer files.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They are smaller, faster, have thousands of times more capacity, and are more durable and reliable because they have no</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r>
              <a:rPr kumimoji="0" lang="en-US" alt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moving parts</a:t>
            </a: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r>
              <a:rPr kumimoji="0" lang="en-US" altLang="ar-IQ" sz="11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ar-IQ"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281768" y="367189"/>
            <a:ext cx="44467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2075" marR="0" lvl="1" algn="l" defTabSz="914400" rtl="0" eaLnBrk="1" fontAlgn="base" latinLnBrk="0" hangingPunct="1">
              <a:lnSpc>
                <a:spcPct val="100000"/>
              </a:lnSpc>
              <a:spcBef>
                <a:spcPct val="0"/>
              </a:spcBef>
              <a:spcAft>
                <a:spcPct val="0"/>
              </a:spcAft>
              <a:buClrTx/>
              <a:buSzTx/>
              <a:tabLst/>
            </a:pPr>
            <a:r>
              <a:rPr kumimoji="0" lang="en-US" altLang="ar-IQ"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Storage Unit</a:t>
            </a:r>
            <a:endParaRPr kumimoji="0" lang="en-US" altLang="ar-IQ" sz="12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a:r>
              <a:rPr kumimoji="0" lang="en-US" altLang="ar-IQ"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lang="en-US" sz="2400" b="1" dirty="0" smtClean="0">
                <a:solidFill>
                  <a:srgbClr val="00B0F0"/>
                </a:solidFill>
                <a:effectLst>
                  <a:outerShdw blurRad="38100" dist="38100" dir="2700000" algn="tl">
                    <a:srgbClr val="000000">
                      <a:alpha val="43137"/>
                    </a:srgbClr>
                  </a:outerShdw>
                </a:effectLst>
                <a:latin typeface="Arial Black" panose="020B0A04020102020204" pitchFamily="34" charset="0"/>
              </a:rPr>
              <a:t>Secondary Memory</a:t>
            </a:r>
          </a:p>
          <a:p>
            <a:pPr algn="l"/>
            <a:r>
              <a:rPr kumimoji="0" lang="en-US" altLang="ar-IQ"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Flash Disk</a:t>
            </a:r>
            <a:endParaRPr lang="ar-IQ" sz="2400" dirty="0" smtClean="0">
              <a:solidFill>
                <a:srgbClr val="00B0F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2635110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95535" y="3107210"/>
            <a:ext cx="837122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computer was originally defined as </a:t>
            </a:r>
            <a:r>
              <a:rPr kumimoji="0" lang="en-US" altLang="ar-IQ" sz="24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 super-fast calculator</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had the capacity to solve complex </a:t>
            </a:r>
            <a:r>
              <a:rPr kumimoji="0" lang="en-US" altLang="ar-IQ" sz="24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arithmetic and scientific </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problems at very high speed. But nowadays in addition to handling complex arithmetic computations, computers perform many other tasks like </a:t>
            </a:r>
            <a:r>
              <a:rPr kumimoji="0" lang="en-US" altLang="ar-IQ" sz="24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accepting, sorting, selecting, moving, comparing</a:t>
            </a:r>
            <a:r>
              <a:rPr kumimoji="0" lang="en-US" altLang="ar-IQ"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various types of information. They also perform </a:t>
            </a:r>
            <a:r>
              <a:rPr kumimoji="0" lang="en-US" altLang="ar-IQ" sz="24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arithmetic and logical </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operations on alphabetic, numeric and other types of information.</a:t>
            </a:r>
            <a:endParaRPr kumimoji="0" lang="en-US" altLang="ar-IQ"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395535" y="1875891"/>
            <a:ext cx="58326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word computer is derived from the word compute,</a:t>
            </a:r>
            <a:r>
              <a:rPr kumimoji="0" lang="en-US" altLang="ar-IQ" sz="2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Compute means to calculate. </a:t>
            </a:r>
            <a:endParaRPr kumimoji="0" lang="en-US" altLang="ar-IQ" sz="11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959770"/>
            <a:ext cx="2520279" cy="2147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0329" y="405771"/>
            <a:ext cx="474681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solidFill>
                  <a:srgbClr val="FF0000"/>
                </a:solidFill>
                <a:effectLst>
                  <a:outerShdw blurRad="80000" dist="40000" dir="5040000" algn="tl">
                    <a:srgbClr val="000000">
                      <a:alpha val="30000"/>
                    </a:srgbClr>
                  </a:outerShdw>
                </a:effectLst>
              </a:rPr>
              <a:t>Introduction</a:t>
            </a:r>
            <a:endParaRPr lang="en-US" sz="6600"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9285063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lash memory 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59696" y="1160143"/>
            <a:ext cx="3960440" cy="70084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34000" b="22250"/>
          <a:stretch/>
        </p:blipFill>
        <p:spPr bwMode="auto">
          <a:xfrm>
            <a:off x="539552" y="7621"/>
            <a:ext cx="8304584"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3140968"/>
            <a:ext cx="44467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92075" marR="0" lvl="1" algn="l" defTabSz="914400" rtl="0" eaLnBrk="1" fontAlgn="base" latinLnBrk="0" hangingPunct="1">
              <a:lnSpc>
                <a:spcPct val="100000"/>
              </a:lnSpc>
              <a:spcBef>
                <a:spcPct val="0"/>
              </a:spcBef>
              <a:spcAft>
                <a:spcPct val="0"/>
              </a:spcAft>
              <a:buClrTx/>
              <a:buSzTx/>
              <a:tabLst/>
            </a:pPr>
            <a:r>
              <a:rPr kumimoji="0" lang="en-US" altLang="ar-IQ"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Storage Unit</a:t>
            </a:r>
            <a:endParaRPr kumimoji="0" lang="en-US" altLang="ar-IQ" sz="12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l"/>
            <a:r>
              <a:rPr kumimoji="0" lang="en-US" altLang="ar-IQ"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lang="en-US" sz="2400" b="1" dirty="0" smtClean="0">
                <a:solidFill>
                  <a:srgbClr val="00B0F0"/>
                </a:solidFill>
                <a:effectLst>
                  <a:outerShdw blurRad="38100" dist="38100" dir="2700000" algn="tl">
                    <a:srgbClr val="000000">
                      <a:alpha val="43137"/>
                    </a:srgbClr>
                  </a:outerShdw>
                </a:effectLst>
                <a:latin typeface="Arial Black" panose="020B0A04020102020204" pitchFamily="34" charset="0"/>
              </a:rPr>
              <a:t>Secondary Memory</a:t>
            </a:r>
          </a:p>
          <a:p>
            <a:pPr algn="l"/>
            <a:r>
              <a:rPr kumimoji="0" lang="en-US" altLang="ar-IQ"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Flash Disk</a:t>
            </a:r>
            <a:endParaRPr lang="ar-IQ" sz="2400" dirty="0" smtClean="0">
              <a:solidFill>
                <a:srgbClr val="00B0F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729997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650951"/>
            <a:ext cx="3096344" cy="4154984"/>
          </a:xfrm>
          <a:prstGeom prst="rect">
            <a:avLst/>
          </a:prstGeom>
        </p:spPr>
        <p:txBody>
          <a:bodyPr wrap="square">
            <a:spAutoFit/>
          </a:bodyPr>
          <a:lstStyle/>
          <a:p>
            <a:pPr marL="182563" lvl="1" algn="l" rtl="0"/>
            <a:r>
              <a:rPr lang="en-US" sz="2400" b="1" dirty="0" smtClean="0"/>
              <a:t>A </a:t>
            </a:r>
            <a:r>
              <a:rPr lang="en-US" sz="2400" b="1" dirty="0"/>
              <a:t>CPU is brain of a computer. It is responsible for all functions and processes. Regarding computing power, the CPU is the most important element of a computer system. </a:t>
            </a:r>
            <a:endParaRPr lang="en-US" b="1" dirty="0"/>
          </a:p>
        </p:txBody>
      </p:sp>
      <p:sp>
        <p:nvSpPr>
          <p:cNvPr id="3" name="Rectangle 2"/>
          <p:cNvSpPr/>
          <p:nvPr/>
        </p:nvSpPr>
        <p:spPr>
          <a:xfrm>
            <a:off x="1259632" y="836712"/>
            <a:ext cx="5253361" cy="523220"/>
          </a:xfrm>
          <a:prstGeom prst="rect">
            <a:avLst/>
          </a:prstGeom>
        </p:spPr>
        <p:txBody>
          <a:bodyPr wrap="none">
            <a:spAutoFit/>
          </a:bodyPr>
          <a:lstStyle/>
          <a:p>
            <a:r>
              <a:rPr lang="en-US" sz="2800" b="1" dirty="0">
                <a:solidFill>
                  <a:srgbClr val="00B050"/>
                </a:solidFill>
                <a:effectLst>
                  <a:outerShdw blurRad="38100" dist="38100" dir="2700000" algn="tl">
                    <a:srgbClr val="000000">
                      <a:alpha val="43137"/>
                    </a:srgbClr>
                  </a:outerShdw>
                </a:effectLst>
              </a:rPr>
              <a:t>Central Processing Unit (CPU</a:t>
            </a:r>
            <a:r>
              <a:rPr lang="en-US" sz="2800" b="1" dirty="0" smtClean="0">
                <a:solidFill>
                  <a:srgbClr val="00B050"/>
                </a:solidFill>
                <a:effectLst>
                  <a:outerShdw blurRad="38100" dist="38100" dir="2700000" algn="tl">
                    <a:srgbClr val="000000">
                      <a:alpha val="43137"/>
                    </a:srgbClr>
                  </a:outerShdw>
                </a:effectLst>
              </a:rPr>
              <a:t>)</a:t>
            </a:r>
            <a:endParaRPr lang="ar-IQ" sz="2800" dirty="0">
              <a:solidFill>
                <a:srgbClr val="00B050"/>
              </a:solidFill>
              <a:effectLst>
                <a:outerShdw blurRad="38100" dist="38100" dir="2700000" algn="tl">
                  <a:srgbClr val="000000">
                    <a:alpha val="43137"/>
                  </a:srgbClr>
                </a:outerShdw>
              </a:effectLst>
            </a:endParaRPr>
          </a:p>
        </p:txBody>
      </p:sp>
      <p:sp>
        <p:nvSpPr>
          <p:cNvPr id="4" name="Rectangle 3"/>
          <p:cNvSpPr/>
          <p:nvPr/>
        </p:nvSpPr>
        <p:spPr>
          <a:xfrm>
            <a:off x="179512" y="190381"/>
            <a:ext cx="3339376" cy="646331"/>
          </a:xfrm>
          <a:prstGeom prst="rect">
            <a:avLst/>
          </a:prstGeom>
        </p:spPr>
        <p:txBody>
          <a:bodyPr wrap="none">
            <a:spAutoFit/>
          </a:bodyPr>
          <a:lstStyle/>
          <a:p>
            <a:r>
              <a:rPr lang="en-US" sz="3600" b="1" dirty="0">
                <a:solidFill>
                  <a:srgbClr val="0070C0"/>
                </a:solidFill>
                <a:effectLst>
                  <a:outerShdw blurRad="38100" dist="38100" dir="2700000" algn="tl">
                    <a:srgbClr val="000000">
                      <a:alpha val="43137"/>
                    </a:srgbClr>
                  </a:outerShdw>
                </a:effectLst>
              </a:rPr>
              <a:t>The </a:t>
            </a:r>
            <a:r>
              <a:rPr lang="en-US" sz="3600" b="1" dirty="0" smtClean="0">
                <a:solidFill>
                  <a:srgbClr val="0070C0"/>
                </a:solidFill>
                <a:effectLst>
                  <a:outerShdw blurRad="38100" dist="38100" dir="2700000" algn="tl">
                    <a:srgbClr val="000000">
                      <a:alpha val="43137"/>
                    </a:srgbClr>
                  </a:outerShdw>
                </a:effectLst>
              </a:rPr>
              <a:t>Hardware</a:t>
            </a:r>
            <a:endParaRPr lang="ar-IQ" sz="3600" dirty="0">
              <a:solidFill>
                <a:srgbClr val="0070C0"/>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7489" y="192042"/>
            <a:ext cx="2260975" cy="194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Image result for C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552" y="1988840"/>
            <a:ext cx="5482928" cy="444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6956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ALU CU"/>
          <p:cNvPicPr/>
          <p:nvPr/>
        </p:nvPicPr>
        <p:blipFill>
          <a:blip r:embed="rId3">
            <a:extLst>
              <a:ext uri="{28A0092B-C50C-407E-A947-70E740481C1C}">
                <a14:useLocalDpi xmlns:a14="http://schemas.microsoft.com/office/drawing/2010/main" val="0"/>
              </a:ext>
            </a:extLst>
          </a:blip>
          <a:srcRect/>
          <a:stretch>
            <a:fillRect/>
          </a:stretch>
        </p:blipFill>
        <p:spPr bwMode="auto">
          <a:xfrm>
            <a:off x="312520" y="188640"/>
            <a:ext cx="8424936"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12520" y="3330484"/>
            <a:ext cx="3251368" cy="33085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en-US" sz="1900" b="1" u="sng" dirty="0">
                <a:effectLst>
                  <a:outerShdw blurRad="38100" dist="38100" dir="2700000" algn="tl">
                    <a:srgbClr val="000000">
                      <a:alpha val="43137"/>
                    </a:srgbClr>
                  </a:outerShdw>
                </a:effectLst>
              </a:rPr>
              <a:t>Arithmetic Logic Unit (ALU</a:t>
            </a:r>
            <a:r>
              <a:rPr lang="en-US" sz="1900" b="1" u="sng" dirty="0" smtClean="0">
                <a:effectLst>
                  <a:outerShdw blurRad="38100" dist="38100" dir="2700000" algn="tl">
                    <a:srgbClr val="000000">
                      <a:alpha val="43137"/>
                    </a:srgbClr>
                  </a:outerShdw>
                </a:effectLst>
              </a:rPr>
              <a:t>)</a:t>
            </a:r>
            <a:r>
              <a:rPr lang="en-US" sz="1900" u="sng" dirty="0" smtClean="0">
                <a:effectLst>
                  <a:outerShdw blurRad="38100" dist="38100" dir="2700000" algn="tl">
                    <a:srgbClr val="000000">
                      <a:alpha val="43137"/>
                    </a:srgbClr>
                  </a:outerShdw>
                </a:effectLst>
              </a:rPr>
              <a:t>:</a:t>
            </a:r>
          </a:p>
          <a:p>
            <a:pPr marL="285750" indent="-285750" algn="l" rtl="0">
              <a:buFont typeface="Wingdings" panose="05000000000000000000" pitchFamily="2" charset="2"/>
              <a:buChar char="v"/>
            </a:pPr>
            <a:r>
              <a:rPr lang="en-US" sz="1900" b="1" dirty="0" smtClean="0"/>
              <a:t>Arithmetic calculations like  addition</a:t>
            </a:r>
            <a:r>
              <a:rPr lang="en-US" sz="1900" b="1" dirty="0"/>
              <a:t>, subtraction, multiplication and division. </a:t>
            </a:r>
            <a:endParaRPr lang="en-US" sz="1900" b="1" dirty="0" smtClean="0"/>
          </a:p>
          <a:p>
            <a:pPr marL="285750" indent="-285750" algn="l" rtl="0">
              <a:buFont typeface="Wingdings" panose="05000000000000000000" pitchFamily="2" charset="2"/>
              <a:buChar char="v"/>
            </a:pPr>
            <a:r>
              <a:rPr lang="en-US" sz="1900" b="1" dirty="0" smtClean="0"/>
              <a:t>Logical </a:t>
            </a:r>
            <a:r>
              <a:rPr lang="en-US" sz="1900" b="1" dirty="0"/>
              <a:t>operation like compare numbers, letters, or special characters </a:t>
            </a:r>
          </a:p>
        </p:txBody>
      </p:sp>
      <p:sp>
        <p:nvSpPr>
          <p:cNvPr id="4" name="Rectangle 3"/>
          <p:cNvSpPr/>
          <p:nvPr/>
        </p:nvSpPr>
        <p:spPr>
          <a:xfrm>
            <a:off x="3707904" y="3222762"/>
            <a:ext cx="529208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rtl="0"/>
            <a:r>
              <a:rPr lang="en-US" b="1" u="sng" dirty="0">
                <a:effectLst>
                  <a:outerShdw blurRad="38100" dist="38100" dir="2700000" algn="tl">
                    <a:srgbClr val="000000">
                      <a:alpha val="43137"/>
                    </a:srgbClr>
                  </a:outerShdw>
                </a:effectLst>
              </a:rPr>
              <a:t>Control Unit (CU):</a:t>
            </a:r>
            <a:r>
              <a:rPr lang="en-US" b="1" i="1" u="sng" dirty="0">
                <a:effectLst>
                  <a:outerShdw blurRad="38100" dist="38100" dir="2700000" algn="tl">
                    <a:srgbClr val="000000">
                      <a:alpha val="43137"/>
                    </a:srgbClr>
                  </a:outerShdw>
                </a:effectLst>
              </a:rPr>
              <a:t> </a:t>
            </a:r>
            <a:endParaRPr lang="en-US" b="1" i="1" u="sng" dirty="0" smtClean="0">
              <a:effectLst>
                <a:outerShdw blurRad="38100" dist="38100" dir="2700000" algn="tl">
                  <a:srgbClr val="000000">
                    <a:alpha val="43137"/>
                  </a:srgbClr>
                </a:outerShdw>
              </a:effectLst>
            </a:endParaRPr>
          </a:p>
          <a:p>
            <a:pPr marL="285750" indent="-285750" algn="l" rtl="0">
              <a:buFont typeface="Wingdings" panose="05000000000000000000" pitchFamily="2" charset="2"/>
              <a:buChar char="v"/>
            </a:pPr>
            <a:r>
              <a:rPr lang="en-US" b="1" dirty="0" smtClean="0"/>
              <a:t>Controls </a:t>
            </a:r>
            <a:r>
              <a:rPr lang="en-US" b="1" dirty="0"/>
              <a:t>and co-ordinates computer components. </a:t>
            </a:r>
            <a:endParaRPr lang="en-US" b="1" dirty="0" smtClean="0"/>
          </a:p>
          <a:p>
            <a:pPr marL="285750" indent="-285750" algn="l" rtl="0">
              <a:buFont typeface="Wingdings" panose="05000000000000000000" pitchFamily="2" charset="2"/>
              <a:buChar char="v"/>
            </a:pPr>
            <a:r>
              <a:rPr lang="en-US" b="1" dirty="0" smtClean="0"/>
              <a:t>Read </a:t>
            </a:r>
            <a:r>
              <a:rPr lang="en-US" b="1" dirty="0"/>
              <a:t>the code for the next instruction to be executed. Increment the program counter so it points to the next instruction. </a:t>
            </a:r>
            <a:endParaRPr lang="en-US" b="1" dirty="0" smtClean="0"/>
          </a:p>
          <a:p>
            <a:pPr marL="285750" indent="-285750" algn="l" rtl="0">
              <a:buFont typeface="Wingdings" panose="05000000000000000000" pitchFamily="2" charset="2"/>
              <a:buChar char="v"/>
            </a:pPr>
            <a:r>
              <a:rPr lang="en-US" b="1" dirty="0" smtClean="0"/>
              <a:t>Read </a:t>
            </a:r>
            <a:r>
              <a:rPr lang="en-US" b="1" dirty="0"/>
              <a:t>whatever data the instruction requires from cells in memory. </a:t>
            </a:r>
            <a:endParaRPr lang="en-US" b="1" dirty="0" smtClean="0"/>
          </a:p>
          <a:p>
            <a:pPr marL="285750" indent="-285750" algn="l" rtl="0">
              <a:buFont typeface="Wingdings" panose="05000000000000000000" pitchFamily="2" charset="2"/>
              <a:buChar char="v"/>
            </a:pPr>
            <a:r>
              <a:rPr lang="en-US" b="1" dirty="0" smtClean="0"/>
              <a:t>Provide </a:t>
            </a:r>
            <a:r>
              <a:rPr lang="en-US" b="1" dirty="0"/>
              <a:t>the necessary data to an ALU or register. If the instruction requires an ALU or specialized hardware to complete, instruct the hardware to perform the requested operation. </a:t>
            </a:r>
          </a:p>
        </p:txBody>
      </p:sp>
    </p:spTree>
    <p:extLst>
      <p:ext uri="{BB962C8B-B14F-4D97-AF65-F5344CB8AC3E}">
        <p14:creationId xmlns:p14="http://schemas.microsoft.com/office/powerpoint/2010/main" val="15932012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5536" y="1404990"/>
            <a:ext cx="85263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2563" marR="0" lvl="1" algn="l" defTabSz="914400" rtl="0" eaLnBrk="1" fontAlgn="base" latinLnBrk="0" hangingPunct="1">
              <a:lnSpc>
                <a:spcPct val="100000"/>
              </a:lnSpc>
              <a:spcBef>
                <a:spcPct val="0"/>
              </a:spcBef>
              <a:spcAft>
                <a:spcPct val="0"/>
              </a:spcAft>
              <a:buClrTx/>
              <a:buSzTx/>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is any piece of computer hardware equipment used to converts the results of data processing from electronically generated information into human-readable form. </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Picture 37" descr="Image result for computer input devices"/>
          <p:cNvPicPr>
            <a:picLocks noChangeAspect="1" noChangeArrowheads="1"/>
          </p:cNvPicPr>
          <p:nvPr/>
        </p:nvPicPr>
        <p:blipFill>
          <a:blip r:embed="rId2">
            <a:extLst>
              <a:ext uri="{28A0092B-C50C-407E-A947-70E740481C1C}">
                <a14:useLocalDpi xmlns:a14="http://schemas.microsoft.com/office/drawing/2010/main" val="0"/>
              </a:ext>
            </a:extLst>
          </a:blip>
          <a:srcRect l="2559" t="21323" r="24155" b="1067"/>
          <a:stretch>
            <a:fillRect/>
          </a:stretch>
        </p:blipFill>
        <p:spPr bwMode="auto">
          <a:xfrm>
            <a:off x="395536" y="2605320"/>
            <a:ext cx="8454355" cy="3722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195736" y="784527"/>
            <a:ext cx="3108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altLang="ar-IQ" sz="3600" b="1" dirty="0">
                <a:solidFill>
                  <a:srgbClr val="FFC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Output </a:t>
            </a:r>
            <a:r>
              <a:rPr lang="en-US" altLang="ar-IQ" sz="3600" b="1" dirty="0" smtClean="0">
                <a:solidFill>
                  <a:srgbClr val="FFC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Unites </a:t>
            </a:r>
            <a:endParaRPr kumimoji="0" lang="ar-IQ" altLang="ar-IQ" sz="3600" b="1" i="0" u="none" strike="noStrike" cap="none" normalizeH="0" baseline="0" dirty="0" smtClean="0">
              <a:ln>
                <a:noFill/>
              </a:ln>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79512" y="190381"/>
            <a:ext cx="3339376" cy="646331"/>
          </a:xfrm>
          <a:prstGeom prst="rect">
            <a:avLst/>
          </a:prstGeom>
        </p:spPr>
        <p:txBody>
          <a:bodyPr wrap="none">
            <a:spAutoFit/>
          </a:bodyPr>
          <a:lstStyle/>
          <a:p>
            <a:r>
              <a:rPr lang="en-US" sz="3600" b="1" dirty="0">
                <a:solidFill>
                  <a:srgbClr val="0070C0"/>
                </a:solidFill>
                <a:effectLst>
                  <a:outerShdw blurRad="38100" dist="38100" dir="2700000" algn="tl">
                    <a:srgbClr val="000000">
                      <a:alpha val="43137"/>
                    </a:srgbClr>
                  </a:outerShdw>
                </a:effectLst>
              </a:rPr>
              <a:t>The </a:t>
            </a:r>
            <a:r>
              <a:rPr lang="en-US" sz="3600" b="1" dirty="0" smtClean="0">
                <a:solidFill>
                  <a:srgbClr val="0070C0"/>
                </a:solidFill>
                <a:effectLst>
                  <a:outerShdw blurRad="38100" dist="38100" dir="2700000" algn="tl">
                    <a:srgbClr val="000000">
                      <a:alpha val="43137"/>
                    </a:srgbClr>
                  </a:outerShdw>
                </a:effectLst>
              </a:rPr>
              <a:t>Hardware</a:t>
            </a:r>
            <a:endParaRPr lang="ar-IQ" sz="36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95042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12550"/>
            <a:ext cx="8208912" cy="2646878"/>
          </a:xfrm>
          <a:prstGeom prst="rect">
            <a:avLst/>
          </a:prstGeom>
        </p:spPr>
        <p:txBody>
          <a:bodyPr wrap="square">
            <a:spAutoFit/>
          </a:bodyPr>
          <a:lstStyle/>
          <a:p>
            <a:pPr marL="0" lvl="3" algn="l" rtl="0"/>
            <a:r>
              <a:rPr lang="en-US" b="1" dirty="0" smtClean="0">
                <a:cs typeface="+mj-cs"/>
              </a:rPr>
              <a:t>The </a:t>
            </a:r>
            <a:r>
              <a:rPr lang="en-US" b="1" dirty="0">
                <a:cs typeface="+mj-cs"/>
              </a:rPr>
              <a:t>computer hardware itself is not capable of doing anything on its own. It has to be given explicit instructions to perform the specific task. </a:t>
            </a:r>
            <a:endParaRPr lang="en-US" sz="1400" b="1" dirty="0">
              <a:cs typeface="+mj-cs"/>
            </a:endParaRPr>
          </a:p>
          <a:p>
            <a:pPr algn="l" rtl="0"/>
            <a:r>
              <a:rPr lang="en-US" b="1" dirty="0">
                <a:cs typeface="+mj-cs"/>
              </a:rPr>
              <a:t> </a:t>
            </a:r>
            <a:endParaRPr lang="en-US" sz="1400" b="1" dirty="0">
              <a:cs typeface="+mj-cs"/>
            </a:endParaRPr>
          </a:p>
          <a:p>
            <a:pPr algn="l" rtl="0"/>
            <a:r>
              <a:rPr lang="en-US" sz="2000" b="1" i="1" dirty="0">
                <a:solidFill>
                  <a:srgbClr val="00B0F0"/>
                </a:solidFill>
                <a:cs typeface="+mj-cs"/>
              </a:rPr>
              <a:t>Software</a:t>
            </a:r>
            <a:r>
              <a:rPr lang="en-US" sz="2000" b="1" dirty="0">
                <a:solidFill>
                  <a:srgbClr val="00B0F0"/>
                </a:solidFill>
                <a:cs typeface="+mj-cs"/>
              </a:rPr>
              <a:t> </a:t>
            </a:r>
            <a:r>
              <a:rPr lang="en-US" b="1" dirty="0">
                <a:cs typeface="+mj-cs"/>
              </a:rPr>
              <a:t>is a collection of programs which utilize and enhance the capability of the hardware.</a:t>
            </a:r>
            <a:endParaRPr lang="en-US" sz="1400" b="1" dirty="0">
              <a:cs typeface="+mj-cs"/>
            </a:endParaRPr>
          </a:p>
          <a:p>
            <a:pPr algn="l" rtl="0"/>
            <a:r>
              <a:rPr lang="en-US" b="1" dirty="0">
                <a:cs typeface="+mj-cs"/>
              </a:rPr>
              <a:t> </a:t>
            </a:r>
            <a:endParaRPr lang="en-US" sz="1400" b="1" dirty="0">
              <a:cs typeface="+mj-cs"/>
            </a:endParaRPr>
          </a:p>
          <a:p>
            <a:pPr algn="l" rtl="0"/>
            <a:r>
              <a:rPr lang="en-US" b="1" dirty="0">
                <a:cs typeface="+mj-cs"/>
              </a:rPr>
              <a:t>The </a:t>
            </a:r>
            <a:r>
              <a:rPr lang="en-US" sz="2000" b="1" i="1" dirty="0">
                <a:solidFill>
                  <a:srgbClr val="00B0F0"/>
                </a:solidFill>
                <a:cs typeface="+mj-cs"/>
              </a:rPr>
              <a:t>computer program</a:t>
            </a:r>
            <a:r>
              <a:rPr lang="en-US" b="1" dirty="0">
                <a:cs typeface="+mj-cs"/>
              </a:rPr>
              <a:t> is the one which controls the processing activities of the computer. </a:t>
            </a:r>
            <a:endParaRPr lang="en-US" sz="1400" b="1" dirty="0">
              <a:cs typeface="+mj-cs"/>
            </a:endParaRPr>
          </a:p>
          <a:p>
            <a:pPr algn="l" rtl="0"/>
            <a:r>
              <a:rPr lang="en-US" b="1" dirty="0">
                <a:cs typeface="+mj-cs"/>
              </a:rPr>
              <a:t> </a:t>
            </a:r>
            <a:endParaRPr lang="en-US" sz="1400" b="1" dirty="0">
              <a:cs typeface="+mj-cs"/>
            </a:endParaRPr>
          </a:p>
        </p:txBody>
      </p:sp>
      <p:sp>
        <p:nvSpPr>
          <p:cNvPr id="5" name="Rectangle 4"/>
          <p:cNvSpPr/>
          <p:nvPr/>
        </p:nvSpPr>
        <p:spPr>
          <a:xfrm>
            <a:off x="539552" y="260646"/>
            <a:ext cx="4339906" cy="769441"/>
          </a:xfrm>
          <a:prstGeom prst="rect">
            <a:avLst/>
          </a:prstGeom>
        </p:spPr>
        <p:txBody>
          <a:bodyPr wrap="none">
            <a:spAutoFit/>
          </a:bodyPr>
          <a:lstStyle/>
          <a:p>
            <a:r>
              <a:rPr lang="en-US" sz="4400" b="1" dirty="0" smtClean="0">
                <a:solidFill>
                  <a:srgbClr val="FF0000"/>
                </a:solidFill>
                <a:effectLst>
                  <a:outerShdw blurRad="38100" dist="38100" dir="2700000" algn="tl">
                    <a:srgbClr val="000000">
                      <a:alpha val="43137"/>
                    </a:srgbClr>
                  </a:outerShdw>
                </a:effectLst>
                <a:latin typeface="Arial Black" panose="020B0A04020102020204" pitchFamily="34" charset="0"/>
                <a:cs typeface="+mj-cs"/>
              </a:rPr>
              <a:t>The Software</a:t>
            </a:r>
            <a:endParaRPr lang="ar-IQ" sz="4400" dirty="0">
              <a:solidFill>
                <a:srgbClr val="FF0000"/>
              </a:solidFill>
              <a:effectLst>
                <a:outerShdw blurRad="38100" dist="38100" dir="2700000" algn="tl">
                  <a:srgbClr val="000000">
                    <a:alpha val="43137"/>
                  </a:srgbClr>
                </a:outerShdw>
              </a:effectLst>
              <a:latin typeface="Arial Black" panose="020B0A04020102020204" pitchFamily="34" charset="0"/>
              <a:cs typeface="+mj-cs"/>
            </a:endParaRPr>
          </a:p>
        </p:txBody>
      </p:sp>
      <p:graphicFrame>
        <p:nvGraphicFramePr>
          <p:cNvPr id="6" name="Diagram 5"/>
          <p:cNvGraphicFramePr/>
          <p:nvPr>
            <p:extLst>
              <p:ext uri="{D42A27DB-BD31-4B8C-83A1-F6EECF244321}">
                <p14:modId xmlns:p14="http://schemas.microsoft.com/office/powerpoint/2010/main" val="3211346528"/>
              </p:ext>
            </p:extLst>
          </p:nvPr>
        </p:nvGraphicFramePr>
        <p:xfrm>
          <a:off x="539552" y="3573016"/>
          <a:ext cx="8064896"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6278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4559" y="1080633"/>
            <a:ext cx="8551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Application software tells the computer how to accomplish tasks the user requires. </a:t>
            </a:r>
            <a:endParaRPr kumimoji="0" lang="en-US" altLang="ar-IQ" sz="11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149949" y="2348880"/>
            <a:ext cx="3478530" cy="25370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a:spLocks noChangeArrowheads="1"/>
          </p:cNvSpPr>
          <p:nvPr/>
        </p:nvSpPr>
        <p:spPr bwMode="auto">
          <a:xfrm rot="10800000" flipV="1">
            <a:off x="373247" y="2132856"/>
            <a:ext cx="506895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Examples: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Word processing programs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lang="en-US" altLang="ar-IQ" sz="2400" b="1" dirty="0">
                <a:latin typeface="Calibri" pitchFamily="34" charset="0"/>
                <a:ea typeface="Times New Roman" pitchFamily="18" charset="0"/>
                <a:cs typeface="Arial" pitchFamily="34" charset="0"/>
              </a:rPr>
              <a:t>S</a:t>
            </a:r>
            <a:r>
              <a:rPr kumimoji="0" lang="en-US"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preadsheets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Database manage­ment software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Presentation programs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Graphics programs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Web browsers</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Internet applications.</a:t>
            </a:r>
            <a:endParaRPr kumimoji="0" lang="en-US" altLang="ar-IQ"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73247" y="389908"/>
            <a:ext cx="4681859" cy="584775"/>
          </a:xfrm>
          <a:prstGeom prst="rect">
            <a:avLst/>
          </a:prstGeom>
        </p:spPr>
        <p:txBody>
          <a:bodyPr wrap="none">
            <a:spAutoFit/>
          </a:bodyPr>
          <a:lstStyle/>
          <a:p>
            <a:pPr lvl="0" algn="l" rtl="0" fontAlgn="base">
              <a:spcBef>
                <a:spcPct val="0"/>
              </a:spcBef>
              <a:spcAft>
                <a:spcPct val="0"/>
              </a:spcAft>
            </a:pPr>
            <a:r>
              <a:rPr kumimoji="0" lang="en-US" altLang="ar-IQ" sz="3200" b="1"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2.1) Application software: </a:t>
            </a:r>
            <a:endParaRPr kumimoji="0" lang="en-US" altLang="ar-IQ" sz="1400" b="0" i="0"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096144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9878" y="296944"/>
            <a:ext cx="84605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ar-IQ" sz="3200" b="1" i="0" u="sng" strike="noStrike" cap="none" normalizeH="0" baseline="0" dirty="0" smtClean="0">
                <a:ln>
                  <a:noFill/>
                </a:ln>
                <a:solidFill>
                  <a:srgbClr val="00B050"/>
                </a:solidFill>
                <a:effectLst>
                  <a:outerShdw blurRad="38100" dist="38100" dir="2700000" algn="tl">
                    <a:srgbClr val="000000">
                      <a:alpha val="43137"/>
                    </a:srgbClr>
                  </a:outerShdw>
                </a:effectLst>
                <a:latin typeface="Lucida Sans Unicode" pitchFamily="34" charset="0"/>
                <a:ea typeface="Times New Roman" pitchFamily="18" charset="0"/>
                <a:cs typeface="Lucida Sans Unicode" pitchFamily="34" charset="0"/>
              </a:rPr>
              <a:t>2.2.1) Utility softwar</a:t>
            </a:r>
            <a:r>
              <a:rPr kumimoji="0" lang="en-US" altLang="ar-IQ" sz="3200" b="1" i="0" u="none" strike="noStrike" cap="none" normalizeH="0" baseline="0" dirty="0" smtClean="0">
                <a:ln>
                  <a:noFill/>
                </a:ln>
                <a:solidFill>
                  <a:srgbClr val="00B050"/>
                </a:solidFill>
                <a:effectLst>
                  <a:outerShdw blurRad="38100" dist="38100" dir="2700000" algn="tl">
                    <a:srgbClr val="000000">
                      <a:alpha val="43137"/>
                    </a:srgbClr>
                  </a:outerShdw>
                </a:effectLst>
                <a:latin typeface="Lucida Sans Unicode" pitchFamily="34" charset="0"/>
                <a:ea typeface="Times New Roman" pitchFamily="18" charset="0"/>
                <a:cs typeface="Lucida Sans Unicode" pitchFamily="34" charset="0"/>
              </a:rPr>
              <a:t>e </a:t>
            </a:r>
            <a:r>
              <a:rPr kumimoji="0" lang="en-US" altLang="ar-IQ" sz="2400" b="1" i="0" u="none" strike="noStrike" cap="none" normalizeH="0" baseline="0" dirty="0" smtClean="0">
                <a:ln>
                  <a:noFill/>
                </a:ln>
                <a:solidFill>
                  <a:srgbClr val="000000"/>
                </a:solidFill>
                <a:effectLst/>
                <a:latin typeface="Lucida Sans Unicode" pitchFamily="34" charset="0"/>
                <a:ea typeface="Times New Roman" pitchFamily="18" charset="0"/>
                <a:cs typeface="Lucida Sans Unicode" pitchFamily="34" charset="0"/>
              </a:rPr>
              <a:t>is designed to help analyze, configure, optimize or maintain a</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altLang="ar-IQ" sz="2400" b="1" i="0" u="none" strike="noStrike" cap="none" normalizeH="0" baseline="0" dirty="0" smtClean="0">
                <a:ln>
                  <a:noFill/>
                </a:ln>
                <a:solidFill>
                  <a:srgbClr val="000000"/>
                </a:solidFill>
                <a:effectLst/>
                <a:latin typeface="Lucida Sans Unicode" pitchFamily="34" charset="0"/>
                <a:ea typeface="Times New Roman" pitchFamily="18" charset="0"/>
                <a:cs typeface="Lucida Sans Unicode" pitchFamily="34" charset="0"/>
              </a:rPr>
              <a:t>computer. </a:t>
            </a:r>
            <a:endParaRPr kumimoji="0" lang="en-US" altLang="ar-IQ" sz="1100" b="1"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rot="10800000" flipV="1">
            <a:off x="371138" y="1268760"/>
            <a:ext cx="5857045"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lvl="0" algn="l" rtl="0" eaLnBrk="0" hangingPunct="0"/>
            <a:r>
              <a:rPr kumimoji="0" lang="en-US" altLang="ar-IQ" sz="2000" b="1" i="0" u="none" strike="noStrike" cap="none" normalizeH="0" baseline="0" dirty="0" smtClean="0">
                <a:ln>
                  <a:noFill/>
                </a:ln>
                <a:solidFill>
                  <a:srgbClr val="000000"/>
                </a:solidFill>
                <a:effectLst/>
                <a:latin typeface="Lucida Sans Unicode" pitchFamily="34" charset="0"/>
                <a:ea typeface="Times New Roman" pitchFamily="18" charset="0"/>
                <a:cs typeface="Lucida Sans Unicode" pitchFamily="34" charset="0"/>
              </a:rPr>
              <a:t>For Example: </a:t>
            </a:r>
            <a:endParaRPr lang="en-US" altLang="ar-IQ" sz="1050" b="1" dirty="0"/>
          </a:p>
          <a:p>
            <a:pPr marL="342900" lvl="0" indent="-342900" algn="l" rtl="0" eaLnBrk="0" hangingPunct="0">
              <a:buFont typeface="Wingdings" panose="05000000000000000000" pitchFamily="2" charset="2"/>
              <a:buChar char="v"/>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tooltip="Anti-virus"/>
              </a:rPr>
              <a:t>Anti-virus</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utilities scan for computer viruses.</a:t>
            </a:r>
            <a:endParaRPr lang="en-US" altLang="ar-IQ" sz="1050" b="1" dirty="0"/>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tab pos="457200" algn="l"/>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tooltip="Backup software"/>
              </a:rPr>
              <a:t>Backup software</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make copies of all information stored on a disk and restore either the entire disk (e.g. in an event of </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tooltip="Hard disk failure"/>
              </a:rPr>
              <a:t>disk failure</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selected files (e.g. in an event of accidental deletion).</a:t>
            </a:r>
            <a:endParaRPr kumimoji="0" lang="en-US" altLang="ar-IQ" sz="1050" b="1"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7200" algn="l"/>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tooltip="Data compression"/>
              </a:rPr>
              <a:t>Data compression</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utilities output a shorter stream or a smaller file when provided with a stream or file.</a:t>
            </a:r>
            <a:endParaRPr kumimoji="0" lang="en-US" altLang="ar-IQ" sz="1050" b="1"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7200" algn="l"/>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tooltip="Disk compression"/>
              </a:rPr>
              <a:t>Disk compression</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utilities can transparently </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tooltip="Data compression"/>
              </a:rPr>
              <a:t>compress</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altLang="ar-IQ"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uncompress</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contents of a disk, increasing the capacity of the disk.</a:t>
            </a:r>
            <a:endParaRPr kumimoji="0" lang="en-US" altLang="ar-IQ" sz="1050" b="1"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7200" algn="l"/>
              </a:tabLst>
            </a:pP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7" tooltip="Disk defragmenter"/>
              </a:rPr>
              <a:t>Disk defragmenters</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detect </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8" tooltip="Computer file"/>
              </a:rPr>
              <a:t>computer files</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whose contents are scattered across several locations on the </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9" tooltip="Hard disk"/>
              </a:rPr>
              <a:t>hard disk</a:t>
            </a:r>
            <a:r>
              <a:rPr kumimoji="0" lang="en-US" altLang="ar-IQ"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move the fragments to one location to increase efficiency.</a:t>
            </a:r>
            <a:endParaRPr kumimoji="0" lang="en-US" altLang="ar-IQ" sz="2800" b="1" i="0" u="none" strike="noStrike" cap="none" normalizeH="0" baseline="0" dirty="0" smtClean="0">
              <a:ln>
                <a:noFill/>
              </a:ln>
              <a:solidFill>
                <a:schemeClr val="tx1"/>
              </a:solidFill>
              <a:effectLst/>
            </a:endParaRPr>
          </a:p>
        </p:txBody>
      </p:sp>
      <p:sp>
        <p:nvSpPr>
          <p:cNvPr id="5" name="AutoShape 5" descr="Image result for Data compression windows 7"/>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6295" y="3501008"/>
            <a:ext cx="2592287" cy="1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0153" y="5390751"/>
            <a:ext cx="298318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Image result for Anti-vir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0350" y="1268760"/>
            <a:ext cx="1584175"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Image result for Backup softwa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33651" y="1988840"/>
            <a:ext cx="3181350" cy="131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225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5831445"/>
              </p:ext>
            </p:extLst>
          </p:nvPr>
        </p:nvGraphicFramePr>
        <p:xfrm>
          <a:off x="457200" y="260650"/>
          <a:ext cx="8229600" cy="6120677"/>
        </p:xfrm>
        <a:graphic>
          <a:graphicData uri="http://schemas.openxmlformats.org/drawingml/2006/table">
            <a:tbl>
              <a:tblPr firstRow="1" firstCol="1" bandRow="1">
                <a:tableStyleId>{5C22544A-7EE6-4342-B048-85BDC9FD1C3A}</a:tableStyleId>
              </a:tblPr>
              <a:tblGrid>
                <a:gridCol w="2743200"/>
                <a:gridCol w="2743200"/>
                <a:gridCol w="2743200"/>
              </a:tblGrid>
              <a:tr h="696865">
                <a:tc>
                  <a:txBody>
                    <a:bodyPr/>
                    <a:lstStyle/>
                    <a:p>
                      <a:pPr>
                        <a:lnSpc>
                          <a:spcPct val="115000"/>
                        </a:lnSpc>
                      </a:pPr>
                      <a:endParaRPr lang="en-US" sz="1600">
                        <a:effectLst/>
                        <a:latin typeface="Calibri"/>
                      </a:endParaRPr>
                    </a:p>
                  </a:txBody>
                  <a:tcPr anchor="ctr"/>
                </a:tc>
                <a:tc>
                  <a:txBody>
                    <a:bodyPr/>
                    <a:lstStyle/>
                    <a:p>
                      <a:pPr algn="l" rtl="0">
                        <a:lnSpc>
                          <a:spcPct val="115000"/>
                        </a:lnSpc>
                        <a:spcAft>
                          <a:spcPts val="1800"/>
                        </a:spcAft>
                      </a:pPr>
                      <a:r>
                        <a:rPr lang="en-US" sz="1600">
                          <a:effectLst/>
                        </a:rPr>
                        <a:t>Application Software</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Utility Program</a:t>
                      </a:r>
                      <a:endParaRPr lang="en-US" sz="1600">
                        <a:effectLst/>
                        <a:latin typeface="Calibri"/>
                        <a:ea typeface="Calibri"/>
                        <a:cs typeface="Arial"/>
                      </a:endParaRPr>
                    </a:p>
                  </a:txBody>
                  <a:tcPr anchor="ctr"/>
                </a:tc>
              </a:tr>
              <a:tr h="1574125">
                <a:tc>
                  <a:txBody>
                    <a:bodyPr/>
                    <a:lstStyle/>
                    <a:p>
                      <a:pPr algn="l" rtl="0">
                        <a:lnSpc>
                          <a:spcPct val="115000"/>
                        </a:lnSpc>
                        <a:spcAft>
                          <a:spcPts val="1800"/>
                        </a:spcAft>
                      </a:pPr>
                      <a:r>
                        <a:rPr lang="en-US" sz="1600">
                          <a:effectLst/>
                        </a:rPr>
                        <a:t>Definition</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A computer-based program that is designed to perform some tasks grouped together.</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A program that aims to perform specific tasks that help in making the device work better.</a:t>
                      </a:r>
                      <a:endParaRPr lang="en-US" sz="1600">
                        <a:effectLst/>
                        <a:latin typeface="Calibri"/>
                        <a:ea typeface="Calibri"/>
                        <a:cs typeface="Arial"/>
                      </a:endParaRPr>
                    </a:p>
                  </a:txBody>
                  <a:tcPr anchor="ctr"/>
                </a:tc>
              </a:tr>
              <a:tr h="1155264">
                <a:tc>
                  <a:txBody>
                    <a:bodyPr/>
                    <a:lstStyle/>
                    <a:p>
                      <a:pPr algn="l" rtl="0">
                        <a:lnSpc>
                          <a:spcPct val="115000"/>
                        </a:lnSpc>
                        <a:spcAft>
                          <a:spcPts val="1800"/>
                        </a:spcAft>
                      </a:pPr>
                      <a:r>
                        <a:rPr lang="en-US" sz="1600">
                          <a:effectLst/>
                        </a:rPr>
                        <a:t>Access</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Always downloaded from the internet.</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Either comes pre-installed or downloaded from the web.</a:t>
                      </a:r>
                      <a:endParaRPr lang="en-US" sz="1600">
                        <a:effectLst/>
                        <a:latin typeface="Calibri"/>
                        <a:ea typeface="Calibri"/>
                        <a:cs typeface="Arial"/>
                      </a:endParaRPr>
                    </a:p>
                  </a:txBody>
                  <a:tcPr anchor="ctr"/>
                </a:tc>
              </a:tr>
              <a:tr h="696865">
                <a:tc>
                  <a:txBody>
                    <a:bodyPr/>
                    <a:lstStyle/>
                    <a:p>
                      <a:pPr algn="l" rtl="0">
                        <a:lnSpc>
                          <a:spcPct val="115000"/>
                        </a:lnSpc>
                        <a:spcAft>
                          <a:spcPts val="1800"/>
                        </a:spcAft>
                      </a:pPr>
                      <a:r>
                        <a:rPr lang="en-US" sz="1600">
                          <a:effectLst/>
                        </a:rPr>
                        <a:t>Example</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VLC Media Player</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AVAST Antivirus</a:t>
                      </a:r>
                      <a:endParaRPr lang="en-US" sz="1600">
                        <a:effectLst/>
                        <a:latin typeface="Calibri"/>
                        <a:ea typeface="Calibri"/>
                        <a:cs typeface="Arial"/>
                      </a:endParaRPr>
                    </a:p>
                  </a:txBody>
                  <a:tcPr anchor="ctr"/>
                </a:tc>
              </a:tr>
              <a:tr h="915934">
                <a:tc>
                  <a:txBody>
                    <a:bodyPr/>
                    <a:lstStyle/>
                    <a:p>
                      <a:pPr algn="l" rtl="0">
                        <a:lnSpc>
                          <a:spcPct val="115000"/>
                        </a:lnSpc>
                        <a:spcAft>
                          <a:spcPts val="1800"/>
                        </a:spcAft>
                      </a:pPr>
                      <a:r>
                        <a:rPr lang="en-US" sz="1600">
                          <a:effectLst/>
                        </a:rPr>
                        <a:t>Usage</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An accessory that may or may not shows any benefit</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Always shows some kind of interest towards the device</a:t>
                      </a:r>
                      <a:endParaRPr lang="en-US" sz="1600">
                        <a:effectLst/>
                        <a:latin typeface="Calibri"/>
                        <a:ea typeface="Calibri"/>
                        <a:cs typeface="Arial"/>
                      </a:endParaRPr>
                    </a:p>
                  </a:txBody>
                  <a:tcPr anchor="ctr"/>
                </a:tc>
              </a:tr>
              <a:tr h="540812">
                <a:tc>
                  <a:txBody>
                    <a:bodyPr/>
                    <a:lstStyle/>
                    <a:p>
                      <a:pPr algn="l" rtl="0">
                        <a:lnSpc>
                          <a:spcPct val="115000"/>
                        </a:lnSpc>
                        <a:spcAft>
                          <a:spcPts val="1800"/>
                        </a:spcAft>
                      </a:pPr>
                      <a:r>
                        <a:rPr lang="en-US" sz="1600">
                          <a:effectLst/>
                        </a:rPr>
                        <a:t>Size</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Big</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Small</a:t>
                      </a:r>
                      <a:endParaRPr lang="en-US" sz="1600">
                        <a:effectLst/>
                        <a:latin typeface="Calibri"/>
                        <a:ea typeface="Calibri"/>
                        <a:cs typeface="Arial"/>
                      </a:endParaRPr>
                    </a:p>
                  </a:txBody>
                  <a:tcPr anchor="ctr"/>
                </a:tc>
              </a:tr>
              <a:tr h="540812">
                <a:tc>
                  <a:txBody>
                    <a:bodyPr/>
                    <a:lstStyle/>
                    <a:p>
                      <a:pPr algn="l" rtl="0">
                        <a:lnSpc>
                          <a:spcPct val="115000"/>
                        </a:lnSpc>
                        <a:spcAft>
                          <a:spcPts val="1800"/>
                        </a:spcAft>
                      </a:pPr>
                      <a:r>
                        <a:rPr lang="en-US" sz="1600">
                          <a:effectLst/>
                        </a:rPr>
                        <a:t>Price</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a:effectLst/>
                        </a:rPr>
                        <a:t>Free or Paid</a:t>
                      </a:r>
                      <a:endParaRPr lang="en-US" sz="1600">
                        <a:effectLst/>
                        <a:latin typeface="Calibri"/>
                        <a:ea typeface="Calibri"/>
                        <a:cs typeface="Arial"/>
                      </a:endParaRPr>
                    </a:p>
                  </a:txBody>
                  <a:tcPr anchor="ctr"/>
                </a:tc>
                <a:tc>
                  <a:txBody>
                    <a:bodyPr/>
                    <a:lstStyle/>
                    <a:p>
                      <a:pPr algn="l" rtl="0">
                        <a:lnSpc>
                          <a:spcPct val="115000"/>
                        </a:lnSpc>
                        <a:spcAft>
                          <a:spcPts val="1800"/>
                        </a:spcAft>
                      </a:pPr>
                      <a:r>
                        <a:rPr lang="en-US" sz="1600" dirty="0">
                          <a:effectLst/>
                        </a:rPr>
                        <a:t>Mostly free</a:t>
                      </a:r>
                      <a:endParaRPr lang="en-US" sz="1600" dirty="0">
                        <a:effectLst/>
                        <a:latin typeface="Calibri"/>
                        <a:ea typeface="Calibri"/>
                        <a:cs typeface="Arial"/>
                      </a:endParaRPr>
                    </a:p>
                  </a:txBody>
                  <a:tcPr anchor="ctr"/>
                </a:tc>
              </a:tr>
            </a:tbl>
          </a:graphicData>
        </a:graphic>
      </p:graphicFrame>
    </p:spTree>
    <p:extLst>
      <p:ext uri="{BB962C8B-B14F-4D97-AF65-F5344CB8AC3E}">
        <p14:creationId xmlns:p14="http://schemas.microsoft.com/office/powerpoint/2010/main" val="14606605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3" name="Picture 2" descr="Related image"/>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665256" y="1988840"/>
            <a:ext cx="3203996" cy="446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a:spLocks noChangeArrowheads="1"/>
          </p:cNvSpPr>
          <p:nvPr/>
        </p:nvSpPr>
        <p:spPr bwMode="auto">
          <a:xfrm>
            <a:off x="283423" y="228600"/>
            <a:ext cx="857715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48188" algn="l"/>
              </a:tabLst>
              <a:defRPr>
                <a:solidFill>
                  <a:schemeClr val="tx1"/>
                </a:solidFill>
                <a:latin typeface="Arial" pitchFamily="34" charset="0"/>
                <a:cs typeface="Arial" pitchFamily="34" charset="0"/>
              </a:defRPr>
            </a:lvl1pPr>
            <a:lvl2pPr fontAlgn="base">
              <a:spcBef>
                <a:spcPct val="0"/>
              </a:spcBef>
              <a:spcAft>
                <a:spcPct val="0"/>
              </a:spcAft>
              <a:tabLst>
                <a:tab pos="4548188" algn="l"/>
              </a:tabLst>
              <a:defRPr>
                <a:solidFill>
                  <a:schemeClr val="tx1"/>
                </a:solidFill>
                <a:latin typeface="Arial" pitchFamily="34" charset="0"/>
                <a:cs typeface="Arial" pitchFamily="34" charset="0"/>
              </a:defRPr>
            </a:lvl2pPr>
            <a:lvl3pPr fontAlgn="base">
              <a:spcBef>
                <a:spcPct val="0"/>
              </a:spcBef>
              <a:spcAft>
                <a:spcPct val="0"/>
              </a:spcAft>
              <a:tabLst>
                <a:tab pos="4548188" algn="l"/>
              </a:tabLst>
              <a:defRPr>
                <a:solidFill>
                  <a:schemeClr val="tx1"/>
                </a:solidFill>
                <a:latin typeface="Arial" pitchFamily="34" charset="0"/>
                <a:cs typeface="Arial" pitchFamily="34" charset="0"/>
              </a:defRPr>
            </a:lvl3pPr>
            <a:lvl4pPr fontAlgn="base">
              <a:spcBef>
                <a:spcPct val="0"/>
              </a:spcBef>
              <a:spcAft>
                <a:spcPct val="0"/>
              </a:spcAft>
              <a:tabLst>
                <a:tab pos="4548188" algn="l"/>
              </a:tabLst>
              <a:defRPr>
                <a:solidFill>
                  <a:schemeClr val="tx1"/>
                </a:solidFill>
                <a:latin typeface="Arial" pitchFamily="34" charset="0"/>
                <a:cs typeface="Arial" pitchFamily="34" charset="0"/>
              </a:defRPr>
            </a:lvl4pPr>
            <a:lvl5pPr fontAlgn="base">
              <a:spcBef>
                <a:spcPct val="0"/>
              </a:spcBef>
              <a:spcAft>
                <a:spcPct val="0"/>
              </a:spcAft>
              <a:tabLst>
                <a:tab pos="4548188" algn="l"/>
              </a:tabLst>
              <a:defRPr>
                <a:solidFill>
                  <a:schemeClr val="tx1"/>
                </a:solidFill>
                <a:latin typeface="Arial" pitchFamily="34" charset="0"/>
                <a:cs typeface="Arial" pitchFamily="34" charset="0"/>
              </a:defRPr>
            </a:lvl5pPr>
            <a:lvl6pPr fontAlgn="base">
              <a:spcBef>
                <a:spcPct val="0"/>
              </a:spcBef>
              <a:spcAft>
                <a:spcPct val="0"/>
              </a:spcAft>
              <a:tabLst>
                <a:tab pos="4548188" algn="l"/>
              </a:tabLst>
              <a:defRPr>
                <a:solidFill>
                  <a:schemeClr val="tx1"/>
                </a:solidFill>
                <a:latin typeface="Arial" pitchFamily="34" charset="0"/>
                <a:cs typeface="Arial" pitchFamily="34" charset="0"/>
              </a:defRPr>
            </a:lvl6pPr>
            <a:lvl7pPr fontAlgn="base">
              <a:spcBef>
                <a:spcPct val="0"/>
              </a:spcBef>
              <a:spcAft>
                <a:spcPct val="0"/>
              </a:spcAft>
              <a:tabLst>
                <a:tab pos="4548188" algn="l"/>
              </a:tabLst>
              <a:defRPr>
                <a:solidFill>
                  <a:schemeClr val="tx1"/>
                </a:solidFill>
                <a:latin typeface="Arial" pitchFamily="34" charset="0"/>
                <a:cs typeface="Arial" pitchFamily="34" charset="0"/>
              </a:defRPr>
            </a:lvl7pPr>
            <a:lvl8pPr fontAlgn="base">
              <a:spcBef>
                <a:spcPct val="0"/>
              </a:spcBef>
              <a:spcAft>
                <a:spcPct val="0"/>
              </a:spcAft>
              <a:tabLst>
                <a:tab pos="4548188" algn="l"/>
              </a:tabLst>
              <a:defRPr>
                <a:solidFill>
                  <a:schemeClr val="tx1"/>
                </a:solidFill>
                <a:latin typeface="Arial" pitchFamily="34" charset="0"/>
                <a:cs typeface="Arial" pitchFamily="34" charset="0"/>
              </a:defRPr>
            </a:lvl8pPr>
            <a:lvl9pPr fontAlgn="base">
              <a:spcBef>
                <a:spcPct val="0"/>
              </a:spcBef>
              <a:spcAft>
                <a:spcPct val="0"/>
              </a:spcAft>
              <a:tabLst>
                <a:tab pos="45481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48188" algn="l"/>
              </a:tabLst>
            </a:pPr>
            <a:r>
              <a:rPr kumimoji="0" lang="en-US" altLang="ar-IQ" sz="3200" b="1" i="0" u="sng"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2.2.2) Operating Systems: </a:t>
            </a:r>
            <a:r>
              <a:rPr kumimoji="0" lang="en-US" altLang="ar-IQ"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are the most important programs that run on a computer. Every general-purpose computer must have an operating system to run other programs. </a:t>
            </a:r>
            <a:endParaRPr kumimoji="0" lang="en-US" altLang="ar-IQ"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51062" y="2420888"/>
            <a:ext cx="5414194" cy="3539430"/>
          </a:xfrm>
          <a:prstGeom prst="rect">
            <a:avLst/>
          </a:prstGeom>
        </p:spPr>
        <p:txBody>
          <a:bodyPr wrap="square">
            <a:spAutoFit/>
          </a:bodyPr>
          <a:lstStyle/>
          <a:p>
            <a:pPr lvl="0" algn="l" rtl="0" eaLnBrk="0" fontAlgn="base" hangingPunct="0">
              <a:spcBef>
                <a:spcPct val="0"/>
              </a:spcBef>
              <a:spcAft>
                <a:spcPct val="0"/>
              </a:spcAft>
              <a:tabLst>
                <a:tab pos="4548188" algn="l"/>
              </a:tabLst>
            </a:pPr>
            <a:r>
              <a:rPr kumimoji="0" lang="en-US" altLang="ar-IQ" sz="2800" b="1" i="1" u="none" strike="noStrike" cap="none" normalizeH="0" baseline="0" dirty="0" smtClean="0">
                <a:ln>
                  <a:noFill/>
                </a:ln>
                <a:solidFill>
                  <a:schemeClr val="bg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Types of Operating System Interfaces </a:t>
            </a:r>
            <a:r>
              <a:rPr kumimoji="0" lang="en-US" altLang="ar-IQ" sz="28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lvl="0" algn="l" rtl="0" eaLnBrk="0" fontAlgn="base" hangingPunct="0">
              <a:spcBef>
                <a:spcPct val="0"/>
              </a:spcBef>
              <a:spcAft>
                <a:spcPct val="0"/>
              </a:spcAft>
              <a:tabLst>
                <a:tab pos="4548188" algn="l"/>
              </a:tabLst>
            </a:pPr>
            <a:r>
              <a:rPr kumimoji="0" lang="en-US" altLang="ar-IQ"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way in which users communicate with the computer is called an </a:t>
            </a:r>
            <a:r>
              <a:rPr kumimoji="0" lang="en-US" altLang="ar-IQ"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'interface'</a:t>
            </a:r>
            <a:r>
              <a:rPr kumimoji="0" lang="en-US" altLang="ar-IQ"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The interface is what we use to give the computer commands. There are three types of operating system interfaces: </a:t>
            </a:r>
            <a:endParaRPr kumimoji="0" lang="en-US" altLang="ar-IQ"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31837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197"/>
          <a:stretch/>
        </p:blipFill>
        <p:spPr bwMode="auto">
          <a:xfrm>
            <a:off x="611560" y="1484784"/>
            <a:ext cx="7992888" cy="439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1952" y="692696"/>
            <a:ext cx="6048280" cy="523220"/>
          </a:xfrm>
          <a:prstGeom prst="rect">
            <a:avLst/>
          </a:prstGeom>
        </p:spPr>
        <p:txBody>
          <a:bodyPr wrap="square">
            <a:spAutoFit/>
          </a:bodyPr>
          <a:lstStyle/>
          <a:p>
            <a:pPr algn="l" rtl="0"/>
            <a:r>
              <a:rPr lang="en-US" sz="2800" b="1" i="1" dirty="0">
                <a:solidFill>
                  <a:schemeClr val="bg2">
                    <a:lumMod val="50000"/>
                  </a:schemeClr>
                </a:solidFill>
                <a:latin typeface="Arial Black" panose="020B0A04020102020204" pitchFamily="34" charset="0"/>
              </a:rPr>
              <a:t>Command Line Interface (CLI) </a:t>
            </a:r>
            <a:endParaRPr lang="ar-IQ" sz="2800" dirty="0">
              <a:solidFill>
                <a:schemeClr val="bg2">
                  <a:lumMod val="50000"/>
                </a:schemeClr>
              </a:solidFill>
              <a:latin typeface="Arial Black" panose="020B0A04020102020204" pitchFamily="34" charset="0"/>
            </a:endParaRPr>
          </a:p>
        </p:txBody>
      </p:sp>
    </p:spTree>
    <p:extLst>
      <p:ext uri="{BB962C8B-B14F-4D97-AF65-F5344CB8AC3E}">
        <p14:creationId xmlns:p14="http://schemas.microsoft.com/office/powerpoint/2010/main" val="3397960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872" y="260648"/>
            <a:ext cx="8530608" cy="830997"/>
          </a:xfrm>
          <a:prstGeom prst="rect">
            <a:avLst/>
          </a:prstGeom>
        </p:spPr>
        <p:txBody>
          <a:bodyPr wrap="square">
            <a:spAutoFit/>
          </a:bodyPr>
          <a:lstStyle/>
          <a:p>
            <a:pPr algn="l" rtl="0"/>
            <a:r>
              <a:rPr lang="en-US" sz="4800" b="1" dirty="0">
                <a:solidFill>
                  <a:srgbClr val="C00000"/>
                </a:solidFill>
                <a:effectLst>
                  <a:outerShdw blurRad="38100" dist="38100" dir="2700000" algn="tl">
                    <a:srgbClr val="000000">
                      <a:alpha val="43137"/>
                    </a:srgbClr>
                  </a:outerShdw>
                </a:effectLst>
                <a:latin typeface="Arial Black" panose="020B0A04020102020204" pitchFamily="34" charset="0"/>
              </a:rPr>
              <a:t>Computer Generations</a:t>
            </a:r>
          </a:p>
        </p:txBody>
      </p:sp>
      <p:sp>
        <p:nvSpPr>
          <p:cNvPr id="3" name="Rectangle 2"/>
          <p:cNvSpPr/>
          <p:nvPr/>
        </p:nvSpPr>
        <p:spPr>
          <a:xfrm>
            <a:off x="251520" y="1772816"/>
            <a:ext cx="8640960" cy="3785652"/>
          </a:xfrm>
          <a:prstGeom prst="rect">
            <a:avLst/>
          </a:prstGeom>
        </p:spPr>
        <p:txBody>
          <a:bodyPr wrap="square">
            <a:spAutoFit/>
          </a:bodyPr>
          <a:lstStyle/>
          <a:p>
            <a:pPr algn="l" rtl="0"/>
            <a:r>
              <a:rPr lang="en-US" sz="4000" b="1" dirty="0">
                <a:solidFill>
                  <a:schemeClr val="tx2">
                    <a:lumMod val="75000"/>
                  </a:schemeClr>
                </a:solidFill>
                <a:latin typeface="Times New Roman" panose="02020603050405020304" pitchFamily="18" charset="0"/>
                <a:cs typeface="Times New Roman" panose="02020603050405020304" pitchFamily="18" charset="0"/>
              </a:rPr>
              <a:t>the generation term was used to distinguish between varying hardware technologies. Nowadays, generation includes both hardware and software, which together make up an entire computer system.</a:t>
            </a:r>
            <a:endParaRPr lang="ar-IQ" sz="40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940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78" y="486838"/>
            <a:ext cx="6170022" cy="523220"/>
          </a:xfrm>
          <a:prstGeom prst="rect">
            <a:avLst/>
          </a:prstGeom>
        </p:spPr>
        <p:txBody>
          <a:bodyPr wrap="square">
            <a:spAutoFit/>
          </a:bodyPr>
          <a:lstStyle/>
          <a:p>
            <a:pPr algn="l" rtl="0"/>
            <a:r>
              <a:rPr lang="en-US" sz="2800" b="1" i="1" dirty="0">
                <a:solidFill>
                  <a:schemeClr val="bg2">
                    <a:lumMod val="50000"/>
                  </a:schemeClr>
                </a:solidFill>
                <a:latin typeface="Arial Black" panose="020B0A04020102020204" pitchFamily="34" charset="0"/>
              </a:rPr>
              <a:t>Graphical User Interface (GUI)</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78" y="1340768"/>
            <a:ext cx="91068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652120" y="1340768"/>
            <a:ext cx="0" cy="41764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11478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95" r="9077" b="12950"/>
          <a:stretch/>
        </p:blipFill>
        <p:spPr bwMode="auto">
          <a:xfrm>
            <a:off x="383000" y="1700808"/>
            <a:ext cx="835292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2912" y="764620"/>
            <a:ext cx="5577745" cy="523220"/>
          </a:xfrm>
          <a:prstGeom prst="rect">
            <a:avLst/>
          </a:prstGeom>
        </p:spPr>
        <p:txBody>
          <a:bodyPr wrap="square">
            <a:spAutoFit/>
          </a:bodyPr>
          <a:lstStyle/>
          <a:p>
            <a:pPr algn="l" rtl="0"/>
            <a:r>
              <a:rPr lang="en-US" sz="2800" b="1" i="1" dirty="0">
                <a:solidFill>
                  <a:schemeClr val="bg2">
                    <a:lumMod val="50000"/>
                  </a:schemeClr>
                </a:solidFill>
                <a:latin typeface="Arial Black" panose="020B0A04020102020204" pitchFamily="34" charset="0"/>
              </a:rPr>
              <a:t>Touchscreen Interface        </a:t>
            </a:r>
          </a:p>
        </p:txBody>
      </p:sp>
    </p:spTree>
    <p:extLst>
      <p:ext uri="{BB962C8B-B14F-4D97-AF65-F5344CB8AC3E}">
        <p14:creationId xmlns:p14="http://schemas.microsoft.com/office/powerpoint/2010/main" val="9648473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672" y="2842284"/>
            <a:ext cx="8339840" cy="3477875"/>
          </a:xfrm>
          <a:prstGeom prst="rect">
            <a:avLst/>
          </a:prstGeom>
        </p:spPr>
        <p:txBody>
          <a:bodyPr wrap="square">
            <a:spAutoFit/>
          </a:bodyPr>
          <a:lstStyle/>
          <a:p>
            <a:pPr marL="285750" indent="-285750" algn="just" rtl="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basic unit used in computer data storage is called a bit (binary digit</a:t>
            </a:r>
            <a:r>
              <a:rPr lang="en-US" sz="2000" b="1" dirty="0" smtClean="0">
                <a:latin typeface="Times New Roman" panose="02020603050405020304" pitchFamily="18" charset="0"/>
                <a:cs typeface="Times New Roman" panose="02020603050405020304" pitchFamily="18" charset="0"/>
              </a:rPr>
              <a:t>).</a:t>
            </a:r>
          </a:p>
          <a:p>
            <a:pPr marL="285750" indent="-285750" algn="just" rtl="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Computers </a:t>
            </a:r>
            <a:r>
              <a:rPr lang="en-US" sz="2000" b="1" dirty="0">
                <a:latin typeface="Times New Roman" panose="02020603050405020304" pitchFamily="18" charset="0"/>
                <a:cs typeface="Times New Roman" panose="02020603050405020304" pitchFamily="18" charset="0"/>
              </a:rPr>
              <a:t>use these little bits, which are composed of ones and zeros, to do things and talk to other computers. </a:t>
            </a:r>
            <a:endParaRPr lang="en-US" sz="1600" b="1" dirty="0">
              <a:latin typeface="Times New Roman" panose="02020603050405020304" pitchFamily="18" charset="0"/>
              <a:cs typeface="Times New Roman" panose="02020603050405020304" pitchFamily="18" charset="0"/>
            </a:endParaRPr>
          </a:p>
          <a:p>
            <a:pPr marL="285750" indent="-285750" algn="just" rtl="0">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All </a:t>
            </a:r>
            <a:r>
              <a:rPr lang="en-US" sz="2000" b="1" dirty="0">
                <a:latin typeface="Times New Roman" panose="02020603050405020304" pitchFamily="18" charset="0"/>
                <a:cs typeface="Times New Roman" panose="02020603050405020304" pitchFamily="18" charset="0"/>
              </a:rPr>
              <a:t>your files, for instance, are kept in the computer as binary files and translated into words and pictures by the software (which is also ones and zeros). </a:t>
            </a:r>
            <a:endParaRPr lang="en-US" sz="2000" b="1" dirty="0" smtClean="0">
              <a:latin typeface="Times New Roman" panose="02020603050405020304" pitchFamily="18" charset="0"/>
              <a:cs typeface="Times New Roman" panose="02020603050405020304" pitchFamily="18" charset="0"/>
            </a:endParaRPr>
          </a:p>
          <a:p>
            <a:pPr marL="285750" indent="-285750" algn="just" rtl="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This </a:t>
            </a:r>
            <a:r>
              <a:rPr lang="en-US" sz="2000" b="1" dirty="0">
                <a:latin typeface="Times New Roman" panose="02020603050405020304" pitchFamily="18" charset="0"/>
                <a:cs typeface="Times New Roman" panose="02020603050405020304" pitchFamily="18" charset="0"/>
              </a:rPr>
              <a:t>two number system, is called a “binary number system” since it has only two numbers in it. </a:t>
            </a:r>
            <a:endParaRPr lang="en-US" sz="2000" b="1" dirty="0" smtClean="0">
              <a:latin typeface="Times New Roman" panose="02020603050405020304" pitchFamily="18" charset="0"/>
              <a:cs typeface="Times New Roman" panose="02020603050405020304" pitchFamily="18" charset="0"/>
            </a:endParaRPr>
          </a:p>
          <a:p>
            <a:pPr marL="285750" indent="-285750" algn="just" rtl="0">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decimal number system in contrast has ten unique digits, zero through nine. </a:t>
            </a:r>
            <a:endParaRPr lang="en-US" sz="1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98672" y="536287"/>
            <a:ext cx="3312368" cy="830997"/>
          </a:xfrm>
          <a:custGeom>
            <a:avLst/>
            <a:gdLst>
              <a:gd name="connsiteX0" fmla="*/ 0 w 2741584"/>
              <a:gd name="connsiteY0" fmla="*/ 0 h 646331"/>
              <a:gd name="connsiteX1" fmla="*/ 2741584 w 2741584"/>
              <a:gd name="connsiteY1" fmla="*/ 0 h 646331"/>
              <a:gd name="connsiteX2" fmla="*/ 2741584 w 2741584"/>
              <a:gd name="connsiteY2" fmla="*/ 646331 h 646331"/>
              <a:gd name="connsiteX3" fmla="*/ 0 w 2741584"/>
              <a:gd name="connsiteY3" fmla="*/ 646331 h 646331"/>
              <a:gd name="connsiteX4" fmla="*/ 0 w 2741584"/>
              <a:gd name="connsiteY4" fmla="*/ 0 h 646331"/>
              <a:gd name="connsiteX0" fmla="*/ 1616 w 2743200"/>
              <a:gd name="connsiteY0" fmla="*/ 0 h 1911251"/>
              <a:gd name="connsiteX1" fmla="*/ 2743200 w 2743200"/>
              <a:gd name="connsiteY1" fmla="*/ 0 h 1911251"/>
              <a:gd name="connsiteX2" fmla="*/ 0 w 2743200"/>
              <a:gd name="connsiteY2" fmla="*/ 1911251 h 1911251"/>
              <a:gd name="connsiteX3" fmla="*/ 1616 w 2743200"/>
              <a:gd name="connsiteY3" fmla="*/ 646331 h 1911251"/>
              <a:gd name="connsiteX4" fmla="*/ 1616 w 2743200"/>
              <a:gd name="connsiteY4" fmla="*/ 0 h 1911251"/>
              <a:gd name="connsiteX0" fmla="*/ 1616 w 472440"/>
              <a:gd name="connsiteY0" fmla="*/ 0 h 1911251"/>
              <a:gd name="connsiteX1" fmla="*/ 472440 w 472440"/>
              <a:gd name="connsiteY1" fmla="*/ 1737360 h 1911251"/>
              <a:gd name="connsiteX2" fmla="*/ 0 w 472440"/>
              <a:gd name="connsiteY2" fmla="*/ 1911251 h 1911251"/>
              <a:gd name="connsiteX3" fmla="*/ 1616 w 472440"/>
              <a:gd name="connsiteY3" fmla="*/ 646331 h 1911251"/>
              <a:gd name="connsiteX4" fmla="*/ 1616 w 472440"/>
              <a:gd name="connsiteY4" fmla="*/ 0 h 1911251"/>
              <a:gd name="connsiteX0" fmla="*/ 685800 w 1156624"/>
              <a:gd name="connsiteY0" fmla="*/ 0 h 1911251"/>
              <a:gd name="connsiteX1" fmla="*/ 1156624 w 1156624"/>
              <a:gd name="connsiteY1" fmla="*/ 1737360 h 1911251"/>
              <a:gd name="connsiteX2" fmla="*/ 684184 w 1156624"/>
              <a:gd name="connsiteY2" fmla="*/ 1911251 h 1911251"/>
              <a:gd name="connsiteX3" fmla="*/ 0 w 1156624"/>
              <a:gd name="connsiteY3" fmla="*/ 6251 h 1911251"/>
              <a:gd name="connsiteX4" fmla="*/ 685800 w 1156624"/>
              <a:gd name="connsiteY4" fmla="*/ 0 h 191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624" h="1911251">
                <a:moveTo>
                  <a:pt x="685800" y="0"/>
                </a:moveTo>
                <a:lnTo>
                  <a:pt x="1156624" y="1737360"/>
                </a:lnTo>
                <a:lnTo>
                  <a:pt x="684184" y="1911251"/>
                </a:lnTo>
                <a:cubicBezTo>
                  <a:pt x="684723" y="1489611"/>
                  <a:pt x="-539" y="427891"/>
                  <a:pt x="0" y="6251"/>
                </a:cubicBezTo>
                <a:lnTo>
                  <a:pt x="685800" y="0"/>
                </a:lnTo>
                <a:close/>
              </a:path>
            </a:pathLst>
          </a:custGeom>
        </p:spPr>
        <p:txBody>
          <a:bodyPr wrap="square">
            <a:spAutoFit/>
          </a:bodyPr>
          <a:lstStyle/>
          <a:p>
            <a:pPr lvl="3"/>
            <a:r>
              <a:rPr lang="en-US" sz="4800" b="1" dirty="0" smtClean="0">
                <a:solidFill>
                  <a:srgbClr val="FF0000"/>
                </a:solidFill>
                <a:effectLst>
                  <a:outerShdw blurRad="38100" dist="38100" dir="2700000" algn="tl">
                    <a:srgbClr val="000000">
                      <a:alpha val="43137"/>
                    </a:srgbClr>
                  </a:outerShdw>
                </a:effectLst>
                <a:latin typeface="Arial Black" panose="020B0A04020102020204" pitchFamily="34" charset="0"/>
              </a:rPr>
              <a:t>Data</a:t>
            </a:r>
            <a:endParaRPr lang="en-US" sz="3600"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p:txBody>
      </p:sp>
      <p:pic>
        <p:nvPicPr>
          <p:cNvPr id="922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139952" y="536287"/>
            <a:ext cx="4598560" cy="224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8644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51742358"/>
              </p:ext>
            </p:extLst>
          </p:nvPr>
        </p:nvGraphicFramePr>
        <p:xfrm>
          <a:off x="3177462" y="476672"/>
          <a:ext cx="5715018" cy="2330616"/>
        </p:xfrm>
        <a:graphic>
          <a:graphicData uri="http://schemas.openxmlformats.org/drawingml/2006/table">
            <a:tbl>
              <a:tblPr rtl="1">
                <a:tableStyleId>{69C7853C-536D-4A76-A0AE-DD22124D55A5}</a:tableStyleId>
              </a:tblPr>
              <a:tblGrid>
                <a:gridCol w="2130051"/>
                <a:gridCol w="1250861"/>
                <a:gridCol w="2334106"/>
              </a:tblGrid>
              <a:tr h="473088">
                <a:tc>
                  <a:txBody>
                    <a:bodyPr/>
                    <a:lstStyle/>
                    <a:p>
                      <a:pPr algn="ctr" rtl="0">
                        <a:lnSpc>
                          <a:spcPct val="115000"/>
                        </a:lnSpc>
                        <a:spcAft>
                          <a:spcPts val="0"/>
                        </a:spcAft>
                      </a:pPr>
                      <a:r>
                        <a:rPr lang="en-US" sz="1600" b="1" dirty="0">
                          <a:effectLst/>
                          <a:latin typeface="Times New Roman" panose="02020603050405020304" pitchFamily="18" charset="0"/>
                          <a:cs typeface="Times New Roman" panose="02020603050405020304" pitchFamily="18" charset="0"/>
                        </a:rPr>
                        <a:t>0 or 1</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FFFF00"/>
                    </a:solidFill>
                  </a:tcPr>
                </a:tc>
                <a:tc>
                  <a:txBody>
                    <a:bodyPr/>
                    <a:lstStyle/>
                    <a:p>
                      <a:pPr algn="ctr" rtl="0">
                        <a:lnSpc>
                          <a:spcPct val="115000"/>
                        </a:lnSpc>
                        <a:spcAft>
                          <a:spcPts val="0"/>
                        </a:spcAft>
                      </a:pPr>
                      <a:r>
                        <a:rPr lang="en-US" sz="1600" b="1" dirty="0">
                          <a:effectLst/>
                          <a:latin typeface="Times New Roman" panose="02020603050405020304" pitchFamily="18" charset="0"/>
                          <a:cs typeface="Times New Roman" panose="02020603050405020304" pitchFamily="18" charset="0"/>
                        </a:rPr>
                        <a:t>BIT</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FFFF00"/>
                    </a:solidFill>
                  </a:tcPr>
                </a:tc>
                <a:tc>
                  <a:txBody>
                    <a:bodyPr/>
                    <a:lstStyle/>
                    <a:p>
                      <a:pPr algn="ctr" rtl="0">
                        <a:lnSpc>
                          <a:spcPct val="115000"/>
                        </a:lnSpc>
                        <a:spcAft>
                          <a:spcPts val="0"/>
                        </a:spcAft>
                      </a:pPr>
                      <a:r>
                        <a:rPr lang="en-US" sz="1600" b="1" dirty="0">
                          <a:effectLst/>
                          <a:latin typeface="Times New Roman" panose="02020603050405020304" pitchFamily="18" charset="0"/>
                          <a:cs typeface="Times New Roman" panose="02020603050405020304" pitchFamily="18" charset="0"/>
                        </a:rPr>
                        <a:t>Computer Storage units Bit</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rgbClr val="FFFF00"/>
                    </a:solidFill>
                  </a:tcPr>
                </a:tc>
              </a:tr>
              <a:tr h="333320">
                <a:tc>
                  <a:txBody>
                    <a:bodyPr/>
                    <a:lstStyle/>
                    <a:p>
                      <a:pPr algn="ctr" rtl="0">
                        <a:lnSpc>
                          <a:spcPct val="115000"/>
                        </a:lnSpc>
                        <a:spcAft>
                          <a:spcPts val="0"/>
                        </a:spcAft>
                      </a:pPr>
                      <a:r>
                        <a:rPr lang="en-US" sz="1800" b="1" dirty="0">
                          <a:effectLst/>
                          <a:latin typeface="Times New Roman" panose="02020603050405020304" pitchFamily="18" charset="0"/>
                          <a:cs typeface="Times New Roman" panose="02020603050405020304" pitchFamily="18" charset="0"/>
                        </a:rPr>
                        <a:t>1024 bytes</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rtl="0">
                        <a:lnSpc>
                          <a:spcPct val="115000"/>
                        </a:lnSpc>
                        <a:spcAft>
                          <a:spcPts val="0"/>
                        </a:spcAft>
                      </a:pPr>
                      <a:r>
                        <a:rPr lang="en-US" sz="2000" b="1" dirty="0">
                          <a:effectLst/>
                          <a:latin typeface="Times New Roman" panose="02020603050405020304" pitchFamily="18" charset="0"/>
                          <a:cs typeface="Times New Roman" panose="02020603050405020304" pitchFamily="18" charset="0"/>
                        </a:rPr>
                        <a:t>KB</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rtl="0">
                        <a:lnSpc>
                          <a:spcPct val="115000"/>
                        </a:lnSpc>
                        <a:spcAft>
                          <a:spcPts val="0"/>
                        </a:spcAft>
                      </a:pPr>
                      <a:r>
                        <a:rPr lang="en-US" sz="2000" b="1" dirty="0">
                          <a:effectLst/>
                          <a:latin typeface="Times New Roman" panose="02020603050405020304" pitchFamily="18" charset="0"/>
                          <a:cs typeface="Times New Roman" panose="02020603050405020304" pitchFamily="18" charset="0"/>
                        </a:rPr>
                        <a:t>Kilobyte</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473088">
                <a:tc>
                  <a:txBody>
                    <a:bodyPr/>
                    <a:lstStyle/>
                    <a:p>
                      <a:pPr algn="ctr" rtl="0">
                        <a:lnSpc>
                          <a:spcPct val="115000"/>
                        </a:lnSpc>
                        <a:spcAft>
                          <a:spcPts val="0"/>
                        </a:spcAft>
                      </a:pPr>
                      <a:r>
                        <a:rPr lang="en-US" sz="1800" b="1" dirty="0">
                          <a:effectLst/>
                          <a:latin typeface="Times New Roman" panose="02020603050405020304" pitchFamily="18" charset="0"/>
                          <a:cs typeface="Times New Roman" panose="02020603050405020304" pitchFamily="18" charset="0"/>
                        </a:rPr>
                        <a:t>1024 kilobytes</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rtl="0">
                        <a:lnSpc>
                          <a:spcPct val="115000"/>
                        </a:lnSpc>
                        <a:spcAft>
                          <a:spcPts val="0"/>
                        </a:spcAft>
                      </a:pPr>
                      <a:r>
                        <a:rPr lang="en-US" sz="2000" b="1" dirty="0">
                          <a:effectLst/>
                          <a:latin typeface="Times New Roman" panose="02020603050405020304" pitchFamily="18" charset="0"/>
                          <a:cs typeface="Times New Roman" panose="02020603050405020304" pitchFamily="18" charset="0"/>
                        </a:rPr>
                        <a:t>MB</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rtl="0">
                        <a:lnSpc>
                          <a:spcPct val="115000"/>
                        </a:lnSpc>
                        <a:spcAft>
                          <a:spcPts val="0"/>
                        </a:spcAft>
                      </a:pPr>
                      <a:r>
                        <a:rPr lang="en-US" sz="2000" b="1" dirty="0">
                          <a:effectLst/>
                          <a:latin typeface="Times New Roman" panose="02020603050405020304" pitchFamily="18" charset="0"/>
                          <a:cs typeface="Times New Roman" panose="02020603050405020304" pitchFamily="18" charset="0"/>
                        </a:rPr>
                        <a:t>Megabyte</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473088">
                <a:tc>
                  <a:txBody>
                    <a:bodyPr/>
                    <a:lstStyle/>
                    <a:p>
                      <a:pPr algn="ctr" rtl="0">
                        <a:lnSpc>
                          <a:spcPct val="115000"/>
                        </a:lnSpc>
                        <a:spcAft>
                          <a:spcPts val="0"/>
                        </a:spcAft>
                      </a:pPr>
                      <a:r>
                        <a:rPr lang="en-US" sz="1800" b="1" dirty="0">
                          <a:effectLst/>
                          <a:latin typeface="Times New Roman" panose="02020603050405020304" pitchFamily="18" charset="0"/>
                          <a:cs typeface="Times New Roman" panose="02020603050405020304" pitchFamily="18" charset="0"/>
                        </a:rPr>
                        <a:t>1024 megabytes</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rtl="0">
                        <a:lnSpc>
                          <a:spcPct val="115000"/>
                        </a:lnSpc>
                        <a:spcAft>
                          <a:spcPts val="0"/>
                        </a:spcAft>
                      </a:pPr>
                      <a:r>
                        <a:rPr lang="en-US" sz="2000" b="1" dirty="0">
                          <a:effectLst/>
                          <a:latin typeface="Times New Roman" panose="02020603050405020304" pitchFamily="18" charset="0"/>
                          <a:cs typeface="Times New Roman" panose="02020603050405020304" pitchFamily="18" charset="0"/>
                        </a:rPr>
                        <a:t>GB</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rtl="0">
                        <a:lnSpc>
                          <a:spcPct val="115000"/>
                        </a:lnSpc>
                        <a:spcAft>
                          <a:spcPts val="0"/>
                        </a:spcAft>
                      </a:pPr>
                      <a:r>
                        <a:rPr lang="en-US" sz="2000" b="1" dirty="0">
                          <a:effectLst/>
                          <a:latin typeface="Times New Roman" panose="02020603050405020304" pitchFamily="18" charset="0"/>
                          <a:cs typeface="Times New Roman" panose="02020603050405020304" pitchFamily="18" charset="0"/>
                        </a:rPr>
                        <a:t>Gigabyte</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473088">
                <a:tc>
                  <a:txBody>
                    <a:bodyPr/>
                    <a:lstStyle/>
                    <a:p>
                      <a:pPr algn="ctr" rtl="0">
                        <a:lnSpc>
                          <a:spcPct val="115000"/>
                        </a:lnSpc>
                        <a:spcAft>
                          <a:spcPts val="0"/>
                        </a:spcAft>
                      </a:pPr>
                      <a:r>
                        <a:rPr lang="en-US" sz="1800" b="1" dirty="0">
                          <a:effectLst/>
                          <a:latin typeface="Times New Roman" panose="02020603050405020304" pitchFamily="18" charset="0"/>
                          <a:cs typeface="Times New Roman" panose="02020603050405020304" pitchFamily="18" charset="0"/>
                        </a:rPr>
                        <a:t>1024 gigabytes</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rtl="0">
                        <a:lnSpc>
                          <a:spcPct val="115000"/>
                        </a:lnSpc>
                        <a:spcAft>
                          <a:spcPts val="0"/>
                        </a:spcAft>
                      </a:pPr>
                      <a:r>
                        <a:rPr lang="en-US" sz="2000" b="1" dirty="0">
                          <a:effectLst/>
                          <a:latin typeface="Times New Roman" panose="02020603050405020304" pitchFamily="18" charset="0"/>
                          <a:cs typeface="Times New Roman" panose="02020603050405020304" pitchFamily="18" charset="0"/>
                        </a:rPr>
                        <a:t>TB</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rtl="0">
                        <a:lnSpc>
                          <a:spcPct val="115000"/>
                        </a:lnSpc>
                        <a:spcAft>
                          <a:spcPts val="0"/>
                        </a:spcAft>
                      </a:pPr>
                      <a:r>
                        <a:rPr lang="en-US" sz="2000" b="1" dirty="0">
                          <a:effectLst/>
                          <a:latin typeface="Times New Roman" panose="02020603050405020304" pitchFamily="18" charset="0"/>
                          <a:cs typeface="Times New Roman" panose="02020603050405020304" pitchFamily="18" charset="0"/>
                        </a:rPr>
                        <a:t>Terabyte</a:t>
                      </a:r>
                      <a:endParaRPr lang="en-US" sz="20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3" name="Rectangle 2"/>
          <p:cNvSpPr/>
          <p:nvPr/>
        </p:nvSpPr>
        <p:spPr>
          <a:xfrm>
            <a:off x="323528" y="332656"/>
            <a:ext cx="2853934" cy="646331"/>
          </a:xfrm>
          <a:custGeom>
            <a:avLst/>
            <a:gdLst>
              <a:gd name="connsiteX0" fmla="*/ 0 w 2741584"/>
              <a:gd name="connsiteY0" fmla="*/ 0 h 646331"/>
              <a:gd name="connsiteX1" fmla="*/ 2741584 w 2741584"/>
              <a:gd name="connsiteY1" fmla="*/ 0 h 646331"/>
              <a:gd name="connsiteX2" fmla="*/ 2741584 w 2741584"/>
              <a:gd name="connsiteY2" fmla="*/ 646331 h 646331"/>
              <a:gd name="connsiteX3" fmla="*/ 0 w 2741584"/>
              <a:gd name="connsiteY3" fmla="*/ 646331 h 646331"/>
              <a:gd name="connsiteX4" fmla="*/ 0 w 2741584"/>
              <a:gd name="connsiteY4" fmla="*/ 0 h 646331"/>
              <a:gd name="connsiteX0" fmla="*/ 1616 w 2743200"/>
              <a:gd name="connsiteY0" fmla="*/ 0 h 1911251"/>
              <a:gd name="connsiteX1" fmla="*/ 2743200 w 2743200"/>
              <a:gd name="connsiteY1" fmla="*/ 0 h 1911251"/>
              <a:gd name="connsiteX2" fmla="*/ 0 w 2743200"/>
              <a:gd name="connsiteY2" fmla="*/ 1911251 h 1911251"/>
              <a:gd name="connsiteX3" fmla="*/ 1616 w 2743200"/>
              <a:gd name="connsiteY3" fmla="*/ 646331 h 1911251"/>
              <a:gd name="connsiteX4" fmla="*/ 1616 w 2743200"/>
              <a:gd name="connsiteY4" fmla="*/ 0 h 1911251"/>
              <a:gd name="connsiteX0" fmla="*/ 1616 w 472440"/>
              <a:gd name="connsiteY0" fmla="*/ 0 h 1911251"/>
              <a:gd name="connsiteX1" fmla="*/ 472440 w 472440"/>
              <a:gd name="connsiteY1" fmla="*/ 1737360 h 1911251"/>
              <a:gd name="connsiteX2" fmla="*/ 0 w 472440"/>
              <a:gd name="connsiteY2" fmla="*/ 1911251 h 1911251"/>
              <a:gd name="connsiteX3" fmla="*/ 1616 w 472440"/>
              <a:gd name="connsiteY3" fmla="*/ 646331 h 1911251"/>
              <a:gd name="connsiteX4" fmla="*/ 1616 w 472440"/>
              <a:gd name="connsiteY4" fmla="*/ 0 h 1911251"/>
              <a:gd name="connsiteX0" fmla="*/ 685800 w 1156624"/>
              <a:gd name="connsiteY0" fmla="*/ 0 h 1911251"/>
              <a:gd name="connsiteX1" fmla="*/ 1156624 w 1156624"/>
              <a:gd name="connsiteY1" fmla="*/ 1737360 h 1911251"/>
              <a:gd name="connsiteX2" fmla="*/ 684184 w 1156624"/>
              <a:gd name="connsiteY2" fmla="*/ 1911251 h 1911251"/>
              <a:gd name="connsiteX3" fmla="*/ 0 w 1156624"/>
              <a:gd name="connsiteY3" fmla="*/ 6251 h 1911251"/>
              <a:gd name="connsiteX4" fmla="*/ 685800 w 1156624"/>
              <a:gd name="connsiteY4" fmla="*/ 0 h 191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624" h="1911251">
                <a:moveTo>
                  <a:pt x="685800" y="0"/>
                </a:moveTo>
                <a:lnTo>
                  <a:pt x="1156624" y="1737360"/>
                </a:lnTo>
                <a:lnTo>
                  <a:pt x="684184" y="1911251"/>
                </a:lnTo>
                <a:cubicBezTo>
                  <a:pt x="684723" y="1489611"/>
                  <a:pt x="-539" y="427891"/>
                  <a:pt x="0" y="6251"/>
                </a:cubicBezTo>
                <a:lnTo>
                  <a:pt x="685800" y="0"/>
                </a:lnTo>
                <a:close/>
              </a:path>
            </a:pathLst>
          </a:custGeom>
        </p:spPr>
        <p:txBody>
          <a:bodyPr wrap="square">
            <a:spAutoFit/>
          </a:bodyPr>
          <a:lstStyle/>
          <a:p>
            <a:pPr lvl="3"/>
            <a:r>
              <a:rPr lang="en-US"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Data</a:t>
            </a:r>
            <a:endPar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3"/>
          <p:cNvSpPr/>
          <p:nvPr/>
        </p:nvSpPr>
        <p:spPr>
          <a:xfrm>
            <a:off x="467544" y="2855992"/>
            <a:ext cx="8435200" cy="3724096"/>
          </a:xfrm>
          <a:prstGeom prst="rect">
            <a:avLst/>
          </a:prstGeom>
        </p:spPr>
        <p:txBody>
          <a:bodyPr wrap="square">
            <a:spAutoFit/>
          </a:bodyPr>
          <a:lstStyle/>
          <a:p>
            <a:pPr algn="l" rtl="0"/>
            <a:r>
              <a:rPr lang="en-US" b="1" i="1" dirty="0"/>
              <a:t>Size example </a:t>
            </a:r>
            <a:endParaRPr lang="en-US" sz="1600" dirty="0"/>
          </a:p>
          <a:p>
            <a:pPr marL="1200150" lvl="2" indent="-285750" algn="l" rtl="0">
              <a:buFont typeface="Wingdings" panose="05000000000000000000" pitchFamily="2" charset="2"/>
              <a:buChar char="v"/>
            </a:pPr>
            <a:r>
              <a:rPr lang="en-US" sz="2000" dirty="0"/>
              <a:t>1 bit - answer to an yes/no question </a:t>
            </a:r>
            <a:endParaRPr lang="en-US" dirty="0"/>
          </a:p>
          <a:p>
            <a:pPr marL="1200150" lvl="2" indent="-285750" algn="l" rtl="0">
              <a:buFont typeface="Wingdings" panose="05000000000000000000" pitchFamily="2" charset="2"/>
              <a:buChar char="v"/>
            </a:pPr>
            <a:r>
              <a:rPr lang="en-US" sz="2000" dirty="0"/>
              <a:t>1 byte - a number from 0 to 255. </a:t>
            </a:r>
            <a:endParaRPr lang="en-US" dirty="0"/>
          </a:p>
          <a:p>
            <a:pPr marL="1200150" lvl="2" indent="-285750" algn="l" rtl="0">
              <a:buFont typeface="Wingdings" panose="05000000000000000000" pitchFamily="2" charset="2"/>
              <a:buChar char="v"/>
            </a:pPr>
            <a:r>
              <a:rPr lang="en-US" sz="2000" dirty="0"/>
              <a:t>90 bytes: enough to store a typical line of text from a book. </a:t>
            </a:r>
            <a:endParaRPr lang="en-US" dirty="0"/>
          </a:p>
          <a:p>
            <a:pPr marL="1200150" lvl="2" indent="-285750" algn="l" rtl="0">
              <a:buFont typeface="Wingdings" panose="05000000000000000000" pitchFamily="2" charset="2"/>
              <a:buChar char="v"/>
            </a:pPr>
            <a:r>
              <a:rPr lang="en-US" sz="2000" dirty="0"/>
              <a:t>4 KB: about one page of text. </a:t>
            </a:r>
            <a:endParaRPr lang="en-US" dirty="0"/>
          </a:p>
          <a:p>
            <a:pPr marL="1200150" lvl="2" indent="-285750" algn="l" rtl="0">
              <a:buFont typeface="Wingdings" panose="05000000000000000000" pitchFamily="2" charset="2"/>
              <a:buChar char="v"/>
            </a:pPr>
            <a:r>
              <a:rPr lang="en-US" sz="2000" dirty="0"/>
              <a:t>120 KB: the text of a typical pocket book. </a:t>
            </a:r>
            <a:endParaRPr lang="en-US" dirty="0"/>
          </a:p>
          <a:p>
            <a:pPr marL="1200150" lvl="2" indent="-285750" algn="l" rtl="0">
              <a:buFont typeface="Wingdings" panose="05000000000000000000" pitchFamily="2" charset="2"/>
              <a:buChar char="v"/>
            </a:pPr>
            <a:r>
              <a:rPr lang="en-US" sz="2000" dirty="0"/>
              <a:t>3 MB - a three minute song (128k bitrate) </a:t>
            </a:r>
            <a:endParaRPr lang="en-US" dirty="0"/>
          </a:p>
          <a:p>
            <a:pPr marL="1200150" lvl="2" indent="-285750" algn="l" rtl="0">
              <a:buFont typeface="Wingdings" panose="05000000000000000000" pitchFamily="2" charset="2"/>
              <a:buChar char="v"/>
            </a:pPr>
            <a:r>
              <a:rPr lang="en-US" sz="2000" dirty="0"/>
              <a:t>650-900 MB - an CD-ROM </a:t>
            </a:r>
            <a:endParaRPr lang="en-US" dirty="0"/>
          </a:p>
          <a:p>
            <a:pPr marL="1200150" lvl="2" indent="-285750" algn="l" rtl="0">
              <a:buFont typeface="Wingdings" panose="05000000000000000000" pitchFamily="2" charset="2"/>
              <a:buChar char="v"/>
            </a:pPr>
            <a:r>
              <a:rPr lang="en-US" sz="2000" dirty="0"/>
              <a:t>1 GB -114 minutes of uncompressed CD-quality audio at 1.4 Mbit/s </a:t>
            </a:r>
            <a:endParaRPr lang="en-US" dirty="0"/>
          </a:p>
          <a:p>
            <a:pPr marL="2603500" lvl="2" indent="-285750" algn="l" defTabSz="1417638" rtl="0">
              <a:buFont typeface="Wingdings" panose="05000000000000000000" pitchFamily="2" charset="2"/>
              <a:buChar char="v"/>
            </a:pPr>
            <a:r>
              <a:rPr lang="en-US" sz="2000" dirty="0"/>
              <a:t>8-16 GB - size of a normal flash drive </a:t>
            </a:r>
            <a:endParaRPr lang="en-US" dirty="0"/>
          </a:p>
        </p:txBody>
      </p:sp>
    </p:spTree>
    <p:extLst>
      <p:ext uri="{BB962C8B-B14F-4D97-AF65-F5344CB8AC3E}">
        <p14:creationId xmlns:p14="http://schemas.microsoft.com/office/powerpoint/2010/main" val="23749105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0588825"/>
              </p:ext>
            </p:extLst>
          </p:nvPr>
        </p:nvGraphicFramePr>
        <p:xfrm>
          <a:off x="467544" y="2852936"/>
          <a:ext cx="8136904" cy="2256624"/>
        </p:xfrm>
        <a:graphic>
          <a:graphicData uri="http://schemas.openxmlformats.org/drawingml/2006/table">
            <a:tbl>
              <a:tblPr rtl="1">
                <a:tableStyleId>{775DCB02-9BB8-47FD-8907-85C794F793BA}</a:tableStyleId>
              </a:tblPr>
              <a:tblGrid>
                <a:gridCol w="1834048"/>
                <a:gridCol w="6302856"/>
              </a:tblGrid>
              <a:tr h="80645">
                <a:tc gridSpan="2">
                  <a:txBody>
                    <a:bodyPr/>
                    <a:lstStyle/>
                    <a:p>
                      <a:pPr algn="ctr" rtl="1">
                        <a:lnSpc>
                          <a:spcPct val="115000"/>
                        </a:lnSpc>
                        <a:spcAft>
                          <a:spcPts val="0"/>
                        </a:spcAft>
                      </a:pPr>
                      <a:r>
                        <a:rPr lang="en-US" sz="2400" dirty="0">
                          <a:effectLst/>
                        </a:rPr>
                        <a:t>CPU SPEED MEASURES</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2">
                        <a:lumMod val="75000"/>
                      </a:schemeClr>
                    </a:solidFill>
                  </a:tcPr>
                </a:tc>
                <a:tc hMerge="1">
                  <a:txBody>
                    <a:bodyPr/>
                    <a:lstStyle/>
                    <a:p>
                      <a:pPr rtl="1"/>
                      <a:endParaRPr lang="ar-IQ"/>
                    </a:p>
                  </a:txBody>
                  <a:tcPr/>
                </a:tc>
              </a:tr>
              <a:tr h="612000">
                <a:tc>
                  <a:txBody>
                    <a:bodyPr/>
                    <a:lstStyle/>
                    <a:p>
                      <a:pPr algn="l" rtl="1">
                        <a:lnSpc>
                          <a:spcPct val="115000"/>
                        </a:lnSpc>
                        <a:spcAft>
                          <a:spcPts val="0"/>
                        </a:spcAft>
                      </a:pPr>
                      <a:r>
                        <a:rPr lang="en-US" sz="2000" dirty="0">
                          <a:effectLst/>
                        </a:rPr>
                        <a:t>1 hertz or Hz</a:t>
                      </a:r>
                      <a:endParaRPr lang="en-US"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rtl="1">
                        <a:lnSpc>
                          <a:spcPct val="115000"/>
                        </a:lnSpc>
                        <a:spcAft>
                          <a:spcPts val="0"/>
                        </a:spcAft>
                      </a:pPr>
                      <a:r>
                        <a:rPr lang="en-US" sz="2400" dirty="0">
                          <a:effectLst/>
                        </a:rPr>
                        <a:t>1 cycle per second</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612000">
                <a:tc>
                  <a:txBody>
                    <a:bodyPr/>
                    <a:lstStyle/>
                    <a:p>
                      <a:pPr algn="l" rtl="1">
                        <a:lnSpc>
                          <a:spcPct val="115000"/>
                        </a:lnSpc>
                        <a:spcAft>
                          <a:spcPts val="0"/>
                        </a:spcAft>
                      </a:pPr>
                      <a:r>
                        <a:rPr lang="en-US" sz="2400" dirty="0">
                          <a:effectLst/>
                        </a:rPr>
                        <a:t>1 MHz</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rtl="1">
                        <a:lnSpc>
                          <a:spcPct val="115000"/>
                        </a:lnSpc>
                        <a:spcAft>
                          <a:spcPts val="0"/>
                        </a:spcAft>
                      </a:pPr>
                      <a:r>
                        <a:rPr lang="en-US" sz="2400" dirty="0">
                          <a:effectLst/>
                        </a:rPr>
                        <a:t>1 million cycles per second or 1000 Hz</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612000">
                <a:tc>
                  <a:txBody>
                    <a:bodyPr/>
                    <a:lstStyle/>
                    <a:p>
                      <a:pPr algn="l" rtl="1">
                        <a:lnSpc>
                          <a:spcPct val="115000"/>
                        </a:lnSpc>
                        <a:spcAft>
                          <a:spcPts val="0"/>
                        </a:spcAft>
                      </a:pPr>
                      <a:r>
                        <a:rPr lang="en-US" sz="2400">
                          <a:effectLst/>
                        </a:rPr>
                        <a:t>1 GHz</a:t>
                      </a:r>
                      <a:endParaRPr lang="en-US" sz="18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l" rtl="1">
                        <a:lnSpc>
                          <a:spcPct val="115000"/>
                        </a:lnSpc>
                        <a:spcAft>
                          <a:spcPts val="0"/>
                        </a:spcAft>
                      </a:pPr>
                      <a:r>
                        <a:rPr lang="en-US" sz="2400" dirty="0">
                          <a:effectLst/>
                        </a:rPr>
                        <a:t>1 billion cycles per second or 1000 MHz</a:t>
                      </a:r>
                      <a:endParaRPr lang="en-US" sz="18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685880" y="980728"/>
            <a:ext cx="748883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Speed measurement</a:t>
            </a:r>
            <a:r>
              <a:rPr kumimoji="0" lang="en-US" alt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speed of Central Processing Unit (CPU) is measured by Hertz (Hz), Which represent a CPU cycle. The speed of CPU is known as Computer Speed.</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2"/>
          <p:cNvSpPr/>
          <p:nvPr/>
        </p:nvSpPr>
        <p:spPr>
          <a:xfrm>
            <a:off x="323528" y="332656"/>
            <a:ext cx="2853934" cy="646331"/>
          </a:xfrm>
          <a:custGeom>
            <a:avLst/>
            <a:gdLst>
              <a:gd name="connsiteX0" fmla="*/ 0 w 2741584"/>
              <a:gd name="connsiteY0" fmla="*/ 0 h 646331"/>
              <a:gd name="connsiteX1" fmla="*/ 2741584 w 2741584"/>
              <a:gd name="connsiteY1" fmla="*/ 0 h 646331"/>
              <a:gd name="connsiteX2" fmla="*/ 2741584 w 2741584"/>
              <a:gd name="connsiteY2" fmla="*/ 646331 h 646331"/>
              <a:gd name="connsiteX3" fmla="*/ 0 w 2741584"/>
              <a:gd name="connsiteY3" fmla="*/ 646331 h 646331"/>
              <a:gd name="connsiteX4" fmla="*/ 0 w 2741584"/>
              <a:gd name="connsiteY4" fmla="*/ 0 h 646331"/>
              <a:gd name="connsiteX0" fmla="*/ 1616 w 2743200"/>
              <a:gd name="connsiteY0" fmla="*/ 0 h 1911251"/>
              <a:gd name="connsiteX1" fmla="*/ 2743200 w 2743200"/>
              <a:gd name="connsiteY1" fmla="*/ 0 h 1911251"/>
              <a:gd name="connsiteX2" fmla="*/ 0 w 2743200"/>
              <a:gd name="connsiteY2" fmla="*/ 1911251 h 1911251"/>
              <a:gd name="connsiteX3" fmla="*/ 1616 w 2743200"/>
              <a:gd name="connsiteY3" fmla="*/ 646331 h 1911251"/>
              <a:gd name="connsiteX4" fmla="*/ 1616 w 2743200"/>
              <a:gd name="connsiteY4" fmla="*/ 0 h 1911251"/>
              <a:gd name="connsiteX0" fmla="*/ 1616 w 472440"/>
              <a:gd name="connsiteY0" fmla="*/ 0 h 1911251"/>
              <a:gd name="connsiteX1" fmla="*/ 472440 w 472440"/>
              <a:gd name="connsiteY1" fmla="*/ 1737360 h 1911251"/>
              <a:gd name="connsiteX2" fmla="*/ 0 w 472440"/>
              <a:gd name="connsiteY2" fmla="*/ 1911251 h 1911251"/>
              <a:gd name="connsiteX3" fmla="*/ 1616 w 472440"/>
              <a:gd name="connsiteY3" fmla="*/ 646331 h 1911251"/>
              <a:gd name="connsiteX4" fmla="*/ 1616 w 472440"/>
              <a:gd name="connsiteY4" fmla="*/ 0 h 1911251"/>
              <a:gd name="connsiteX0" fmla="*/ 685800 w 1156624"/>
              <a:gd name="connsiteY0" fmla="*/ 0 h 1911251"/>
              <a:gd name="connsiteX1" fmla="*/ 1156624 w 1156624"/>
              <a:gd name="connsiteY1" fmla="*/ 1737360 h 1911251"/>
              <a:gd name="connsiteX2" fmla="*/ 684184 w 1156624"/>
              <a:gd name="connsiteY2" fmla="*/ 1911251 h 1911251"/>
              <a:gd name="connsiteX3" fmla="*/ 0 w 1156624"/>
              <a:gd name="connsiteY3" fmla="*/ 6251 h 1911251"/>
              <a:gd name="connsiteX4" fmla="*/ 685800 w 1156624"/>
              <a:gd name="connsiteY4" fmla="*/ 0 h 191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624" h="1911251">
                <a:moveTo>
                  <a:pt x="685800" y="0"/>
                </a:moveTo>
                <a:lnTo>
                  <a:pt x="1156624" y="1737360"/>
                </a:lnTo>
                <a:lnTo>
                  <a:pt x="684184" y="1911251"/>
                </a:lnTo>
                <a:cubicBezTo>
                  <a:pt x="684723" y="1489611"/>
                  <a:pt x="-539" y="427891"/>
                  <a:pt x="0" y="6251"/>
                </a:cubicBezTo>
                <a:lnTo>
                  <a:pt x="685800" y="0"/>
                </a:lnTo>
                <a:close/>
              </a:path>
            </a:pathLst>
          </a:custGeom>
        </p:spPr>
        <p:txBody>
          <a:bodyPr wrap="square">
            <a:spAutoFit/>
          </a:bodyPr>
          <a:lstStyle/>
          <a:p>
            <a:pPr lvl="3"/>
            <a:r>
              <a:rPr lang="en-US" sz="3600" b="1" dirty="0" smtClean="0">
                <a:solidFill>
                  <a:srgbClr val="FF0000"/>
                </a:solidFill>
                <a:effectLst>
                  <a:outerShdw blurRad="38100" dist="38100" dir="2700000" algn="tl">
                    <a:srgbClr val="000000">
                      <a:alpha val="43137"/>
                    </a:srgbClr>
                  </a:outerShdw>
                </a:effectLst>
                <a:latin typeface="Arial Black" panose="020B0A04020102020204" pitchFamily="34" charset="0"/>
              </a:rPr>
              <a:t>Data</a:t>
            </a:r>
            <a:endParaRPr lang="en-US" sz="2400" dirty="0" smtClean="0">
              <a:solidFill>
                <a:srgbClr val="FF0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4790095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77" descr="Image result for 4) Users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7352" y="228600"/>
            <a:ext cx="1701800" cy="1701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95536" y="404664"/>
            <a:ext cx="8461513"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ar-IQ" sz="4400" b="1" i="0" u="none" strike="noStrike" cap="none" normalizeH="0" baseline="0" dirty="0" smtClean="0">
                <a:ln>
                  <a:noFill/>
                </a:ln>
                <a:solidFill>
                  <a:srgbClr val="00B0F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Users</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altLang="ar-IQ" sz="4400" b="1" i="0" u="none" strike="noStrike" cap="none" normalizeH="0" baseline="0" dirty="0" smtClean="0">
              <a:ln>
                <a:noFill/>
              </a:ln>
              <a:solidFill>
                <a:schemeClr val="accent6">
                  <a:lumMod val="60000"/>
                  <a:lumOff val="4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altLang="ar-IQ"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All the persons (users) that use the computer can be considered as live ware.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ar-IQ" sz="2400" b="1" i="0" u="sng"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EX: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Programmers,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Graphic Designer,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Data entry operator,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Hardware technician,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Network engineer,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Data base Administrator,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Web  Designer,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System Analyzer. </a:t>
            </a:r>
            <a:endParaRPr kumimoji="0" lang="en-US" altLang="ar-IQ"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ar-IQ"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4410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3471"/>
            <a:ext cx="5256585" cy="954107"/>
          </a:xfrm>
          <a:prstGeom prst="rect">
            <a:avLst/>
          </a:prstGeom>
        </p:spPr>
        <p:txBody>
          <a:bodyPr wrap="square">
            <a:spAutoFit/>
          </a:bodyPr>
          <a:lstStyle/>
          <a:p>
            <a:pPr algn="l" rtl="0"/>
            <a:r>
              <a:rPr lang="en-US" sz="2800" b="1" dirty="0">
                <a:solidFill>
                  <a:schemeClr val="accent2">
                    <a:lumMod val="60000"/>
                    <a:lumOff val="40000"/>
                  </a:schemeClr>
                </a:solidFill>
                <a:effectLst>
                  <a:outerShdw blurRad="38100" dist="38100" dir="2700000" algn="tl">
                    <a:srgbClr val="000000">
                      <a:alpha val="43137"/>
                    </a:srgbClr>
                  </a:outerShdw>
                </a:effectLst>
                <a:latin typeface="Arial Black" panose="020B0A04020102020204" pitchFamily="34" charset="0"/>
              </a:rPr>
              <a:t>Laptop and Smartphone Computers</a:t>
            </a:r>
          </a:p>
        </p:txBody>
      </p:sp>
      <p:pic>
        <p:nvPicPr>
          <p:cNvPr id="13313" name="Picture 82" descr="Image result for laptop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45792"/>
            <a:ext cx="3450900" cy="19347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rot="10800000" flipV="1">
            <a:off x="562040" y="2433857"/>
            <a:ext cx="79548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ar-IQ" sz="2400" b="0" i="0" u="none" strike="noStrike" cap="none" normalizeH="0" baseline="0" dirty="0" smtClean="0">
                <a:ln>
                  <a:noFill/>
                </a:ln>
                <a:solidFill>
                  <a:srgbClr val="000000"/>
                </a:solidFill>
                <a:effectLst/>
                <a:latin typeface="Times New Roman" pitchFamily="18" charset="0"/>
                <a:cs typeface="Times New Roman" pitchFamily="18" charset="0"/>
              </a:rPr>
              <a:t>Laptops are portable computers and are small enough to sit on your lap.</a:t>
            </a:r>
            <a:endParaRPr kumimoji="0" lang="en-US" altLang="ar-IQ"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ar-IQ" sz="2400" b="0" i="0" u="none" strike="noStrike" cap="none" normalizeH="0" baseline="0" dirty="0" smtClean="0">
                <a:ln>
                  <a:noFill/>
                </a:ln>
                <a:solidFill>
                  <a:srgbClr val="000000"/>
                </a:solidFill>
                <a:effectLst/>
                <a:latin typeface="Times New Roman" pitchFamily="18" charset="0"/>
                <a:cs typeface="Times New Roman" pitchFamily="18" charset="0"/>
              </a:rPr>
              <a:t>They can be used almost anywhere due to their small size and a built-in battery which powers the laptop when there is no access to a plug socket.</a:t>
            </a:r>
            <a:endParaRPr kumimoji="0" lang="en-US" altLang="ar-IQ"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ar-IQ" sz="2400" b="0" i="0" u="none" strike="noStrike" cap="none" normalizeH="0" baseline="0" dirty="0" smtClean="0">
                <a:ln>
                  <a:noFill/>
                </a:ln>
                <a:solidFill>
                  <a:srgbClr val="000000"/>
                </a:solidFill>
                <a:effectLst/>
                <a:latin typeface="Times New Roman" pitchFamily="18" charset="0"/>
                <a:cs typeface="Times New Roman" pitchFamily="18" charset="0"/>
              </a:rPr>
              <a:t>Modern laptops are generally almost as powerful as a Desktop PC and are used for similar tasks and purposes.</a:t>
            </a:r>
            <a:endParaRPr kumimoji="0" lang="en-US" altLang="ar-IQ"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ar-IQ" sz="2400" b="0" i="0" u="none" strike="noStrike" cap="none" normalizeH="0" baseline="0" dirty="0" smtClean="0">
                <a:ln>
                  <a:noFill/>
                </a:ln>
                <a:solidFill>
                  <a:srgbClr val="000000"/>
                </a:solidFill>
                <a:effectLst/>
                <a:latin typeface="Times New Roman" pitchFamily="18" charset="0"/>
                <a:cs typeface="Times New Roman" pitchFamily="18" charset="0"/>
              </a:rPr>
              <a:t>They have LCD screens (Liquid Crystal Display) which use low-power. This helps increase the run-time of a laptop's battery.</a:t>
            </a:r>
            <a:endParaRPr kumimoji="0" lang="en-GB" altLang="ar-IQ"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579182" y="1634246"/>
            <a:ext cx="2300630" cy="646331"/>
          </a:xfrm>
          <a:prstGeom prst="rect">
            <a:avLst/>
          </a:prstGeom>
        </p:spPr>
        <p:txBody>
          <a:bodyPr wrap="none">
            <a:spAutoFit/>
          </a:bodyPr>
          <a:lstStyle/>
          <a:p>
            <a:r>
              <a:rPr kumimoji="0" lang="en-GB" altLang="ar-IQ" sz="3600" b="1" i="0" u="none" strike="noStrike" cap="none" normalizeH="0" baseline="0" dirty="0" smtClean="0">
                <a:ln>
                  <a:noFill/>
                </a:ln>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1) Laptops</a:t>
            </a:r>
            <a:endParaRPr lang="ar-IQ" sz="36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55914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7" name="Picture 84" descr="Image result for notebook computer latest version"/>
          <p:cNvPicPr>
            <a:picLocks noChangeAspect="1" noChangeArrowheads="1"/>
          </p:cNvPicPr>
          <p:nvPr/>
        </p:nvPicPr>
        <p:blipFill rotWithShape="1">
          <a:blip r:embed="rId2">
            <a:extLst>
              <a:ext uri="{28A0092B-C50C-407E-A947-70E740481C1C}">
                <a14:useLocalDpi xmlns:a14="http://schemas.microsoft.com/office/drawing/2010/main" val="0"/>
              </a:ext>
            </a:extLst>
          </a:blip>
          <a:srcRect l="6813" t="7028" r="5753" b="7124"/>
          <a:stretch/>
        </p:blipFill>
        <p:spPr bwMode="auto">
          <a:xfrm>
            <a:off x="3810000" y="457200"/>
            <a:ext cx="5013960" cy="25450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481902" y="1412776"/>
            <a:ext cx="818019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altLang="ar-IQ" sz="36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2) Notebook </a:t>
            </a:r>
            <a:endParaRPr lang="en-US" altLang="ar-IQ" sz="36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lang="en-US" altLang="ar-IQ" sz="36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Computer</a:t>
            </a:r>
            <a:r>
              <a:rPr kumimoji="0" lang="en-US" altLang="ar-IQ" sz="2400" b="1" i="0" u="none" strike="noStrike" cap="none" normalizeH="0" baseline="0" dirty="0" smtClean="0">
                <a:ln>
                  <a:noFill/>
                </a:ln>
                <a:solidFill>
                  <a:srgbClr val="222222"/>
                </a:solidFill>
                <a:effectLst/>
                <a:latin typeface="Calibri"/>
                <a:ea typeface="Calibri" pitchFamily="34" charset="0"/>
                <a:cs typeface="Times New Roman" pitchFamily="18" charset="0"/>
              </a:rPr>
              <a:t> </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t>
            </a:r>
          </a:p>
          <a:p>
            <a:pPr marL="0" marR="0" lvl="0" indent="0" algn="justLow" defTabSz="914400" rtl="0" eaLnBrk="0" fontAlgn="base" latinLnBrk="0" hangingPunct="0">
              <a:lnSpc>
                <a:spcPct val="100000"/>
              </a:lnSpc>
              <a:spcBef>
                <a:spcPct val="0"/>
              </a:spcBef>
              <a:spcAft>
                <a:spcPct val="0"/>
              </a:spcAft>
              <a:buClrTx/>
              <a:buSzTx/>
              <a:buFontTx/>
              <a:buNone/>
              <a:tabLst/>
            </a:pPr>
            <a:endParaRPr lang="en-US" altLang="ar-IQ" sz="2400" dirty="0">
              <a:solidFill>
                <a:srgbClr val="222222"/>
              </a:solidFill>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ar-IQ" sz="28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It is a battery- or AC-powered personal</a:t>
            </a:r>
            <a:r>
              <a:rPr kumimoji="0" lang="en-US" altLang="ar-IQ" sz="2800" b="0" i="0" u="none" strike="noStrike" cap="none" normalizeH="0" baseline="0" dirty="0" smtClean="0">
                <a:ln>
                  <a:noFill/>
                </a:ln>
                <a:solidFill>
                  <a:srgbClr val="222222"/>
                </a:solidFill>
                <a:effectLst/>
                <a:latin typeface="Calibri"/>
                <a:ea typeface="Calibri" pitchFamily="34" charset="0"/>
                <a:cs typeface="Times New Roman" pitchFamily="18" charset="0"/>
              </a:rPr>
              <a:t> </a:t>
            </a:r>
            <a:r>
              <a:rPr kumimoji="0" lang="en-US" altLang="ar-IQ" sz="2800" b="1"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computer</a:t>
            </a:r>
            <a:r>
              <a:rPr kumimoji="0" lang="en-US" altLang="ar-IQ" sz="2800" b="0" i="0" u="none" strike="noStrike" cap="none" normalizeH="0" baseline="0" dirty="0" smtClean="0">
                <a:ln>
                  <a:noFill/>
                </a:ln>
                <a:solidFill>
                  <a:srgbClr val="222222"/>
                </a:solidFill>
                <a:effectLst/>
                <a:latin typeface="Calibri"/>
                <a:ea typeface="Calibri" pitchFamily="34" charset="0"/>
                <a:cs typeface="Times New Roman" pitchFamily="18" charset="0"/>
              </a:rPr>
              <a:t> </a:t>
            </a:r>
            <a:r>
              <a:rPr kumimoji="0" lang="en-US" altLang="ar-IQ" sz="28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generally smaller than a briefcase that can easily be transported and conveniently used in temporary spaces such as on airplanes, in libraries, temporary offices, and at meetings.</a:t>
            </a:r>
            <a:r>
              <a:rPr kumimoji="0" lang="en-US" altLang="ar-IQ"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altLang="ar-IQ"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185262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7" y="332656"/>
            <a:ext cx="4827433" cy="5632311"/>
          </a:xfrm>
          <a:prstGeom prst="rect">
            <a:avLst/>
          </a:prstGeom>
        </p:spPr>
        <p:txBody>
          <a:bodyPr wrap="square">
            <a:spAutoFit/>
          </a:bodyPr>
          <a:lstStyle/>
          <a:p>
            <a:pPr algn="l" rtl="0"/>
            <a:r>
              <a:rPr lang="en-US" sz="3200"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Netbook </a:t>
            </a:r>
            <a:endParaRPr lang="en-US" sz="32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rtl="0"/>
            <a:r>
              <a:rPr lang="en-US" sz="2000" dirty="0">
                <a:latin typeface="Times New Roman" panose="02020603050405020304" pitchFamily="18" charset="0"/>
                <a:cs typeface="Times New Roman" panose="02020603050405020304" pitchFamily="18" charset="0"/>
              </a:rPr>
              <a:t> </a:t>
            </a:r>
          </a:p>
          <a:p>
            <a:pPr marL="342900" lvl="0" indent="-342900" algn="l" rtl="0">
              <a:buFont typeface="Wingdings" panose="05000000000000000000" pitchFamily="2" charset="2"/>
              <a:buChar char="v"/>
            </a:pPr>
            <a:r>
              <a:rPr lang="en-GB" sz="2000" dirty="0">
                <a:latin typeface="Times New Roman" panose="02020603050405020304" pitchFamily="18" charset="0"/>
                <a:cs typeface="Times New Roman" panose="02020603050405020304" pitchFamily="18" charset="0"/>
              </a:rPr>
              <a:t>Netbooks</a:t>
            </a:r>
            <a:r>
              <a:rPr lang="en-US" sz="2000" dirty="0">
                <a:latin typeface="Times New Roman" panose="02020603050405020304" pitchFamily="18" charset="0"/>
                <a:cs typeface="Times New Roman" panose="02020603050405020304" pitchFamily="18" charset="0"/>
              </a:rPr>
              <a:t> are smaller and lighter than </a:t>
            </a:r>
            <a:r>
              <a:rPr lang="en-US" sz="2000" b="1" dirty="0">
                <a:latin typeface="Times New Roman" panose="02020603050405020304" pitchFamily="18" charset="0"/>
                <a:cs typeface="Times New Roman" panose="02020603050405020304" pitchFamily="18" charset="0"/>
              </a:rPr>
              <a:t>notebook</a:t>
            </a:r>
            <a:r>
              <a:rPr lang="en-US" sz="2000" dirty="0">
                <a:latin typeface="Times New Roman" panose="02020603050405020304" pitchFamily="18" charset="0"/>
                <a:cs typeface="Times New Roman" panose="02020603050405020304" pitchFamily="18" charset="0"/>
              </a:rPr>
              <a:t> computers, which in turn are smaller and lighter than laptops. </a:t>
            </a:r>
            <a:endParaRPr lang="en-US" sz="2000" dirty="0" smtClean="0">
              <a:latin typeface="Times New Roman" panose="02020603050405020304" pitchFamily="18" charset="0"/>
              <a:cs typeface="Times New Roman" panose="02020603050405020304" pitchFamily="18" charset="0"/>
            </a:endParaRPr>
          </a:p>
          <a:p>
            <a:pPr marL="342900" lvl="0" indent="-342900" algn="l" rtl="0">
              <a:buFont typeface="Wingdings" panose="05000000000000000000" pitchFamily="2" charset="2"/>
              <a:buChar char="v"/>
            </a:pPr>
            <a:endParaRPr lang="en-US" sz="1000" dirty="0">
              <a:latin typeface="Times New Roman" panose="02020603050405020304" pitchFamily="18" charset="0"/>
              <a:cs typeface="Times New Roman" panose="02020603050405020304" pitchFamily="18" charset="0"/>
            </a:endParaRPr>
          </a:p>
          <a:p>
            <a:pPr marL="342900" lvl="0" indent="-342900" algn="l" rtl="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Netbooks can be used for similar tasks to a laptop (word processing, running a Web browser and connecting wirelessly to the Internet) </a:t>
            </a:r>
            <a:endParaRPr lang="en-US" sz="2000" dirty="0" smtClean="0">
              <a:latin typeface="Times New Roman" panose="02020603050405020304" pitchFamily="18" charset="0"/>
              <a:cs typeface="Times New Roman" panose="02020603050405020304" pitchFamily="18" charset="0"/>
            </a:endParaRPr>
          </a:p>
          <a:p>
            <a:pPr marL="342900" lvl="0" indent="-342900" algn="l" rtl="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marL="342900" lvl="0" indent="-342900" algn="l" rtl="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they </a:t>
            </a:r>
            <a:r>
              <a:rPr lang="en-US" sz="2000" dirty="0">
                <a:latin typeface="Times New Roman" panose="02020603050405020304" pitchFamily="18" charset="0"/>
                <a:cs typeface="Times New Roman" panose="02020603050405020304" pitchFamily="18" charset="0"/>
              </a:rPr>
              <a:t>are not as powerful and have much smaller screens</a:t>
            </a:r>
            <a:r>
              <a:rPr lang="en-US" sz="2000" dirty="0" smtClean="0">
                <a:latin typeface="Times New Roman" panose="02020603050405020304" pitchFamily="18" charset="0"/>
                <a:cs typeface="Times New Roman" panose="02020603050405020304" pitchFamily="18" charset="0"/>
              </a:rPr>
              <a:t>.</a:t>
            </a:r>
          </a:p>
          <a:p>
            <a:pPr marL="342900" lvl="0" indent="-342900" algn="l" rtl="0">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342900" lvl="0" indent="-342900" algn="l" rtl="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Cheaper because they do not come with certain components (such as CD/DVD drive).</a:t>
            </a:r>
          </a:p>
          <a:p>
            <a:pPr marL="342900" lvl="0" indent="-342900" algn="l" rtl="0">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p:txBody>
      </p:sp>
      <p:pic>
        <p:nvPicPr>
          <p:cNvPr id="3" name="Picture 2"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961" y="620688"/>
            <a:ext cx="3414078" cy="3756204"/>
          </a:xfrm>
          <a:prstGeom prst="rect">
            <a:avLst/>
          </a:prstGeom>
          <a:noFill/>
          <a:ln>
            <a:noFill/>
          </a:ln>
        </p:spPr>
      </p:pic>
      <p:sp>
        <p:nvSpPr>
          <p:cNvPr id="4" name="Rectangle 3"/>
          <p:cNvSpPr/>
          <p:nvPr/>
        </p:nvSpPr>
        <p:spPr>
          <a:xfrm>
            <a:off x="3203848" y="5457135"/>
            <a:ext cx="5361191" cy="1015663"/>
          </a:xfrm>
          <a:prstGeom prst="rect">
            <a:avLst/>
          </a:prstGeom>
        </p:spPr>
        <p:txBody>
          <a:bodyPr wrap="square">
            <a:spAutoFit/>
          </a:bodyPr>
          <a:lstStyle/>
          <a:p>
            <a:pPr marL="285750" lvl="0" indent="-285750" algn="l" rtl="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 netbook will have a slimmed-down operating system, a smaller-than-usual keyboard and very little (if any) storage space.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7452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6" descr="71emefeekzl-_ac_ul320_sr27832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4005064"/>
            <a:ext cx="2643187" cy="25529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262608" y="152602"/>
            <a:ext cx="32403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4400" b="1"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Smart Phone</a:t>
            </a:r>
            <a:endParaRPr kumimoji="0" lang="en-US" altLang="ar-IQ" sz="2000" b="0" i="0" u="none" strike="noStrike" cap="none" normalizeH="0" baseline="0" dirty="0" smtClean="0">
              <a:ln>
                <a:noFill/>
              </a:ln>
              <a:solidFill>
                <a:srgbClr val="00B050"/>
              </a:solidFill>
              <a:effectLst>
                <a:outerShdw blurRad="38100" dist="38100" dir="2700000" algn="tl">
                  <a:srgbClr val="000000">
                    <a:alpha val="43137"/>
                  </a:srgbClr>
                </a:outerShdw>
              </a:effectLst>
              <a:cs typeface="Arial" pitchFamily="34" charset="0"/>
            </a:endParaRPr>
          </a:p>
        </p:txBody>
      </p:sp>
      <p:sp>
        <p:nvSpPr>
          <p:cNvPr id="3" name="Rectangle 3"/>
          <p:cNvSpPr>
            <a:spLocks noChangeArrowheads="1"/>
          </p:cNvSpPr>
          <p:nvPr/>
        </p:nvSpPr>
        <p:spPr bwMode="auto">
          <a:xfrm>
            <a:off x="251520" y="1144775"/>
            <a:ext cx="867128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r>
              <a:rPr kumimoji="0" lang="en-US" altLang="ar-IQ" sz="2400" b="1"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mobile phone</a:t>
            </a: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known as a</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is a portable</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r>
              <a:rPr kumimoji="0" lang="en-US" alt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telephone</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that can make and receive</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r>
              <a:rPr kumimoji="0" lang="en-US" alt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calls</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r>
              <a:rPr kumimoji="0" lang="en-US" altLang="ar-IQ" sz="24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over a</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r>
              <a:rPr kumimoji="0" lang="en-US" alt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radio frequency</a:t>
            </a:r>
            <a:r>
              <a:rPr kumimoji="0" lang="en-US" altLang="ar-IQ" sz="2400" b="0" i="0" u="none" strike="noStrike" cap="none" normalizeH="0" baseline="0" dirty="0" smtClean="0">
                <a:ln>
                  <a:noFill/>
                </a:ln>
                <a:solidFill>
                  <a:srgbClr val="222222"/>
                </a:solidFill>
                <a:effectLst/>
                <a:latin typeface="Arial"/>
                <a:ea typeface="Calibri" pitchFamily="34" charset="0"/>
                <a:cs typeface="Times New Roman" pitchFamily="18" charset="0"/>
              </a:rPr>
              <a:t> </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smartphone</a:t>
            </a:r>
            <a:r>
              <a:rPr kumimoji="0" lang="en-US" alt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smart phone</a:t>
            </a:r>
            <a:r>
              <a:rPr kumimoji="0" lang="en-US" alt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mobile phone with an advanced mobile operating system which combines features of a personal computer operating system with other features useful for mobile or handheld use. </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Most smartphones can access the Internet, have a touchscreen user interface, can run third-party apps, music players and camera phones. </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724690" y="4732402"/>
            <a:ext cx="5788307"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rtl="0"/>
            <a:r>
              <a:rPr lang="en-US" sz="1600" b="1" dirty="0" smtClean="0">
                <a:effectLst/>
                <a:latin typeface="Times New Roman" panose="02020603050405020304" pitchFamily="18" charset="0"/>
                <a:ea typeface="Calibri"/>
                <a:cs typeface="Times New Roman" panose="02020603050405020304" pitchFamily="18" charset="0"/>
              </a:rPr>
              <a:t>What are Third-party apps</a:t>
            </a:r>
            <a:r>
              <a:rPr lang="en-US" sz="1600" b="1" i="1" dirty="0" smtClean="0">
                <a:solidFill>
                  <a:srgbClr val="000000"/>
                </a:solidFill>
                <a:effectLst/>
                <a:latin typeface="Times New Roman" panose="02020603050405020304" pitchFamily="18" charset="0"/>
                <a:ea typeface="Calibri"/>
                <a:cs typeface="Times New Roman" panose="02020603050405020304" pitchFamily="18" charset="0"/>
              </a:rPr>
              <a:t>:</a:t>
            </a:r>
            <a:r>
              <a:rPr lang="en-US" sz="1600" dirty="0" smtClean="0">
                <a:solidFill>
                  <a:srgbClr val="000000"/>
                </a:solidFill>
                <a:effectLst/>
                <a:latin typeface="Times New Roman" panose="02020603050405020304" pitchFamily="18" charset="0"/>
                <a:ea typeface="Calibri"/>
                <a:cs typeface="Times New Roman" panose="02020603050405020304" pitchFamily="18" charset="0"/>
              </a:rPr>
              <a:t> An application that is provided by a vendor other than the manufacturer of the device. </a:t>
            </a:r>
            <a:r>
              <a:rPr lang="en-US" sz="1600" dirty="0">
                <a:latin typeface="Times New Roman" panose="02020603050405020304" pitchFamily="18" charset="0"/>
                <a:cs typeface="Times New Roman" panose="02020603050405020304" pitchFamily="18" charset="0"/>
              </a:rPr>
              <a:t>For example, the iPhone comes with its own camera app, but there have been camera apps from third parties that offered advanced features such as a self timer and simple editing. </a:t>
            </a:r>
          </a:p>
          <a:p>
            <a:pPr algn="l" rtl="0"/>
            <a:endParaRPr lang="ar-IQ"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4613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716017" y="2173444"/>
            <a:ext cx="4202074" cy="4207883"/>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01870"/>
            <a:ext cx="4067653" cy="2055898"/>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67544" y="4492115"/>
            <a:ext cx="4067653" cy="1889213"/>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6" name="Rectangle 5"/>
          <p:cNvSpPr>
            <a:spLocks noChangeArrowheads="1"/>
          </p:cNvSpPr>
          <p:nvPr/>
        </p:nvSpPr>
        <p:spPr bwMode="auto">
          <a:xfrm>
            <a:off x="233543" y="260648"/>
            <a:ext cx="86033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ar-IQ" sz="2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First Generation (1946-1959): </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generation relied on machine language to perform operations, and they could only solve one problem at a time. Input was based on punched cards and paper tape, and output was displayed on printouts.</a:t>
            </a:r>
            <a:r>
              <a:rPr kumimoji="0" lang="en-US" altLang="ar-IQ"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altLang="ar-IQ" sz="32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65223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16385" name="Picture 87" descr="Image result for computer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9378"/>
            <a:ext cx="3235520" cy="20438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320510" y="2444083"/>
            <a:ext cx="828393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virus is a small piece of software that piggybacks on real programs. </a:t>
            </a:r>
          </a:p>
          <a:p>
            <a:pPr marL="0" marR="0" lvl="0" indent="0" algn="l" defTabSz="914400" rtl="1" eaLnBrk="1" fontAlgn="base" latinLnBrk="0" hangingPunct="1">
              <a:lnSpc>
                <a:spcPct val="100000"/>
              </a:lnSpc>
              <a:spcBef>
                <a:spcPct val="0"/>
              </a:spcBef>
              <a:spcAft>
                <a:spcPct val="0"/>
              </a:spcAft>
              <a:buClrTx/>
              <a:buSzTx/>
              <a:buFontTx/>
              <a:buNone/>
              <a:tabLst/>
            </a:pPr>
            <a:endParaRPr lang="en-US" altLang="ar-IQ" sz="2400" dirty="0">
              <a:solidFill>
                <a:srgbClr val="000000"/>
              </a:solidFill>
              <a:latin typeface="Times New Roman" pitchFamily="18" charset="0"/>
              <a:ea typeface="Calibri" pitchFamily="34"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For example, a virus might attach itself to a program such as a spreadsheet program. Each time the spreadsheet program runs, the virus runs, too, and it has the chance to reproduce (by attaching to other programs).</a:t>
            </a:r>
            <a:r>
              <a:rPr kumimoji="0" lang="en-US" altLang="ar-IQ"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23527" y="861200"/>
            <a:ext cx="1819922" cy="707886"/>
          </a:xfrm>
          <a:prstGeom prst="rect">
            <a:avLst/>
          </a:prstGeom>
        </p:spPr>
        <p:txBody>
          <a:bodyPr wrap="none">
            <a:spAutoFit/>
          </a:bodyPr>
          <a:lstStyle/>
          <a:p>
            <a:r>
              <a:rPr kumimoji="0" lang="en-US" altLang="ar-IQ" sz="4000" b="1" i="0" u="none" strike="noStrike" cap="none" normalizeH="0" baseline="0" dirty="0" smtClean="0">
                <a:ln>
                  <a:noFill/>
                </a:ln>
                <a:solidFill>
                  <a:schemeClr val="accent2">
                    <a:lumMod val="60000"/>
                    <a:lumOff val="4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Viruses</a:t>
            </a:r>
            <a:endParaRPr lang="ar-IQ" sz="4000" b="1" dirty="0">
              <a:solidFill>
                <a:schemeClr val="accent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99829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09" name="Picture 8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63701"/>
            <a:ext cx="1420813" cy="1362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95536" y="363701"/>
            <a:ext cx="66302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ar-IQ" sz="20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E-mail viruses:</a:t>
            </a:r>
            <a:r>
              <a:rPr kumimoji="0" lang="en-US" altLang="ar-IQ"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altLang="ar-IQ"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An e-mail virus travels as an attachment to e-mail messages, and usually replicates itself by automatically mailing itself to dozens of people in the victim's e-mail address book. Some e-mail viruses don't even require a double-click -- they launch when you view the infected message in the preview pane of your e-mail software .</a:t>
            </a:r>
            <a:r>
              <a:rPr kumimoji="0" lang="en-US" altLang="ar-IQ"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altLang="ar-IQ"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altLang="ar-IQ"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29052" y="2636912"/>
            <a:ext cx="67687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Low" rtl="0" fontAlgn="base">
              <a:spcBef>
                <a:spcPct val="0"/>
              </a:spcBef>
              <a:spcAft>
                <a:spcPct val="0"/>
              </a:spcAft>
            </a:pPr>
            <a:r>
              <a:rPr lang="en-US" sz="2000" b="1" dirty="0">
                <a:solidFill>
                  <a:srgbClr val="FF0000"/>
                </a:solidFill>
                <a:latin typeface="Times New Roman" pitchFamily="18" charset="0"/>
                <a:ea typeface="Calibri" pitchFamily="34" charset="0"/>
                <a:cs typeface="Times New Roman" pitchFamily="18" charset="0"/>
              </a:rPr>
              <a:t>Trojan horses:</a:t>
            </a:r>
            <a:r>
              <a:rPr lang="en-US" sz="2000" b="1" dirty="0">
                <a:solidFill>
                  <a:srgbClr val="000000"/>
                </a:solidFill>
                <a:latin typeface="Times New Roman" pitchFamily="18" charset="0"/>
                <a:ea typeface="Calibri" pitchFamily="34" charset="0"/>
                <a:cs typeface="Times New Roman" pitchFamily="18" charset="0"/>
              </a:rPr>
              <a:t> </a:t>
            </a:r>
            <a:r>
              <a:rPr lang="en-US" sz="2000" dirty="0">
                <a:solidFill>
                  <a:srgbClr val="000000"/>
                </a:solidFill>
                <a:latin typeface="Times New Roman" pitchFamily="18" charset="0"/>
                <a:ea typeface="Calibri" pitchFamily="34" charset="0"/>
                <a:cs typeface="Times New Roman" pitchFamily="18" charset="0"/>
              </a:rPr>
              <a:t>A Trojan horse is simply a computer program. The program claims to do one thing (it may claim to be a game) but instead does damage when you run it (it may erase your hard disk). Trojan horses have no way to replicate automatically.  </a:t>
            </a:r>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12" name="Picture 90" descr="Image result for  Worms 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803" y="4320326"/>
            <a:ext cx="1878012" cy="174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359688" y="4365104"/>
            <a:ext cx="6804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ar-IQ" sz="2000" b="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Worms: </a:t>
            </a:r>
            <a:r>
              <a:rPr kumimoji="0" lang="en-US" altLang="ar-IQ"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worm is a small piece of software that uses computer networks and security holes to replicate itself. A copy of the worm scans the network for another machine that has a specific security hole. It copies itself to the new machine using the security hole, and then starts replicating from there, as well. </a:t>
            </a:r>
            <a:endParaRPr kumimoji="0" lang="en-US" altLang="ar-IQ"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Image result for trojan horses virus"/>
          <p:cNvPicPr/>
          <p:nvPr/>
        </p:nvPicPr>
        <p:blipFill>
          <a:blip r:embed="rId4">
            <a:extLst>
              <a:ext uri="{28A0092B-C50C-407E-A947-70E740481C1C}">
                <a14:useLocalDpi xmlns:a14="http://schemas.microsoft.com/office/drawing/2010/main" val="0"/>
              </a:ext>
            </a:extLst>
          </a:blip>
          <a:srcRect/>
          <a:stretch>
            <a:fillRect/>
          </a:stretch>
        </p:blipFill>
        <p:spPr bwMode="auto">
          <a:xfrm>
            <a:off x="7097803" y="2707784"/>
            <a:ext cx="1674369" cy="1222375"/>
          </a:xfrm>
          <a:prstGeom prst="rect">
            <a:avLst/>
          </a:prstGeom>
          <a:noFill/>
          <a:ln>
            <a:noFill/>
          </a:ln>
        </p:spPr>
      </p:pic>
    </p:spTree>
    <p:extLst>
      <p:ext uri="{BB962C8B-B14F-4D97-AF65-F5344CB8AC3E}">
        <p14:creationId xmlns:p14="http://schemas.microsoft.com/office/powerpoint/2010/main" val="33858884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65760" y="433319"/>
            <a:ext cx="8598728" cy="954107"/>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ar-IQ" sz="2800" b="1" u="none" strike="noStrike" cap="none" normalizeH="0" baseline="0" dirty="0" smtClean="0">
                <a:ln>
                  <a:noFill/>
                </a:ln>
                <a:solidFill>
                  <a:srgbClr val="CC3399"/>
                </a:solidFill>
                <a:latin typeface="Times New Roman" pitchFamily="18" charset="0"/>
                <a:ea typeface="Calibri" pitchFamily="34" charset="0"/>
                <a:cs typeface="Times New Roman" pitchFamily="18" charset="0"/>
              </a:rPr>
              <a:t>There are some tips to avoid viruses and reduce their impact?</a:t>
            </a:r>
            <a:endParaRPr kumimoji="0" lang="en-US" altLang="ar-IQ" sz="1000" b="1" u="none" strike="noStrike" cap="none" normalizeH="0" baseline="0" dirty="0" smtClean="0">
              <a:ln>
                <a:noFill/>
              </a:ln>
              <a:solidFill>
                <a:srgbClr val="CC3399"/>
              </a:solidFill>
            </a:endParaRPr>
          </a:p>
        </p:txBody>
      </p:sp>
      <p:pic>
        <p:nvPicPr>
          <p:cNvPr id="3" name="Picture 2"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2009488" y="2348880"/>
            <a:ext cx="6768752" cy="1659255"/>
          </a:xfrm>
          <a:prstGeom prst="rect">
            <a:avLst/>
          </a:prstGeom>
          <a:ln>
            <a:noFill/>
          </a:ln>
          <a:effectLst>
            <a:outerShdw blurRad="292100" dist="139700" dir="2700000" algn="tl" rotWithShape="0">
              <a:srgbClr val="333333">
                <a:alpha val="65000"/>
              </a:srgbClr>
            </a:outerShdw>
          </a:effectLst>
        </p:spPr>
      </p:pic>
      <p:sp>
        <p:nvSpPr>
          <p:cNvPr id="4" name="Rectangle 3"/>
          <p:cNvSpPr>
            <a:spLocks noChangeArrowheads="1"/>
          </p:cNvSpPr>
          <p:nvPr/>
        </p:nvSpPr>
        <p:spPr bwMode="auto">
          <a:xfrm rot="10800000" flipV="1">
            <a:off x="365760" y="1459524"/>
            <a:ext cx="84124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Install anti-virus software from a reputable vendor. Update it and use it regularly. </a:t>
            </a:r>
            <a:endParaRPr kumimoji="0" lang="en-US" altLang="ar-IQ"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65760" y="4221088"/>
            <a:ext cx="8412480" cy="1938992"/>
          </a:xfrm>
          <a:prstGeom prst="rect">
            <a:avLst/>
          </a:prstGeom>
        </p:spPr>
        <p:txBody>
          <a:bodyPr wrap="square">
            <a:spAutoFit/>
          </a:bodyPr>
          <a:lstStyle/>
          <a:p>
            <a:pPr marL="342900" lvl="0" indent="-342900" algn="l" rtl="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In addition to scanning for viruses on a regular basis, install an "on access" scanner (included in most anti-virus software packages) and configure it to start each time you start up your computer. This will protect your system by checking for viruses each time you run an executable file. </a:t>
            </a:r>
          </a:p>
        </p:txBody>
      </p:sp>
    </p:spTree>
    <p:extLst>
      <p:ext uri="{BB962C8B-B14F-4D97-AF65-F5344CB8AC3E}">
        <p14:creationId xmlns:p14="http://schemas.microsoft.com/office/powerpoint/2010/main" val="19148928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744954"/>
            <a:ext cx="8784976"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Use a virus scan before you open any new programs or files that may contain executable code. This includes packaged software that you buy from the store as well as any program you might download from the Internet.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If you are a member of an online community or chat room, be very careful about accepting files or clicking links that you find or that people send you within the community.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Make sure you back up your data (documents, bookmark files, important email messages, etc.) on disc so that in the event of a virus infection, you do not lose valuable work. </a:t>
            </a:r>
            <a:endParaRPr kumimoji="0" lang="en-US" altLang="ar-IQ"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7" name="Picture 94" descr="Image result for  back up your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869160"/>
            <a:ext cx="4876800" cy="1704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272636" y="211615"/>
            <a:ext cx="8598728" cy="461665"/>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ar-IQ" sz="2400" b="1" u="none" strike="noStrike" cap="none" normalizeH="0" baseline="0" dirty="0" smtClean="0">
                <a:ln>
                  <a:noFill/>
                </a:ln>
                <a:solidFill>
                  <a:srgbClr val="CC3399"/>
                </a:solidFill>
                <a:latin typeface="Times New Roman" pitchFamily="18" charset="0"/>
                <a:ea typeface="Calibri" pitchFamily="34" charset="0"/>
                <a:cs typeface="Times New Roman" pitchFamily="18" charset="0"/>
              </a:rPr>
              <a:t>There are some tips to avoid viruses and reduce their impact?</a:t>
            </a:r>
            <a:endParaRPr kumimoji="0" lang="en-US" altLang="ar-IQ" sz="900" b="1" u="none" strike="noStrike" cap="none" normalizeH="0" baseline="0" dirty="0" smtClean="0">
              <a:ln>
                <a:noFill/>
              </a:ln>
              <a:solidFill>
                <a:srgbClr val="CC3399"/>
              </a:solidFill>
            </a:endParaRPr>
          </a:p>
        </p:txBody>
      </p:sp>
    </p:spTree>
    <p:extLst>
      <p:ext uri="{BB962C8B-B14F-4D97-AF65-F5344CB8AC3E}">
        <p14:creationId xmlns:p14="http://schemas.microsoft.com/office/powerpoint/2010/main" val="30765529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84784"/>
            <a:ext cx="7344816" cy="25853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Arial Black" panose="020B0A04020102020204" pitchFamily="34" charset="0"/>
              </a:rPr>
              <a:t>End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Arial Black" panose="020B0A04020102020204" pitchFamily="34" charset="0"/>
              </a:rPr>
              <a:t>of computer Basic Lecture</a:t>
            </a:r>
            <a:endParaRPr lang="en-US" sz="54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061371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0593"/>
            <a:ext cx="3384376" cy="16170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189359" y="286489"/>
            <a:ext cx="525658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8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Second Generation (1959-1965): </a:t>
            </a:r>
            <a:r>
              <a:rPr kumimoji="0" lang="en-US" altLang="ar-IQ" sz="2800" b="1" i="0" u="none" strike="noStrike" cap="none" normalizeH="0" baseline="0" dirty="0" smtClean="0">
                <a:ln>
                  <a:noFill/>
                </a:ln>
                <a:solidFill>
                  <a:schemeClr val="tx1"/>
                </a:solidFill>
                <a:latin typeface="Times New Roman" pitchFamily="18" charset="0"/>
                <a:ea typeface="Calibri" pitchFamily="34" charset="0"/>
                <a:cs typeface="Times New Roman" pitchFamily="18" charset="0"/>
              </a:rPr>
              <a:t>The transistor was far superior to the vacuum tube.</a:t>
            </a:r>
          </a:p>
        </p:txBody>
      </p:sp>
      <p:sp>
        <p:nvSpPr>
          <p:cNvPr id="6" name="Rectangle 5"/>
          <p:cNvSpPr>
            <a:spLocks noChangeArrowheads="1"/>
          </p:cNvSpPr>
          <p:nvPr/>
        </p:nvSpPr>
        <p:spPr bwMode="auto">
          <a:xfrm>
            <a:off x="4571999" y="2419017"/>
            <a:ext cx="433810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justLow" rtl="0" fontAlgn="base">
              <a:spcBef>
                <a:spcPct val="0"/>
              </a:spcBef>
              <a:spcAft>
                <a:spcPct val="0"/>
              </a:spcAft>
              <a:buFont typeface="Arial" panose="020B0604020202020204" pitchFamily="34" charset="0"/>
              <a:buChar char="•"/>
            </a:pPr>
            <a:r>
              <a:rPr lang="en-US" altLang="ar-IQ" sz="2400" b="1" dirty="0" smtClean="0">
                <a:latin typeface="Times New Roman" pitchFamily="18" charset="0"/>
                <a:ea typeface="Calibri" pitchFamily="34" charset="0"/>
                <a:cs typeface="Times New Roman" pitchFamily="18" charset="0"/>
              </a:rPr>
              <a:t>Computers </a:t>
            </a:r>
            <a:r>
              <a:rPr lang="en-US" altLang="ar-IQ" sz="2400" b="1" dirty="0">
                <a:latin typeface="Times New Roman" pitchFamily="18" charset="0"/>
                <a:ea typeface="Calibri" pitchFamily="34" charset="0"/>
                <a:cs typeface="Times New Roman" pitchFamily="18" charset="0"/>
              </a:rPr>
              <a:t>become smaller, faster, </a:t>
            </a:r>
            <a:r>
              <a:rPr lang="en-US" altLang="ar-IQ" sz="2400" b="1" dirty="0" smtClean="0">
                <a:latin typeface="Times New Roman" pitchFamily="18" charset="0"/>
                <a:ea typeface="Calibri" pitchFamily="34" charset="0"/>
                <a:cs typeface="Times New Roman" pitchFamily="18" charset="0"/>
              </a:rPr>
              <a:t>cheaper</a:t>
            </a:r>
          </a:p>
          <a:p>
            <a:pPr marL="342900" indent="-342900" algn="justLow" rtl="0" fontAlgn="base">
              <a:spcBef>
                <a:spcPct val="0"/>
              </a:spcBef>
              <a:spcAft>
                <a:spcPct val="0"/>
              </a:spcAft>
              <a:buFont typeface="Arial" panose="020B0604020202020204" pitchFamily="34" charset="0"/>
              <a:buChar char="•"/>
            </a:pPr>
            <a:r>
              <a:rPr lang="en-US" altLang="ar-IQ" sz="2400" b="1" dirty="0" smtClean="0">
                <a:latin typeface="Times New Roman" pitchFamily="18" charset="0"/>
                <a:ea typeface="Calibri" pitchFamily="34" charset="0"/>
                <a:cs typeface="Times New Roman" pitchFamily="18" charset="0"/>
              </a:rPr>
              <a:t>More </a:t>
            </a:r>
            <a:r>
              <a:rPr lang="en-US" altLang="ar-IQ" sz="2400" b="1" dirty="0">
                <a:latin typeface="Times New Roman" pitchFamily="18" charset="0"/>
                <a:ea typeface="Calibri" pitchFamily="34" charset="0"/>
                <a:cs typeface="Times New Roman" pitchFamily="18" charset="0"/>
              </a:rPr>
              <a:t>energy-efficient and more reliable.</a:t>
            </a:r>
            <a:r>
              <a:rPr lang="en-US" altLang="ar-IQ" sz="2400" b="1" dirty="0">
                <a:solidFill>
                  <a:srgbClr val="000000"/>
                </a:solidFill>
                <a:latin typeface="Times New Roman" pitchFamily="18" charset="0"/>
                <a:ea typeface="Calibri" pitchFamily="34" charset="0"/>
                <a:cs typeface="Times New Roman" pitchFamily="18" charset="0"/>
              </a:rPr>
              <a:t> </a:t>
            </a:r>
            <a:endParaRPr lang="en-US" altLang="ar-IQ" sz="1100" b="1" dirty="0">
              <a:latin typeface="Arial" pitchFamily="34" charset="0"/>
              <a:cs typeface="Arial" pitchFamily="34" charset="0"/>
            </a:endParaRPr>
          </a:p>
          <a:p>
            <a:pPr marL="342900" marR="0" lvl="0" indent="-342900" algn="justLow"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Assembly languages.</a:t>
            </a:r>
          </a:p>
          <a:p>
            <a:pPr marL="342900" marR="0" lvl="0" indent="-342900" algn="justLow"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High-level programming languages. </a:t>
            </a:r>
          </a:p>
          <a:p>
            <a:pPr marL="342900" marR="0" lvl="0" indent="-342900" algn="justLow"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the first computers that stored their instructions in their memory. </a:t>
            </a:r>
            <a:endParaRPr kumimoji="0" lang="en-US" altLang="ar-IQ"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079" name="Picture 7" descr="Image result for Second Generati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59" y="1841001"/>
            <a:ext cx="4176464" cy="4363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877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623175"/>
            <a:ext cx="1371600" cy="136144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0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1926020"/>
            <a:ext cx="4274735"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92627" y="231031"/>
            <a:ext cx="83346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Low" rtl="0" fontAlgn="base">
              <a:spcBef>
                <a:spcPct val="0"/>
              </a:spcBef>
              <a:spcAft>
                <a:spcPct val="0"/>
              </a:spcAft>
            </a:pPr>
            <a:r>
              <a:rPr lang="en-US" altLang="ar-IQ" sz="2400" b="1" dirty="0">
                <a:solidFill>
                  <a:srgbClr val="FFFF00"/>
                </a:solidFill>
                <a:latin typeface="Times New Roman" pitchFamily="18" charset="0"/>
                <a:ea typeface="Calibri" pitchFamily="34" charset="0"/>
                <a:cs typeface="Times New Roman" pitchFamily="18" charset="0"/>
              </a:rPr>
              <a:t>Third Generation (1965-1971): </a:t>
            </a:r>
            <a:r>
              <a:rPr lang="en-US" altLang="ar-IQ" sz="2400" b="1" dirty="0">
                <a:solidFill>
                  <a:srgbClr val="000000"/>
                </a:solidFill>
                <a:latin typeface="Times New Roman" pitchFamily="18" charset="0"/>
                <a:ea typeface="Calibri" pitchFamily="34" charset="0"/>
                <a:cs typeface="Times New Roman" pitchFamily="18" charset="0"/>
              </a:rPr>
              <a:t>Integrated Circuit based.</a:t>
            </a:r>
          </a:p>
        </p:txBody>
      </p:sp>
      <p:sp>
        <p:nvSpPr>
          <p:cNvPr id="4" name="Rectangle 4"/>
          <p:cNvSpPr>
            <a:spLocks noChangeArrowheads="1"/>
          </p:cNvSpPr>
          <p:nvPr/>
        </p:nvSpPr>
        <p:spPr bwMode="auto">
          <a:xfrm>
            <a:off x="467544" y="1196752"/>
            <a:ext cx="43724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Low"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Users interacted computers through </a:t>
            </a:r>
            <a:r>
              <a:rPr kumimoji="0" lang="en-US" altLang="ar-IQ"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keyboards </a:t>
            </a:r>
            <a:r>
              <a:rPr kumimoji="0" lang="en-US" altLang="ar-IQ" sz="2400" b="1" i="0" u="none" strike="noStrike" cap="none" normalizeH="0" baseline="0" dirty="0" smtClean="0">
                <a:ln>
                  <a:noFill/>
                </a:ln>
                <a:effectLst/>
                <a:latin typeface="Times New Roman" pitchFamily="18" charset="0"/>
                <a:ea typeface="Calibri" pitchFamily="34" charset="0"/>
                <a:cs typeface="Times New Roman" pitchFamily="18" charset="0"/>
              </a:rPr>
              <a:t>and</a:t>
            </a:r>
            <a:r>
              <a:rPr kumimoji="0" lang="en-US" altLang="ar-IQ"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monitors. </a:t>
            </a:r>
          </a:p>
          <a:p>
            <a:pPr marL="342900" marR="0" lvl="0" indent="-342900" algn="justLow"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Interfaced with an </a:t>
            </a:r>
            <a:r>
              <a:rPr kumimoji="0" lang="en-US" altLang="ar-IQ"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operating system</a:t>
            </a:r>
            <a:r>
              <a:rPr kumimoji="0" lang="en-US" altLang="ar-IQ"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allowed the device to run many different applications at one time.</a:t>
            </a:r>
            <a:endParaRPr kumimoji="0" lang="en-US" altLang="ar-IQ"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110" y="4045375"/>
            <a:ext cx="2515360" cy="249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7794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4" descr="Image result for computer network"/>
          <p:cNvPicPr>
            <a:picLocks noChangeAspect="1" noChangeArrowheads="1"/>
          </p:cNvPicPr>
          <p:nvPr/>
        </p:nvPicPr>
        <p:blipFill>
          <a:blip r:embed="rId2">
            <a:extLst>
              <a:ext uri="{28A0092B-C50C-407E-A947-70E740481C1C}">
                <a14:useLocalDpi xmlns:a14="http://schemas.microsoft.com/office/drawing/2010/main" val="0"/>
              </a:ext>
            </a:extLst>
          </a:blip>
          <a:srcRect t="11476" r="2354" b="16940"/>
          <a:stretch>
            <a:fillRect/>
          </a:stretch>
        </p:blipFill>
        <p:spPr bwMode="auto">
          <a:xfrm>
            <a:off x="555659" y="4451227"/>
            <a:ext cx="3996096" cy="20021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755" y="2348880"/>
            <a:ext cx="4593800"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50850" y="245259"/>
            <a:ext cx="527327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ar-IQ" sz="2800" b="1" i="0" u="none" strike="noStrike" cap="none" normalizeH="0" baseline="0" dirty="0" smtClean="0">
                <a:ln>
                  <a:noFill/>
                </a:ln>
                <a:solidFill>
                  <a:srgbClr val="FFFF00"/>
                </a:solidFill>
                <a:effectLst/>
                <a:latin typeface="Times New Roman" panose="02020603050405020304" pitchFamily="18" charset="0"/>
                <a:ea typeface="Calibri" pitchFamily="34" charset="0"/>
                <a:cs typeface="Times New Roman" pitchFamily="18" charset="0"/>
              </a:rPr>
              <a:t>Fourth Generation (1971-1980): </a:t>
            </a:r>
            <a:r>
              <a:rPr kumimoji="0" lang="en-US" altLang="ar-IQ" sz="2400" b="1" i="0" u="none" strike="noStrike" cap="none" normalizeH="0" baseline="0" dirty="0" smtClean="0">
                <a:ln>
                  <a:noFill/>
                </a:ln>
                <a:solidFill>
                  <a:srgbClr val="FF0000"/>
                </a:solidFill>
                <a:effectLst/>
                <a:latin typeface="Times New Roman" panose="02020603050405020304" pitchFamily="18" charset="0"/>
                <a:ea typeface="Calibri" pitchFamily="34" charset="0"/>
                <a:cs typeface="Times New Roman" pitchFamily="18" charset="0"/>
              </a:rPr>
              <a:t>VLSI microprocessor based</a:t>
            </a:r>
            <a:r>
              <a:rPr kumimoji="0" lang="en-US" altLang="ar-IQ" sz="24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itchFamily="18" charset="0"/>
              </a:rPr>
              <a:t>. </a:t>
            </a:r>
            <a:endParaRPr kumimoji="0" lang="en-US" altLang="ar-IQ"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4"/>
          <p:cNvSpPr>
            <a:spLocks noChangeArrowheads="1"/>
          </p:cNvSpPr>
          <p:nvPr/>
        </p:nvSpPr>
        <p:spPr bwMode="auto">
          <a:xfrm rot="10800000" flipV="1">
            <a:off x="215865" y="1252461"/>
            <a:ext cx="5203378"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l" rtl="0" fontAlgn="base">
              <a:spcBef>
                <a:spcPct val="0"/>
              </a:spcBef>
              <a:spcAft>
                <a:spcPct val="0"/>
              </a:spcAft>
              <a:buFont typeface="Arial" panose="020B0604020202020204" pitchFamily="34" charset="0"/>
              <a:buChar char="•"/>
            </a:pPr>
            <a:r>
              <a:rPr lang="en-US" altLang="ar-IQ" sz="2800" b="1" dirty="0" smtClean="0">
                <a:latin typeface="Times New Roman" panose="02020603050405020304" pitchFamily="18" charset="0"/>
                <a:ea typeface="Calibri" pitchFamily="34" charset="0"/>
                <a:cs typeface="Times New Roman" pitchFamily="18" charset="0"/>
              </a:rPr>
              <a:t>First </a:t>
            </a:r>
            <a:r>
              <a:rPr lang="en-US" altLang="ar-IQ" sz="2800" b="1" dirty="0">
                <a:latin typeface="Times New Roman" panose="02020603050405020304" pitchFamily="18" charset="0"/>
                <a:ea typeface="Calibri" pitchFamily="34" charset="0"/>
                <a:cs typeface="Times New Roman" pitchFamily="18" charset="0"/>
              </a:rPr>
              <a:t>computer for the home </a:t>
            </a:r>
            <a:r>
              <a:rPr lang="en-US" altLang="ar-IQ" sz="2800" b="1" dirty="0" smtClean="0">
                <a:latin typeface="Times New Roman" panose="02020603050405020304" pitchFamily="18" charset="0"/>
                <a:ea typeface="Calibri" pitchFamily="34" charset="0"/>
                <a:cs typeface="Times New Roman" pitchFamily="18" charset="0"/>
              </a:rPr>
              <a:t>user.</a:t>
            </a:r>
            <a:endParaRPr kumimoji="0" lang="en-US" altLang="ar-IQ"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342900" lvl="0" indent="-342900" algn="l" rtl="0" fontAlgn="base">
              <a:spcBef>
                <a:spcPct val="0"/>
              </a:spcBef>
              <a:spcAft>
                <a:spcPct val="0"/>
              </a:spcAft>
              <a:buFont typeface="Arial" panose="020B0604020202020204" pitchFamily="34" charset="0"/>
              <a:buChar char="•"/>
            </a:pPr>
            <a:r>
              <a:rPr lang="en-US" altLang="ar-IQ" sz="2800" b="1" dirty="0" smtClean="0">
                <a:latin typeface="Times New Roman" pitchFamily="18" charset="0"/>
                <a:ea typeface="Calibri" pitchFamily="34" charset="0"/>
                <a:cs typeface="Times New Roman" pitchFamily="18" charset="0"/>
              </a:rPr>
              <a:t>Development of </a:t>
            </a:r>
            <a:r>
              <a:rPr kumimoji="0" lang="en-US" altLang="ar-IQ"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Networks led to </a:t>
            </a:r>
            <a:r>
              <a:rPr lang="en-US" altLang="ar-IQ" sz="2800" b="1" dirty="0" smtClean="0">
                <a:latin typeface="Times New Roman" pitchFamily="18" charset="0"/>
                <a:ea typeface="Calibri" pitchFamily="34" charset="0"/>
                <a:cs typeface="Times New Roman" pitchFamily="18" charset="0"/>
              </a:rPr>
              <a:t>develop the</a:t>
            </a:r>
            <a:r>
              <a:rPr kumimoji="0" lang="en-US" altLang="ar-IQ"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Internet.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ar-IQ"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GUIs (Windows OS)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ar-IQ"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mouse and handheld devices.</a:t>
            </a:r>
            <a:endParaRPr kumimoji="0" lang="en-US" altLang="ar-IQ" sz="12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ar-IQ"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45085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08352"/>
            <a:ext cx="2628818" cy="1675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1387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526776" y="2327742"/>
            <a:ext cx="4396562"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249270" y="301212"/>
            <a:ext cx="554686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Fifth Generation (1980-onwards): </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ar-IQ" sz="2800" b="1" dirty="0">
              <a:solidFill>
                <a:srgbClr val="FFFF00"/>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ULSI microprocessor based</a:t>
            </a:r>
            <a:r>
              <a:rPr kumimoji="0" lang="en-US" altLang="ar-IQ"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en-US" altLang="ar-IQ" sz="2800" i="0" u="none" strike="noStrike" cap="none" normalizeH="0" baseline="0" dirty="0" smtClean="0">
                <a:ln>
                  <a:noFill/>
                </a:ln>
                <a:solidFill>
                  <a:srgbClr val="313131"/>
                </a:solidFill>
                <a:effectLst/>
                <a:latin typeface="Times New Roman" pitchFamily="18" charset="0"/>
                <a:ea typeface="Calibri" pitchFamily="34" charset="0"/>
                <a:cs typeface="Times New Roman" pitchFamily="18" charset="0"/>
              </a:rPr>
              <a:t> </a:t>
            </a:r>
            <a:endParaRPr kumimoji="0" lang="en-US" altLang="ar-IQ" sz="12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7" descr="Image result for Second Generation computer"/>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9" name="Picture 8" descr="Image result for ulsi technology wikipedia"/>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01212"/>
            <a:ext cx="2620129" cy="1790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277157" y="2327742"/>
            <a:ext cx="4006811" cy="3539430"/>
          </a:xfrm>
          <a:prstGeom prst="rect">
            <a:avLst/>
          </a:prstGeom>
        </p:spPr>
        <p:txBody>
          <a:bodyPr wrap="square">
            <a:spAutoFit/>
          </a:bodyPr>
          <a:lstStyle/>
          <a:p>
            <a:pPr algn="l" rtl="0"/>
            <a:r>
              <a:rPr lang="en-US" altLang="ar-IQ" sz="2800" b="1" i="1" dirty="0" smtClean="0">
                <a:latin typeface="Times New Roman" pitchFamily="18" charset="0"/>
                <a:ea typeface="Calibri" pitchFamily="34" charset="0"/>
                <a:cs typeface="Times New Roman" pitchFamily="18" charset="0"/>
              </a:rPr>
              <a:t>Develop </a:t>
            </a:r>
            <a:r>
              <a:rPr lang="en-US" altLang="ar-IQ" sz="2800" b="1" i="1" dirty="0">
                <a:latin typeface="Times New Roman" pitchFamily="18" charset="0"/>
                <a:ea typeface="Calibri" pitchFamily="34" charset="0"/>
                <a:cs typeface="Times New Roman" pitchFamily="18" charset="0"/>
              </a:rPr>
              <a:t>devices that respond to </a:t>
            </a:r>
            <a:r>
              <a:rPr lang="en-US" altLang="ar-IQ" sz="2800" b="1" i="1" dirty="0" smtClean="0">
                <a:latin typeface="Times New Roman" pitchFamily="18" charset="0"/>
                <a:ea typeface="Calibri" pitchFamily="34" charset="0"/>
                <a:cs typeface="Times New Roman" pitchFamily="18" charset="0"/>
              </a:rPr>
              <a:t>:</a:t>
            </a:r>
          </a:p>
          <a:p>
            <a:pPr algn="l" rtl="0"/>
            <a:endParaRPr lang="en-US" altLang="ar-IQ" sz="2800" b="1" i="1" dirty="0" smtClean="0">
              <a:latin typeface="Times New Roman" pitchFamily="18" charset="0"/>
              <a:ea typeface="Calibri" pitchFamily="34" charset="0"/>
              <a:cs typeface="Times New Roman" pitchFamily="18" charset="0"/>
            </a:endParaRPr>
          </a:p>
          <a:p>
            <a:pPr marL="457200" indent="-457200" algn="l" rtl="0">
              <a:buFont typeface="Arial" panose="020B0604020202020204" pitchFamily="34" charset="0"/>
              <a:buChar char="•"/>
            </a:pPr>
            <a:r>
              <a:rPr lang="en-US" altLang="ar-IQ" sz="2800" b="1" dirty="0" smtClean="0">
                <a:solidFill>
                  <a:srgbClr val="00B050"/>
                </a:solidFill>
                <a:latin typeface="Times New Roman" pitchFamily="18" charset="0"/>
                <a:ea typeface="Calibri" pitchFamily="34" charset="0"/>
                <a:cs typeface="Times New Roman" pitchFamily="18" charset="0"/>
              </a:rPr>
              <a:t>Natural </a:t>
            </a:r>
            <a:r>
              <a:rPr lang="en-US" altLang="ar-IQ" sz="2800" b="1" dirty="0">
                <a:solidFill>
                  <a:srgbClr val="00B050"/>
                </a:solidFill>
                <a:latin typeface="Times New Roman" pitchFamily="18" charset="0"/>
                <a:ea typeface="Calibri" pitchFamily="34" charset="0"/>
                <a:cs typeface="Times New Roman" pitchFamily="18" charset="0"/>
              </a:rPr>
              <a:t>language </a:t>
            </a:r>
            <a:r>
              <a:rPr lang="en-US" altLang="ar-IQ" sz="2800" b="1" dirty="0" smtClean="0">
                <a:solidFill>
                  <a:srgbClr val="00B050"/>
                </a:solidFill>
                <a:latin typeface="Times New Roman" pitchFamily="18" charset="0"/>
                <a:ea typeface="Calibri" pitchFamily="34" charset="0"/>
                <a:cs typeface="Times New Roman" pitchFamily="18" charset="0"/>
              </a:rPr>
              <a:t>input.</a:t>
            </a:r>
          </a:p>
          <a:p>
            <a:pPr marL="457200" indent="-457200" algn="l" rtl="0">
              <a:buFont typeface="Arial" panose="020B0604020202020204" pitchFamily="34" charset="0"/>
              <a:buChar char="•"/>
            </a:pPr>
            <a:r>
              <a:rPr lang="en-US" altLang="ar-IQ" sz="2800" b="1" dirty="0" smtClean="0">
                <a:solidFill>
                  <a:srgbClr val="FF0000"/>
                </a:solidFill>
                <a:latin typeface="Times New Roman" pitchFamily="18" charset="0"/>
                <a:ea typeface="Calibri" pitchFamily="34" charset="0"/>
                <a:cs typeface="Times New Roman" pitchFamily="18" charset="0"/>
              </a:rPr>
              <a:t>Capable </a:t>
            </a:r>
            <a:r>
              <a:rPr lang="en-US" altLang="ar-IQ" sz="2800" b="1" dirty="0">
                <a:solidFill>
                  <a:srgbClr val="FF0000"/>
                </a:solidFill>
                <a:latin typeface="Times New Roman" pitchFamily="18" charset="0"/>
                <a:ea typeface="Calibri" pitchFamily="34" charset="0"/>
                <a:cs typeface="Times New Roman" pitchFamily="18" charset="0"/>
              </a:rPr>
              <a:t>of learning and self-organization (Artificial Intelligent). </a:t>
            </a:r>
            <a:endParaRPr lang="ar-IQ" sz="2800" b="1" dirty="0">
              <a:solidFill>
                <a:srgbClr val="FF0000"/>
              </a:solidFill>
            </a:endParaRPr>
          </a:p>
        </p:txBody>
      </p:sp>
    </p:spTree>
    <p:extLst>
      <p:ext uri="{BB962C8B-B14F-4D97-AF65-F5344CB8AC3E}">
        <p14:creationId xmlns:p14="http://schemas.microsoft.com/office/powerpoint/2010/main" val="23693097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2900</Words>
  <Application>Microsoft Office PowerPoint</Application>
  <PresentationFormat>On-screen Show (4:3)</PresentationFormat>
  <Paragraphs>337</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maysaa husam</dc:creator>
  <cp:lastModifiedBy>maysaa husam</cp:lastModifiedBy>
  <cp:revision>4</cp:revision>
  <dcterms:created xsi:type="dcterms:W3CDTF">2017-11-27T12:58:50Z</dcterms:created>
  <dcterms:modified xsi:type="dcterms:W3CDTF">2019-10-25T06:40:59Z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