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4637" r:id="rId2"/>
  </p:sldMasterIdLst>
  <p:notesMasterIdLst>
    <p:notesMasterId r:id="rId31"/>
  </p:notesMasterIdLst>
  <p:sldIdLst>
    <p:sldId id="556" r:id="rId3"/>
    <p:sldId id="386" r:id="rId4"/>
    <p:sldId id="325" r:id="rId5"/>
    <p:sldId id="520" r:id="rId6"/>
    <p:sldId id="326" r:id="rId7"/>
    <p:sldId id="521" r:id="rId8"/>
    <p:sldId id="441" r:id="rId9"/>
    <p:sldId id="442" r:id="rId10"/>
    <p:sldId id="443" r:id="rId11"/>
    <p:sldId id="444" r:id="rId12"/>
    <p:sldId id="388" r:id="rId13"/>
    <p:sldId id="387" r:id="rId14"/>
    <p:sldId id="329" r:id="rId15"/>
    <p:sldId id="536" r:id="rId16"/>
    <p:sldId id="535" r:id="rId17"/>
    <p:sldId id="332" r:id="rId18"/>
    <p:sldId id="334" r:id="rId19"/>
    <p:sldId id="480" r:id="rId20"/>
    <p:sldId id="390" r:id="rId21"/>
    <p:sldId id="392" r:id="rId22"/>
    <p:sldId id="335" r:id="rId23"/>
    <p:sldId id="481" r:id="rId24"/>
    <p:sldId id="523" r:id="rId25"/>
    <p:sldId id="524" r:id="rId26"/>
    <p:sldId id="577" r:id="rId27"/>
    <p:sldId id="578" r:id="rId28"/>
    <p:sldId id="579" r:id="rId29"/>
    <p:sldId id="580" r:id="rId30"/>
  </p:sldIdLst>
  <p:sldSz cx="9144000" cy="6858000" type="screen4x3"/>
  <p:notesSz cx="6858000" cy="9144000"/>
  <p:defaultTextStyle>
    <a:defPPr>
      <a:defRPr lang="ar-SA"/>
    </a:defPPr>
    <a:lvl1pPr algn="l" rtl="1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1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1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1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1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  <a:srgbClr val="0000CC"/>
    <a:srgbClr val="660033"/>
    <a:srgbClr val="006600"/>
    <a:srgbClr val="800000"/>
    <a:srgbClr val="FFFFCC"/>
    <a:srgbClr val="FFCCCC"/>
    <a:srgbClr val="99FF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42" autoAdjust="0"/>
  </p:normalViewPr>
  <p:slideViewPr>
    <p:cSldViewPr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790E79-218A-4161-BC8F-37EDA0D2F64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45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0589D9-7590-4344-976E-F4F6DDCA16C1}" type="slidenum">
              <a:rPr lang="ar-SA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55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90F012-49B7-4882-8D54-45EF16621615}" type="slidenum">
              <a:rPr lang="ar-SA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320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CA4EA-AF73-4412-834A-9F0806800AA0}" type="slidenum">
              <a:rPr lang="ar-SA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4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0AE0E-BFCF-45C5-A89F-875279555238}" type="slidenum">
              <a:rPr lang="ar-SA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52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B3B023-CED7-498C-A7FA-6C4E2A39476E}" type="slidenum">
              <a:rPr lang="ar-SA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84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7E3F0-18A1-45CB-833E-BAE460F03E2F}" type="slidenum">
              <a:rPr lang="ar-SA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1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814B07-857C-4639-9112-13A52BF57AAD}" type="slidenum">
              <a:rPr lang="ar-SA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173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814B07-857C-4639-9112-13A52BF57AAD}" type="slidenum">
              <a:rPr lang="ar-SA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69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740DFB-EF98-4B0F-983F-7716032DDA5D}" type="slidenum">
              <a:rPr lang="ar-SA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48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B67958-BED0-42CB-849E-3E42EADBA343}" type="slidenum">
              <a:rPr lang="ar-SA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96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C7C19-C855-459E-B597-224E1B105272}" type="slidenum">
              <a:rPr lang="ar-SA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6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D7AE4-2EF5-461E-A54A-03BED3CC0CD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15950-FC31-4C61-B03E-D2D32A0FC9C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85F56-CFD4-490D-8523-47DFC7181B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43709-5A9F-4FDA-A118-DB6FAAA42D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06B26-3100-4B57-BCC9-5D9F5D6C70E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93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A5528-7522-4A60-A912-DDDEE8C39C8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F47A0-C37A-41EE-A599-FF249F8FAB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D3645-41B0-4C12-8B71-6777370246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BE58A-ABF5-4618-AF37-4C6242E459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E8A4A-A35E-4119-BEF5-7641A9E4213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FD0AB-3E98-4736-9C73-0B065D5E3A6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20FD4-9630-417E-AD23-EA96E6635BE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50C07-2D79-4E19-9ECE-C4894E0731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348B0B-CCCF-4BBF-8C01-9D79E5A292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  <p:sldLayoutId id="2147484649" r:id="rId12"/>
    <p:sldLayoutId id="2147484715" r:id="rId13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639" r:id="rId2"/>
    <p:sldLayoutId id="2147484640" r:id="rId3"/>
    <p:sldLayoutId id="2147484641" r:id="rId4"/>
    <p:sldLayoutId id="2147484642" r:id="rId5"/>
    <p:sldLayoutId id="2147484643" r:id="rId6"/>
    <p:sldLayoutId id="2147484644" r:id="rId7"/>
    <p:sldLayoutId id="2147484645" r:id="rId8"/>
    <p:sldLayoutId id="2147484646" r:id="rId9"/>
    <p:sldLayoutId id="2147484647" r:id="rId10"/>
    <p:sldLayoutId id="2147484648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0"/>
            <a:ext cx="8991600" cy="647700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Lab. 5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Strongyloides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stercoralis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(Threadworm)</a:t>
            </a:r>
            <a:endParaRPr lang="en-US" sz="40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  <a:defRPr/>
            </a:pPr>
            <a:r>
              <a:rPr lang="en-US" altLang="zh-CN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Trichinella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spiralis</a:t>
            </a:r>
            <a:r>
              <a:rPr lang="en-US" altLang="zh-CN" sz="4000" b="1" dirty="0" smtClean="0">
                <a:solidFill>
                  <a:schemeClr val="tx2"/>
                </a:solidFill>
              </a:rPr>
              <a:t> </a:t>
            </a:r>
          </a:p>
          <a:p>
            <a:pPr algn="l" rtl="0" eaLnBrk="1" hangingPunct="1">
              <a:buNone/>
              <a:defRPr/>
            </a:pPr>
            <a:endParaRPr lang="en-US" altLang="zh-CN" sz="4000" b="1" dirty="0" smtClean="0">
              <a:solidFill>
                <a:schemeClr val="tx2"/>
              </a:solidFill>
            </a:endParaRPr>
          </a:p>
          <a:p>
            <a:pPr algn="l" rtl="0" eaLnBrk="1" hangingPunct="1">
              <a:buNone/>
              <a:defRPr/>
            </a:pPr>
            <a:r>
              <a:rPr lang="en-US" altLang="zh-CN" sz="4000" b="1" dirty="0" smtClean="0">
                <a:solidFill>
                  <a:schemeClr val="accent2">
                    <a:lumMod val="50000"/>
                  </a:schemeClr>
                </a:solidFill>
              </a:rPr>
              <a:t>The blood- and tissue dwelling   </a:t>
            </a:r>
          </a:p>
          <a:p>
            <a:pPr algn="l" rtl="0" eaLnBrk="1" hangingPunct="1">
              <a:buNone/>
              <a:defRPr/>
            </a:pPr>
            <a:r>
              <a:rPr lang="en-US" altLang="zh-CN" sz="4000" b="1" dirty="0" smtClean="0">
                <a:solidFill>
                  <a:schemeClr val="accent2">
                    <a:lumMod val="50000"/>
                  </a:schemeClr>
                </a:solidFill>
              </a:rPr>
              <a:t>                nematodes:</a:t>
            </a:r>
          </a:p>
          <a:p>
            <a:pPr algn="l" rtl="0" eaLnBrk="1" hangingPunct="1">
              <a:buNone/>
              <a:defRPr/>
            </a:pP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Filariae</a:t>
            </a:r>
            <a:endParaRPr lang="en-US" sz="4800" b="1" i="1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l" rtl="0" eaLnBrk="1" hangingPunct="1">
              <a:buNone/>
              <a:defRPr/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Wuchereria</a:t>
            </a:r>
            <a:r>
              <a:rPr lang="en-US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bancrofti</a:t>
            </a:r>
            <a:r>
              <a:rPr lang="en-US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742950" indent="-742950" algn="l" rtl="0" eaLnBrk="1" hangingPunct="1">
              <a:buNone/>
              <a:defRPr/>
            </a:pP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ar-IQ" sz="4000" b="1" i="1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2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2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2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2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2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2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2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2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2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2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2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2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2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2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2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2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2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2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2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2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2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2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2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2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6" descr="Filarial-larva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662" y="146050"/>
            <a:ext cx="8492738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 Box 7"/>
          <p:cNvSpPr txBox="1">
            <a:spLocks noChangeArrowheads="1"/>
          </p:cNvSpPr>
          <p:nvPr/>
        </p:nvSpPr>
        <p:spPr bwMode="auto">
          <a:xfrm>
            <a:off x="152400" y="5334000"/>
            <a:ext cx="8763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 dirty="0" smtClean="0"/>
              <a:t>filarial </a:t>
            </a:r>
            <a:r>
              <a:rPr lang="en-US" sz="2000" b="1" i="0" dirty="0"/>
              <a:t>– form larvae of </a:t>
            </a:r>
            <a:r>
              <a:rPr lang="en-US" sz="2000" b="1" i="0" dirty="0" err="1"/>
              <a:t>strongyloides</a:t>
            </a:r>
            <a:r>
              <a:rPr lang="en-US" sz="2000" b="1" i="0" dirty="0"/>
              <a:t> </a:t>
            </a:r>
            <a:r>
              <a:rPr lang="en-US" sz="2000" b="1" i="0" dirty="0" err="1"/>
              <a:t>stercoralis</a:t>
            </a:r>
            <a:r>
              <a:rPr lang="en-US" sz="2000" b="1" i="0" dirty="0"/>
              <a:t>, 500µm </a:t>
            </a:r>
          </a:p>
          <a:p>
            <a:pPr>
              <a:spcBef>
                <a:spcPct val="50000"/>
              </a:spcBef>
            </a:pPr>
            <a:r>
              <a:rPr lang="en-US" sz="2000" b="1" i="0" dirty="0"/>
              <a:t>Note : more slender than </a:t>
            </a:r>
            <a:r>
              <a:rPr lang="en-US" sz="2000" b="1" i="0" dirty="0" err="1"/>
              <a:t>rhabditiform</a:t>
            </a:r>
            <a:r>
              <a:rPr lang="en-US" sz="2000" b="1" i="0" dirty="0"/>
              <a:t> larva have </a:t>
            </a:r>
            <a:r>
              <a:rPr lang="en-US" sz="2000" b="1" i="0" dirty="0" err="1"/>
              <a:t>shourt</a:t>
            </a:r>
            <a:r>
              <a:rPr lang="en-US" sz="2000" b="1" i="0" dirty="0"/>
              <a:t> mouth and </a:t>
            </a:r>
            <a:r>
              <a:rPr lang="en-US" sz="2000" b="1" i="0" dirty="0" err="1"/>
              <a:t>cylinderical</a:t>
            </a:r>
            <a:r>
              <a:rPr lang="en-US" sz="2000" b="1" i="0" dirty="0"/>
              <a:t> </a:t>
            </a:r>
            <a:r>
              <a:rPr lang="en-US" sz="2000" b="1" i="0" dirty="0" err="1"/>
              <a:t>oesophagus</a:t>
            </a:r>
            <a:r>
              <a:rPr lang="en-US" sz="2000" b="1" i="0" dirty="0"/>
              <a:t> about ½ of the body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algn="ctr" rtl="0" eaLnBrk="1" hangingPunct="1">
              <a:buFont typeface="Wingdings" pitchFamily="2" charset="2"/>
              <a:buNone/>
              <a:defRPr/>
            </a:pPr>
            <a:r>
              <a:rPr lang="en-US" sz="6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Trichinella</a:t>
            </a:r>
            <a:r>
              <a:rPr lang="en-US" sz="6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spiralis</a:t>
            </a:r>
            <a:endParaRPr lang="ar-IQ" sz="60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 eaLnBrk="1" hangingPunct="1">
              <a:buFont typeface="Wingdings" pitchFamily="2" charset="2"/>
              <a:buNone/>
              <a:defRPr/>
            </a:pP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Disease:</a:t>
            </a:r>
            <a:r>
              <a:rPr lang="ar-SA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Trichinosis</a:t>
            </a:r>
            <a:endParaRPr lang="ar-IQ" sz="6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ar-IQ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ar-SA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1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1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1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TrichinellaLifeCy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228600" y="5257800"/>
            <a:ext cx="20574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US" sz="3600" b="1" i="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Life cycle</a:t>
            </a:r>
            <a:endParaRPr lang="ar-IQ" sz="3600" b="1" i="0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3600" b="0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"/>
            <a:ext cx="8229600" cy="594360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4000" b="1" i="1" smtClean="0">
                <a:latin typeface="Times New Roman" pitchFamily="18" charset="0"/>
                <a:cs typeface="Times New Roman" pitchFamily="18" charset="0"/>
              </a:rPr>
              <a:t>6-Trichinella spiralis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a- female: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small size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           stichocytes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           club-shaped posterior end.</a:t>
            </a:r>
            <a:endParaRPr lang="ar-IQ" b="1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ar-IQ" b="1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352800"/>
            <a:ext cx="7086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richinella_adult_fem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8200" y="685800"/>
            <a:ext cx="7311476" cy="560851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"/>
            <a:ext cx="5410200" cy="487680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6-Trichinella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spiralis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b- Male: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Small size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Stichocytes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With 2 conical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papillae at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posterior end.</a:t>
            </a:r>
            <a:endParaRPr lang="ar-IQ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ar-IQ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trichinella_adult_ma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36741" y="1371600"/>
            <a:ext cx="5407259" cy="5271919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Ma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"/>
            <a:ext cx="7772400" cy="198120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C-larva: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spirally coiled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within muscle fiber. </a:t>
            </a:r>
          </a:p>
        </p:txBody>
      </p:sp>
      <p:pic>
        <p:nvPicPr>
          <p:cNvPr id="75779" name="Picture 4" descr="TSPIRLR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81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richinella spiralis Encysted Larva Muscle Section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76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Trichinella spiralis Encysted Larva Muscle Section1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76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Trichinella spiralis Encysted Larva Muscle Sectio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8300" y="3581400"/>
            <a:ext cx="35433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981200" y="6324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400" b="1" dirty="0" err="1" smtClean="0"/>
              <a:t>Trichinella</a:t>
            </a:r>
            <a:r>
              <a:rPr lang="fr-FR" sz="2400" b="1" dirty="0" smtClean="0"/>
              <a:t> </a:t>
            </a:r>
            <a:r>
              <a:rPr lang="fr-FR" sz="2400" b="1" dirty="0" err="1"/>
              <a:t>spiralis</a:t>
            </a:r>
            <a:r>
              <a:rPr lang="fr-FR" sz="2400" b="1" dirty="0"/>
              <a:t> </a:t>
            </a:r>
            <a:r>
              <a:rPr lang="fr-FR" sz="2400" b="1" i="0" dirty="0" err="1"/>
              <a:t>Encysted</a:t>
            </a:r>
            <a:r>
              <a:rPr lang="fr-FR" sz="2400" b="1" i="0" dirty="0"/>
              <a:t> </a:t>
            </a:r>
            <a:r>
              <a:rPr lang="fr-FR" sz="2400" b="1" i="0" dirty="0" err="1"/>
              <a:t>Larva</a:t>
            </a:r>
            <a:r>
              <a:rPr lang="fr-FR" sz="2400" b="1" i="0" dirty="0"/>
              <a:t> Muscle Section</a:t>
            </a:r>
            <a:endParaRPr lang="en-US" sz="2400" b="1" i="0" dirty="0"/>
          </a:p>
        </p:txBody>
      </p:sp>
      <p:pic>
        <p:nvPicPr>
          <p:cNvPr id="8198" name="Picture 6" descr="Muslection"/>
          <p:cNvPicPr>
            <a:picLocks noChangeAspect="1" noChangeArrowheads="1"/>
          </p:cNvPicPr>
          <p:nvPr/>
        </p:nvPicPr>
        <p:blipFill>
          <a:blip r:embed="rId5"/>
          <a:srcRect t="6000" r="48102"/>
          <a:stretch>
            <a:fillRect/>
          </a:stretch>
        </p:blipFill>
        <p:spPr bwMode="auto">
          <a:xfrm>
            <a:off x="1600200" y="2743200"/>
            <a:ext cx="33067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5"/>
          <p:cNvSpPr>
            <a:spLocks noChangeArrowheads="1"/>
          </p:cNvSpPr>
          <p:nvPr/>
        </p:nvSpPr>
        <p:spPr bwMode="auto">
          <a:xfrm>
            <a:off x="5029200" y="2819400"/>
            <a:ext cx="30241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i="0" dirty="0" err="1"/>
              <a:t>Hematoxylim</a:t>
            </a:r>
            <a:r>
              <a:rPr lang="en-US" b="1" i="0" dirty="0"/>
              <a:t> - eosin 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7200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7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Wuchereria</a:t>
            </a:r>
            <a:r>
              <a:rPr lang="en-US" sz="7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bancrofti</a:t>
            </a:r>
            <a:r>
              <a:rPr lang="en-US" sz="6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8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Disease:</a:t>
            </a:r>
            <a:r>
              <a:rPr lang="en-US" sz="4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Bancroftian</a:t>
            </a:r>
            <a:r>
              <a:rPr lang="en-US" sz="4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filariasis</a:t>
            </a:r>
            <a:r>
              <a:rPr lang="en-US" sz="4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or   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4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Elephantiasis</a:t>
            </a:r>
            <a:endParaRPr lang="ar-IQ" sz="4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8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Mosquito</a:t>
            </a:r>
            <a:r>
              <a:rPr lang="en-US" sz="4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Culex</a:t>
            </a:r>
            <a:r>
              <a:rPr lang="en-US" sz="4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intermediate host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&amp; vector.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489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489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48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4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4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4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4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4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4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0"/>
            <a:ext cx="8382000" cy="99060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Life cycle </a:t>
            </a:r>
            <a:r>
              <a:rPr lang="en-US" sz="36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Strongyloides</a:t>
            </a:r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stercoralis</a:t>
            </a:r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64515" name="Picture 3" descr="Strongyloides-l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8915400" cy="685800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5400" b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Life cycle</a:t>
            </a:r>
            <a:r>
              <a:rPr lang="ar-IQ" sz="5400" b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5400" b="1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mtClean="0">
              <a:solidFill>
                <a:srgbClr val="FF9900"/>
              </a:solidFill>
            </a:endParaRPr>
          </a:p>
        </p:txBody>
      </p:sp>
      <p:pic>
        <p:nvPicPr>
          <p:cNvPr id="77827" name="Picture 3" descr="Wbancrofti-l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8534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8229600" cy="281940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Filariae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A-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Wucheraria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bancrofti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sheathed microfilaria; short cephalic space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long tail;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aseptete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nuclei.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pic>
        <p:nvPicPr>
          <p:cNvPr id="78851" name="Picture 4" descr="w-bank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19400"/>
            <a:ext cx="48006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5" descr="b-malay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819400"/>
            <a:ext cx="388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7" descr="w-bank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76200"/>
            <a:ext cx="3276600" cy="2479675"/>
          </a:xfrm>
          <a:noFill/>
        </p:spPr>
      </p:pic>
      <p:pic>
        <p:nvPicPr>
          <p:cNvPr id="22531" name="Picture 27" descr="Wuchereria bancrofti Microfilar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571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8" descr="Wuchereria bancrofti Microfilari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6670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9" descr="Wuchereria bancrofti Microfilaria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26670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31"/>
          <p:cNvSpPr txBox="1">
            <a:spLocks noChangeArrowheads="1"/>
          </p:cNvSpPr>
          <p:nvPr/>
        </p:nvSpPr>
        <p:spPr bwMode="auto">
          <a:xfrm>
            <a:off x="152400" y="5257800"/>
            <a:ext cx="8991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b="1" dirty="0" err="1" smtClean="0"/>
              <a:t>Wuchereria</a:t>
            </a:r>
            <a:r>
              <a:rPr lang="en-US" sz="2000" b="1" dirty="0" smtClean="0"/>
              <a:t> </a:t>
            </a:r>
            <a:r>
              <a:rPr lang="en-US" sz="2000" b="1" dirty="0" err="1"/>
              <a:t>bancrofti</a:t>
            </a:r>
            <a:r>
              <a:rPr lang="en-US" sz="2000" b="1" dirty="0"/>
              <a:t> </a:t>
            </a:r>
            <a:r>
              <a:rPr lang="en-US" sz="2000" b="1" i="0" dirty="0"/>
              <a:t>Microfilaria in blood smear 210 – 320 X 7.5 – 10 µm, </a:t>
            </a:r>
          </a:p>
          <a:p>
            <a:pPr algn="l"/>
            <a:endParaRPr lang="en-US" sz="2000" b="1" i="0" dirty="0" smtClean="0"/>
          </a:p>
          <a:p>
            <a:pPr algn="l"/>
            <a:r>
              <a:rPr lang="en-US" sz="2000" b="1" i="0" dirty="0" smtClean="0"/>
              <a:t>Note </a:t>
            </a:r>
            <a:r>
              <a:rPr lang="en-US" sz="2000" b="1" i="0" dirty="0"/>
              <a:t>: blood collected between the hour 10 – 2 at night, this microfilaria detected in blood after 6 mouth of infection </a:t>
            </a:r>
          </a:p>
          <a:p>
            <a:pPr algn="l">
              <a:spcBef>
                <a:spcPct val="50000"/>
              </a:spcBef>
            </a:pPr>
            <a:endParaRPr lang="en-US" sz="2000" b="1" i="0" dirty="0"/>
          </a:p>
        </p:txBody>
      </p:sp>
      <p:sp>
        <p:nvSpPr>
          <p:cNvPr id="22536" name="Rectangle 5"/>
          <p:cNvSpPr>
            <a:spLocks noChangeArrowheads="1"/>
          </p:cNvSpPr>
          <p:nvPr/>
        </p:nvSpPr>
        <p:spPr bwMode="auto">
          <a:xfrm>
            <a:off x="2614613" y="2438400"/>
            <a:ext cx="30241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i="0" dirty="0" err="1"/>
              <a:t>Giemsa</a:t>
            </a:r>
            <a:r>
              <a:rPr lang="en-US" b="1" i="0" dirty="0"/>
              <a:t>  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2" name="Picture 2" descr="W. bancrofti adul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81400" cy="3581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3581400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Adults of W. </a:t>
            </a:r>
            <a:r>
              <a:rPr lang="en-US" dirty="0" err="1" smtClean="0"/>
              <a:t>bancrofti</a:t>
            </a:r>
            <a:r>
              <a:rPr lang="en-US" dirty="0" smtClean="0"/>
              <a:t>.  The male worm is on the left; the female is on the right.</a:t>
            </a:r>
            <a:endParaRPr lang="ar-IQ" dirty="0"/>
          </a:p>
        </p:txBody>
      </p:sp>
      <p:pic>
        <p:nvPicPr>
          <p:cNvPr id="373764" name="Picture 4" descr="Loa and M. persta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52400"/>
            <a:ext cx="3505200" cy="3505200"/>
          </a:xfrm>
          <a:prstGeom prst="rect">
            <a:avLst/>
          </a:prstGeom>
          <a:noFill/>
        </p:spPr>
      </p:pic>
      <p:pic>
        <p:nvPicPr>
          <p:cNvPr id="5" name="Picture 3" descr="microfilar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3975" y="4175125"/>
            <a:ext cx="4010025" cy="2682875"/>
          </a:xfrm>
          <a:prstGeom prst="rect">
            <a:avLst/>
          </a:prstGeom>
          <a:noFill/>
        </p:spPr>
      </p:pic>
      <p:pic>
        <p:nvPicPr>
          <p:cNvPr id="6" name="Picture 4" descr="wuchereria_bancrofti_filar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00000">
            <a:off x="1861126" y="3625276"/>
            <a:ext cx="2666998" cy="3798451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1816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Microfilariae</a:t>
            </a:r>
            <a:r>
              <a:rPr lang="en-US" b="1" dirty="0" smtClean="0"/>
              <a:t> of W. </a:t>
            </a:r>
            <a:r>
              <a:rPr lang="en-US" b="1" dirty="0" err="1" smtClean="0"/>
              <a:t>bancrofti</a:t>
            </a:r>
            <a:r>
              <a:rPr lang="en-US" b="1" dirty="0" smtClean="0"/>
              <a:t> in thick blood smears stained with </a:t>
            </a:r>
            <a:r>
              <a:rPr lang="en-US" b="1" dirty="0" err="1" smtClean="0"/>
              <a:t>Giemsa</a:t>
            </a:r>
            <a:r>
              <a:rPr lang="en-US" b="1" dirty="0" smtClean="0"/>
              <a:t>.  Images courtesy of the Oregon State Public Health Laboratory.</a:t>
            </a:r>
            <a:endParaRPr lang="en-US" b="1" dirty="0"/>
          </a:p>
        </p:txBody>
      </p:sp>
      <p:pic>
        <p:nvPicPr>
          <p:cNvPr id="374785" name="Picture 1" descr="W. bancrof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57500" cy="2857500"/>
          </a:xfrm>
          <a:prstGeom prst="rect">
            <a:avLst/>
          </a:prstGeom>
          <a:noFill/>
        </p:spPr>
      </p:pic>
      <p:pic>
        <p:nvPicPr>
          <p:cNvPr id="374786" name="Picture 2" descr="W. bancrof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91000" cy="4191000"/>
          </a:xfrm>
          <a:prstGeom prst="rect">
            <a:avLst/>
          </a:prstGeom>
          <a:noFill/>
        </p:spPr>
      </p:pic>
      <p:pic>
        <p:nvPicPr>
          <p:cNvPr id="374788" name="Picture 4" descr="W. bancrof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0"/>
            <a:ext cx="41910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28600"/>
            <a:ext cx="8229600" cy="342900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en-US" sz="40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Onchocerca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volvulus</a:t>
            </a:r>
            <a:r>
              <a:rPr lang="en-US" sz="4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unsheathed microfilaria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long cephalic space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short tail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Aseptete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nuclei.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3" name="Picture 7" descr="oncho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2550" y="2514600"/>
            <a:ext cx="39814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409787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ncho-3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3200400"/>
            <a:ext cx="4800600" cy="3278188"/>
          </a:xfrm>
          <a:noFill/>
        </p:spPr>
      </p:pic>
      <p:pic>
        <p:nvPicPr>
          <p:cNvPr id="15363" name="Picture 3" descr="Onchcerca volvulus Microfilar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Onchcerca volvulus Microfilari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524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7338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 smtClean="0"/>
              <a:t>Onchcerca</a:t>
            </a:r>
            <a:r>
              <a:rPr lang="en-US" sz="2400" b="1" dirty="0" smtClean="0"/>
              <a:t> </a:t>
            </a:r>
            <a:r>
              <a:rPr lang="en-US" sz="2400" b="1" dirty="0" err="1"/>
              <a:t>volvulus</a:t>
            </a:r>
            <a:r>
              <a:rPr lang="en-US" sz="2400" b="1" dirty="0"/>
              <a:t> </a:t>
            </a:r>
            <a:r>
              <a:rPr lang="en-US" sz="2400" b="1" i="0" dirty="0"/>
              <a:t>Microfilaria ( 280 – 330 X 6 – 9 µm ) </a:t>
            </a:r>
          </a:p>
        </p:txBody>
      </p:sp>
      <p:sp>
        <p:nvSpPr>
          <p:cNvPr id="15368" name="Rectangle 5"/>
          <p:cNvSpPr>
            <a:spLocks noChangeArrowheads="1"/>
          </p:cNvSpPr>
          <p:nvPr/>
        </p:nvSpPr>
        <p:spPr bwMode="auto">
          <a:xfrm>
            <a:off x="4648200" y="5867400"/>
            <a:ext cx="3024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/>
              <a:t>Ciemsa  s.</a:t>
            </a:r>
          </a:p>
        </p:txBody>
      </p:sp>
    </p:spTree>
    <p:extLst>
      <p:ext uri="{BB962C8B-B14F-4D97-AF65-F5344CB8AC3E}">
        <p14:creationId xmlns:p14="http://schemas.microsoft.com/office/powerpoint/2010/main" val="42113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5" descr="oncho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200400"/>
            <a:ext cx="640080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kinsection"/>
          <p:cNvPicPr>
            <a:picLocks noChangeAspect="1" noChangeArrowheads="1"/>
          </p:cNvPicPr>
          <p:nvPr/>
        </p:nvPicPr>
        <p:blipFill>
          <a:blip r:embed="rId4"/>
          <a:srcRect b="4096"/>
          <a:stretch>
            <a:fillRect/>
          </a:stretch>
        </p:blipFill>
        <p:spPr bwMode="auto">
          <a:xfrm>
            <a:off x="1066800" y="76199"/>
            <a:ext cx="6400800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9600" y="606425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fr-FR" b="1" dirty="0" err="1" smtClean="0"/>
              <a:t>Onchcerca</a:t>
            </a:r>
            <a:r>
              <a:rPr lang="fr-FR" b="1" dirty="0" smtClean="0"/>
              <a:t> </a:t>
            </a:r>
            <a:r>
              <a:rPr lang="fr-FR" b="1" dirty="0"/>
              <a:t>volvulus </a:t>
            </a:r>
            <a:r>
              <a:rPr lang="fr-FR" b="1" i="0" dirty="0"/>
              <a:t>-Skin Nodule Section with </a:t>
            </a:r>
            <a:r>
              <a:rPr lang="fr-FR" b="1" i="0" dirty="0" err="1"/>
              <a:t>adult</a:t>
            </a:r>
            <a:r>
              <a:rPr lang="fr-FR" b="1" i="0" dirty="0"/>
              <a:t> female and microfilariae In the </a:t>
            </a:r>
            <a:r>
              <a:rPr lang="fr-FR" b="1" i="0" dirty="0" err="1"/>
              <a:t>surrounding</a:t>
            </a:r>
            <a:r>
              <a:rPr lang="fr-FR" b="1" i="0" dirty="0"/>
              <a:t> </a:t>
            </a:r>
            <a:r>
              <a:rPr lang="fr-FR" b="1" i="0" dirty="0" err="1"/>
              <a:t>fibrous</a:t>
            </a:r>
            <a:r>
              <a:rPr lang="fr-FR" b="1" i="0" dirty="0"/>
              <a:t> connective tissues</a:t>
            </a:r>
            <a:endParaRPr lang="en-US" b="1" i="0" dirty="0"/>
          </a:p>
        </p:txBody>
      </p:sp>
    </p:spTree>
    <p:extLst>
      <p:ext uri="{BB962C8B-B14F-4D97-AF65-F5344CB8AC3E}">
        <p14:creationId xmlns:p14="http://schemas.microsoft.com/office/powerpoint/2010/main" val="16379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37" name="Picture 1" descr="mhtml:file://D:\Practical%20parasitology\Images%20of%20parasites\atlas%20Onchocerca%202.mht!http://atlas.or.kr/donation/donation_files/Dsc009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14400"/>
            <a:ext cx="67056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145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9144000" cy="243840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Strongyloides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stercoralis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A-Adult male: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free living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curved posterior end with 2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spicules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3"/>
          <a:srcRect t="10607" r="24510"/>
          <a:stretch>
            <a:fillRect/>
          </a:stretch>
        </p:blipFill>
        <p:spPr bwMode="auto">
          <a:xfrm>
            <a:off x="838200" y="2852057"/>
            <a:ext cx="6705600" cy="400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98" decel="1000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98" decel="1000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S. stercoralis free-living m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13630" cy="4114800"/>
          </a:xfrm>
          <a:prstGeom prst="rect">
            <a:avLst/>
          </a:prstGeom>
          <a:noFill/>
        </p:spPr>
      </p:pic>
      <p:pic>
        <p:nvPicPr>
          <p:cNvPr id="118788" name="Picture 4" descr="S. stercoralis adult male and lar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-1"/>
            <a:ext cx="4267200" cy="414291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4419600"/>
            <a:ext cx="4495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latin typeface="Times New Roman" pitchFamily="18" charset="0"/>
                <a:cs typeface="Times New Roman" pitchFamily="18" charset="0"/>
              </a:rPr>
              <a:t>Free-living adult male S. </a:t>
            </a:r>
            <a:r>
              <a:rPr lang="en-US" sz="2800" b="1" i="0" dirty="0" err="1" smtClean="0">
                <a:latin typeface="Times New Roman" pitchFamily="18" charset="0"/>
                <a:cs typeface="Times New Roman" pitchFamily="18" charset="0"/>
              </a:rPr>
              <a:t>stercoralis</a:t>
            </a:r>
            <a:r>
              <a:rPr lang="en-US" sz="2800" b="1" i="0" dirty="0" smtClean="0">
                <a:latin typeface="Times New Roman" pitchFamily="18" charset="0"/>
                <a:cs typeface="Times New Roman" pitchFamily="18" charset="0"/>
              </a:rPr>
              <a:t>. Notice the presence of the </a:t>
            </a:r>
            <a:r>
              <a:rPr lang="en-US" sz="2800" b="1" i="0" dirty="0" err="1" smtClean="0">
                <a:latin typeface="Times New Roman" pitchFamily="18" charset="0"/>
                <a:cs typeface="Times New Roman" pitchFamily="18" charset="0"/>
              </a:rPr>
              <a:t>spicule</a:t>
            </a:r>
            <a:r>
              <a:rPr lang="en-US" sz="2800" b="1" i="0" dirty="0" smtClean="0">
                <a:latin typeface="Times New Roman" pitchFamily="18" charset="0"/>
                <a:cs typeface="Times New Roman" pitchFamily="18" charset="0"/>
              </a:rPr>
              <a:t> (red arrow).</a:t>
            </a:r>
            <a:br>
              <a:rPr lang="en-US" sz="2800" b="1" i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i="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ar-IQ" sz="2800" b="1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4180344"/>
            <a:ext cx="441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latin typeface="Times New Roman" pitchFamily="18" charset="0"/>
                <a:cs typeface="Times New Roman" pitchFamily="18" charset="0"/>
              </a:rPr>
              <a:t>Free living adult male S. </a:t>
            </a:r>
            <a:r>
              <a:rPr lang="en-US" sz="2800" b="1" i="0" dirty="0" err="1" smtClean="0">
                <a:latin typeface="Times New Roman" pitchFamily="18" charset="0"/>
                <a:cs typeface="Times New Roman" pitchFamily="18" charset="0"/>
              </a:rPr>
              <a:t>stercoralis</a:t>
            </a:r>
            <a:r>
              <a:rPr lang="en-US" sz="2800" b="1" i="0" dirty="0" smtClean="0">
                <a:latin typeface="Times New Roman" pitchFamily="18" charset="0"/>
                <a:cs typeface="Times New Roman" pitchFamily="18" charset="0"/>
              </a:rPr>
              <a:t>, showing a </a:t>
            </a:r>
            <a:r>
              <a:rPr lang="en-US" sz="2800" b="1" i="0" dirty="0" err="1" smtClean="0">
                <a:latin typeface="Times New Roman" pitchFamily="18" charset="0"/>
                <a:cs typeface="Times New Roman" pitchFamily="18" charset="0"/>
              </a:rPr>
              <a:t>spicule</a:t>
            </a:r>
            <a:r>
              <a:rPr lang="en-US" sz="2800" b="1" i="0" dirty="0" smtClean="0">
                <a:latin typeface="Times New Roman" pitchFamily="18" charset="0"/>
                <a:cs typeface="Times New Roman" pitchFamily="18" charset="0"/>
              </a:rPr>
              <a:t> (red arrow).  A smaller, </a:t>
            </a:r>
            <a:r>
              <a:rPr lang="en-US" sz="2800" b="1" i="0" dirty="0" err="1" smtClean="0">
                <a:latin typeface="Times New Roman" pitchFamily="18" charset="0"/>
                <a:cs typeface="Times New Roman" pitchFamily="18" charset="0"/>
              </a:rPr>
              <a:t>rhabditiform</a:t>
            </a:r>
            <a:r>
              <a:rPr lang="en-US" sz="2800" b="1" i="0" dirty="0" smtClean="0">
                <a:latin typeface="Times New Roman" pitchFamily="18" charset="0"/>
                <a:cs typeface="Times New Roman" pitchFamily="18" charset="0"/>
              </a:rPr>
              <a:t> larva lies adjacent to the adult male.</a:t>
            </a:r>
            <a:endParaRPr lang="ar-IQ" sz="2800" b="1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304800"/>
            <a:ext cx="8305800" cy="243840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B-Adult female: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tapering posterior end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parthenogentic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uterus with eggs.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7" name="Picture 4" descr="N058-Parasitic form female of Strongyloides stercoralis"/>
          <p:cNvPicPr>
            <a:picLocks noChangeAspect="1" noChangeArrowheads="1"/>
          </p:cNvPicPr>
          <p:nvPr/>
        </p:nvPicPr>
        <p:blipFill>
          <a:blip r:embed="rId3"/>
          <a:srcRect l="38333" t="21062" r="8333" b="5222"/>
          <a:stretch>
            <a:fillRect/>
          </a:stretch>
        </p:blipFill>
        <p:spPr bwMode="auto">
          <a:xfrm>
            <a:off x="762000" y="2815828"/>
            <a:ext cx="7391400" cy="404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 rev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14" name="Picture 2" descr="S. stercoralis adult female with lar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3400" cy="4114800"/>
          </a:xfrm>
          <a:prstGeom prst="rect">
            <a:avLst/>
          </a:prstGeom>
          <a:noFill/>
        </p:spPr>
      </p:pic>
      <p:pic>
        <p:nvPicPr>
          <p:cNvPr id="371716" name="Picture 4" descr="S. stercoralis free-living fema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5913" y="0"/>
            <a:ext cx="4768088" cy="4114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4180344"/>
            <a:ext cx="403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n-US" sz="2800" b="1" i="0" dirty="0" smtClean="0">
                <a:latin typeface="Times New Roman" pitchFamily="18" charset="0"/>
                <a:cs typeface="Times New Roman" pitchFamily="18" charset="0"/>
              </a:rPr>
              <a:t>Adult free-living female S. </a:t>
            </a:r>
            <a:r>
              <a:rPr lang="en-US" sz="2800" b="1" i="0" dirty="0" err="1" smtClean="0">
                <a:latin typeface="Times New Roman" pitchFamily="18" charset="0"/>
                <a:cs typeface="Times New Roman" pitchFamily="18" charset="0"/>
              </a:rPr>
              <a:t>stercoralis</a:t>
            </a:r>
            <a:r>
              <a:rPr lang="en-US" sz="2800" b="1" i="0" dirty="0" smtClean="0">
                <a:latin typeface="Times New Roman" pitchFamily="18" charset="0"/>
                <a:cs typeface="Times New Roman" pitchFamily="18" charset="0"/>
              </a:rPr>
              <a:t> alongside a smaller </a:t>
            </a:r>
            <a:r>
              <a:rPr lang="en-US" sz="2800" b="1" i="0" dirty="0" err="1" smtClean="0">
                <a:latin typeface="Times New Roman" pitchFamily="18" charset="0"/>
                <a:cs typeface="Times New Roman" pitchFamily="18" charset="0"/>
              </a:rPr>
              <a:t>rhabditoid</a:t>
            </a:r>
            <a:r>
              <a:rPr lang="en-US" sz="2800" b="1" i="0" dirty="0" smtClean="0">
                <a:latin typeface="Times New Roman" pitchFamily="18" charset="0"/>
                <a:cs typeface="Times New Roman" pitchFamily="18" charset="0"/>
              </a:rPr>
              <a:t> larva.  Notice the developing eggs in the adult female.</a:t>
            </a:r>
            <a:endParaRPr lang="ar-IQ" sz="2800" b="1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41910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i="0" dirty="0" smtClean="0">
                <a:latin typeface="Times New Roman" pitchFamily="18" charset="0"/>
                <a:cs typeface="Times New Roman" pitchFamily="18" charset="0"/>
              </a:rPr>
              <a:t>Adult free-living female S. </a:t>
            </a:r>
            <a:r>
              <a:rPr lang="en-US" sz="2800" b="1" i="0" dirty="0" err="1" smtClean="0">
                <a:latin typeface="Times New Roman" pitchFamily="18" charset="0"/>
                <a:cs typeface="Times New Roman" pitchFamily="18" charset="0"/>
              </a:rPr>
              <a:t>stercoralis</a:t>
            </a:r>
            <a:r>
              <a:rPr lang="en-US" sz="2800" b="1" i="0" dirty="0" smtClean="0">
                <a:latin typeface="Times New Roman" pitchFamily="18" charset="0"/>
                <a:cs typeface="Times New Roman" pitchFamily="18" charset="0"/>
              </a:rPr>
              <a:t>.  Notice the row of eggs within the female’s body.</a:t>
            </a:r>
            <a:endParaRPr lang="ar-IQ" sz="2800" b="1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8" descr="free ad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0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 Box 9"/>
          <p:cNvSpPr txBox="1">
            <a:spLocks noChangeArrowheads="1"/>
          </p:cNvSpPr>
          <p:nvPr/>
        </p:nvSpPr>
        <p:spPr bwMode="auto">
          <a:xfrm>
            <a:off x="609600" y="594360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0" dirty="0" smtClean="0"/>
              <a:t>Free </a:t>
            </a:r>
            <a:r>
              <a:rPr lang="en-US" sz="2800" b="1" i="0" dirty="0"/>
              <a:t>living adult of </a:t>
            </a:r>
            <a:r>
              <a:rPr lang="en-US" sz="2800" b="1" dirty="0" err="1"/>
              <a:t>strongyloides</a:t>
            </a:r>
            <a:r>
              <a:rPr lang="en-US" sz="2800" b="1" dirty="0"/>
              <a:t> </a:t>
            </a:r>
            <a:r>
              <a:rPr lang="en-US" sz="2800" b="1" dirty="0" err="1"/>
              <a:t>stercoralis</a:t>
            </a:r>
            <a:r>
              <a:rPr lang="en-US" sz="2800" b="1" dirty="0"/>
              <a:t> </a:t>
            </a:r>
          </a:p>
        </p:txBody>
      </p:sp>
      <p:sp>
        <p:nvSpPr>
          <p:cNvPr id="66564" name="Text Box 10"/>
          <p:cNvSpPr txBox="1">
            <a:spLocks noChangeArrowheads="1"/>
          </p:cNvSpPr>
          <p:nvPr/>
        </p:nvSpPr>
        <p:spPr bwMode="auto">
          <a:xfrm>
            <a:off x="4572000" y="48006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Female </a:t>
            </a:r>
          </a:p>
        </p:txBody>
      </p:sp>
      <p:sp>
        <p:nvSpPr>
          <p:cNvPr id="66565" name="Text Box 11"/>
          <p:cNvSpPr txBox="1">
            <a:spLocks noChangeArrowheads="1"/>
          </p:cNvSpPr>
          <p:nvPr/>
        </p:nvSpPr>
        <p:spPr bwMode="auto">
          <a:xfrm>
            <a:off x="1219200" y="4800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Male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strongyloides_in_situ"/>
          <p:cNvPicPr>
            <a:picLocks noChangeAspect="1" noChangeArrowheads="1"/>
          </p:cNvPicPr>
          <p:nvPr/>
        </p:nvPicPr>
        <p:blipFill>
          <a:blip r:embed="rId2"/>
          <a:srcRect l="2041" t="1442" r="2041" b="1938"/>
          <a:stretch>
            <a:fillRect/>
          </a:stretch>
        </p:blipFill>
        <p:spPr bwMode="auto">
          <a:xfrm>
            <a:off x="304800" y="348574"/>
            <a:ext cx="3657600" cy="521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 descr="strongyloides_intestine3"/>
          <p:cNvPicPr>
            <a:picLocks noChangeAspect="1" noChangeArrowheads="1"/>
          </p:cNvPicPr>
          <p:nvPr/>
        </p:nvPicPr>
        <p:blipFill>
          <a:blip r:embed="rId3"/>
          <a:srcRect l="3030" t="10145" r="3030" b="10145"/>
          <a:stretch>
            <a:fillRect/>
          </a:stretch>
        </p:blipFill>
        <p:spPr bwMode="auto">
          <a:xfrm>
            <a:off x="4095404" y="838200"/>
            <a:ext cx="489619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28600" y="60198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 smtClean="0"/>
              <a:t>Strongyloides</a:t>
            </a:r>
            <a:r>
              <a:rPr lang="en-US" sz="2400" b="1" dirty="0" smtClean="0"/>
              <a:t> </a:t>
            </a:r>
            <a:r>
              <a:rPr lang="en-US" sz="2400" b="1" dirty="0" err="1"/>
              <a:t>stercoralis</a:t>
            </a:r>
            <a:r>
              <a:rPr lang="en-US" sz="2400" b="1" dirty="0"/>
              <a:t> </a:t>
            </a:r>
            <a:r>
              <a:rPr lang="en-US" sz="2400" b="1" i="0" dirty="0"/>
              <a:t>Adult Parasitic Female </a:t>
            </a:r>
            <a:r>
              <a:rPr lang="en-US" sz="2400" b="1" i="0" dirty="0" smtClean="0"/>
              <a:t>Small</a:t>
            </a:r>
          </a:p>
          <a:p>
            <a:pPr algn="ctr"/>
            <a:r>
              <a:rPr lang="en-US" sz="2400" b="1" i="0" dirty="0" smtClean="0"/>
              <a:t> </a:t>
            </a:r>
            <a:r>
              <a:rPr lang="en-US" sz="2400" b="1" i="0" dirty="0"/>
              <a:t>Intestine Section</a:t>
            </a:r>
          </a:p>
        </p:txBody>
      </p:sp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2743200" y="5486400"/>
            <a:ext cx="3024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i="0" dirty="0" err="1"/>
              <a:t>Hematoxylim</a:t>
            </a:r>
            <a:r>
              <a:rPr lang="en-US" b="1" i="0" dirty="0"/>
              <a:t> - eosin 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Ss02Rhabditiform lar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76200"/>
            <a:ext cx="361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 descr="Strongyl_rhabditoidlarva2_DPD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76200"/>
            <a:ext cx="419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 descr="strongyloide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429000"/>
            <a:ext cx="29718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6"/>
          <p:cNvSpPr>
            <a:spLocks noChangeArrowheads="1"/>
          </p:cNvSpPr>
          <p:nvPr/>
        </p:nvSpPr>
        <p:spPr bwMode="auto">
          <a:xfrm>
            <a:off x="2209800" y="15240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In Iodine s.</a:t>
            </a:r>
          </a:p>
        </p:txBody>
      </p:sp>
      <p:pic>
        <p:nvPicPr>
          <p:cNvPr id="69638" name="Picture 7" descr="1 (10)"/>
          <p:cNvPicPr>
            <a:picLocks noChangeAspect="1" noChangeArrowheads="1"/>
          </p:cNvPicPr>
          <p:nvPr/>
        </p:nvPicPr>
        <p:blipFill>
          <a:blip r:embed="rId5"/>
          <a:srcRect l="4469" t="2005" r="1675"/>
          <a:stretch>
            <a:fillRect/>
          </a:stretch>
        </p:blipFill>
        <p:spPr bwMode="auto">
          <a:xfrm>
            <a:off x="838200" y="2209800"/>
            <a:ext cx="5257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9" name="Text Box 8"/>
          <p:cNvSpPr txBox="1">
            <a:spLocks noChangeArrowheads="1"/>
          </p:cNvSpPr>
          <p:nvPr/>
        </p:nvSpPr>
        <p:spPr bwMode="auto">
          <a:xfrm>
            <a:off x="457200" y="5562600"/>
            <a:ext cx="83820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/>
              <a:t>Strongyloides</a:t>
            </a:r>
            <a:r>
              <a:rPr lang="en-US" b="1" dirty="0" smtClean="0"/>
              <a:t> </a:t>
            </a:r>
            <a:r>
              <a:rPr lang="en-US" b="1" dirty="0" err="1"/>
              <a:t>stercoralis</a:t>
            </a:r>
            <a:r>
              <a:rPr lang="en-US" b="1" dirty="0"/>
              <a:t> </a:t>
            </a:r>
            <a:r>
              <a:rPr lang="en-US" b="1" i="0" dirty="0" err="1"/>
              <a:t>Rhabditiform</a:t>
            </a:r>
            <a:r>
              <a:rPr lang="en-US" b="1" i="0" dirty="0"/>
              <a:t> Larva in fresh stool smear 200 – 250 X 16 µm </a:t>
            </a:r>
            <a:r>
              <a:rPr lang="en-US" sz="1600" b="1" i="0" dirty="0"/>
              <a:t>note :1- this larvae with short mouth and double – bulb </a:t>
            </a:r>
            <a:r>
              <a:rPr lang="en-US" sz="1600" b="1" i="0" dirty="0" err="1"/>
              <a:t>oesophagus</a:t>
            </a:r>
            <a:endParaRPr lang="en-US" sz="1600" b="1" i="0" dirty="0"/>
          </a:p>
          <a:p>
            <a:pPr>
              <a:spcBef>
                <a:spcPct val="50000"/>
              </a:spcBef>
            </a:pPr>
            <a:r>
              <a:rPr lang="en-US" sz="1600" b="1" i="0" dirty="0"/>
              <a:t>2- in hook worm  the </a:t>
            </a:r>
            <a:r>
              <a:rPr lang="en-US" sz="1600" b="1" i="0" dirty="0" err="1"/>
              <a:t>rhabdiform</a:t>
            </a:r>
            <a:r>
              <a:rPr lang="en-US" sz="1600" b="1" i="0" dirty="0"/>
              <a:t> larva detected in old stool ( 24 – 48 hr. ) or when we used sugar with concentration method</a:t>
            </a:r>
            <a:r>
              <a:rPr lang="en-US" sz="1600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3624</TotalTime>
  <Words>456</Words>
  <Application>Microsoft Office PowerPoint</Application>
  <PresentationFormat>عرض على الشاشة (3:4)‏</PresentationFormat>
  <Paragraphs>94</Paragraphs>
  <Slides>28</Slides>
  <Notes>11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28</vt:i4>
      </vt:variant>
    </vt:vector>
  </HeadingPairs>
  <TitlesOfParts>
    <vt:vector size="30" baseType="lpstr">
      <vt:lpstr>Default Design</vt:lpstr>
      <vt:lpstr>1_Concourse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SUROOR</dc:creator>
  <cp:lastModifiedBy>Owner</cp:lastModifiedBy>
  <cp:revision>318</cp:revision>
  <cp:lastPrinted>1601-01-01T00:00:00Z</cp:lastPrinted>
  <dcterms:created xsi:type="dcterms:W3CDTF">1601-01-01T00:00:00Z</dcterms:created>
  <dcterms:modified xsi:type="dcterms:W3CDTF">2019-10-25T13:33:59Z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