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4577" r:id="rId2"/>
    <p:sldMasterId id="2147484601" r:id="rId3"/>
    <p:sldMasterId id="2147484613" r:id="rId4"/>
    <p:sldMasterId id="2147484664" r:id="rId5"/>
    <p:sldMasterId id="2147484689" r:id="rId6"/>
  </p:sldMasterIdLst>
  <p:notesMasterIdLst>
    <p:notesMasterId r:id="rId43"/>
  </p:notesMasterIdLst>
  <p:sldIdLst>
    <p:sldId id="576" r:id="rId7"/>
    <p:sldId id="431" r:id="rId8"/>
    <p:sldId id="272" r:id="rId9"/>
    <p:sldId id="432" r:id="rId10"/>
    <p:sldId id="543" r:id="rId11"/>
    <p:sldId id="274" r:id="rId12"/>
    <p:sldId id="433" r:id="rId13"/>
    <p:sldId id="434" r:id="rId14"/>
    <p:sldId id="435" r:id="rId15"/>
    <p:sldId id="544" r:id="rId16"/>
    <p:sldId id="307" r:id="rId17"/>
    <p:sldId id="474" r:id="rId18"/>
    <p:sldId id="475" r:id="rId19"/>
    <p:sldId id="545" r:id="rId20"/>
    <p:sldId id="546" r:id="rId21"/>
    <p:sldId id="555" r:id="rId22"/>
    <p:sldId id="384" r:id="rId23"/>
    <p:sldId id="377" r:id="rId24"/>
    <p:sldId id="310" r:id="rId25"/>
    <p:sldId id="476" r:id="rId26"/>
    <p:sldId id="531" r:id="rId27"/>
    <p:sldId id="314" r:id="rId28"/>
    <p:sldId id="438" r:id="rId29"/>
    <p:sldId id="316" r:id="rId30"/>
    <p:sldId id="519" r:id="rId31"/>
    <p:sldId id="320" r:id="rId32"/>
    <p:sldId id="439" r:id="rId33"/>
    <p:sldId id="547" r:id="rId34"/>
    <p:sldId id="437" r:id="rId35"/>
    <p:sldId id="383" r:id="rId36"/>
    <p:sldId id="477" r:id="rId37"/>
    <p:sldId id="323" r:id="rId38"/>
    <p:sldId id="478" r:id="rId39"/>
    <p:sldId id="324" r:id="rId40"/>
    <p:sldId id="479" r:id="rId41"/>
    <p:sldId id="440" r:id="rId42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0000CC"/>
    <a:srgbClr val="660033"/>
    <a:srgbClr val="006600"/>
    <a:srgbClr val="800000"/>
    <a:srgbClr val="FFFFCC"/>
    <a:srgbClr val="FFCCCC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42" autoAdjust="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790E79-218A-4161-BC8F-37EDA0D2F6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45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BF805-D5F4-45F1-A7C0-DF002774C43C}" type="slidenum">
              <a:rPr lang="ar-SA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62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B4852-610F-413C-A93B-10A3C5360B93}" type="slidenum">
              <a:rPr lang="ar-SA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3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746AF-D2F9-44BC-A646-467355E5142F}" type="slidenum">
              <a:rPr lang="ar-SA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63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AFC6B-6D6F-450A-A824-ACD20ECC14B7}" type="slidenum">
              <a:rPr lang="ar-SA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4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DDDB8-86E6-43AB-BE1B-93A4AFEBFC99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0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2D2B3-DB07-4775-9445-91989E97248C}" type="slidenum">
              <a:rPr lang="ar-SA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8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9B4F7-0C9F-4DB3-9865-B00B7687E019}" type="slidenum">
              <a:rPr lang="ar-SA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9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87755-6114-41C5-848A-D09DA31BED35}" type="slidenum">
              <a:rPr lang="ar-SA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8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58339-8958-4027-8528-B8359B9162C8}" type="slidenum">
              <a:rPr lang="ar-SA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3DF3B-1A12-4A06-A04F-34C54514D60E}" type="slidenum">
              <a:rPr lang="ar-SA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7B02F-508D-44DD-AAFF-C5131BD2E8E9}" type="slidenum">
              <a:rPr lang="ar-SA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01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99EFA-E97E-4644-9EB6-883DB93E8E74}" type="slidenum">
              <a:rPr lang="ar-SA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4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D7AE4-2EF5-461E-A54A-03BED3CC0C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5950-FC31-4C61-B03E-D2D32A0FC9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85F56-CFD4-490D-8523-47DFC7181B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A5528-7522-4A60-A912-DDDEE8C39C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47A0-C37A-41EE-A599-FF249F8FAB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D3645-41B0-4C12-8B71-6777370246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BE58A-ABF5-4618-AF37-4C6242E459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E8A4A-A35E-4119-BEF5-7641A9E421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D0AB-3E98-4736-9C73-0B065D5E3A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0FD4-9630-417E-AD23-EA96E6635B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0C07-2D79-4E19-9ECE-C4894E0731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348B0B-CCCF-4BBF-8C01-9D79E5A292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F348B0B-CCCF-4BBF-8C01-9D79E5A2922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533400"/>
            <a:ext cx="8534400" cy="4530725"/>
          </a:xfrm>
        </p:spPr>
        <p:txBody>
          <a:bodyPr>
            <a:noAutofit/>
          </a:bodyPr>
          <a:lstStyle/>
          <a:p>
            <a:pPr algn="ctr" rtl="0" eaLnBrk="1" hangingPunct="1">
              <a:buFont typeface="Wingdings" pitchFamily="2" charset="2"/>
              <a:buNone/>
              <a:defRPr/>
            </a:pPr>
            <a:r>
              <a:rPr lang="en-US" sz="9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Lab. 3:</a:t>
            </a:r>
            <a:r>
              <a:rPr lang="en-US" sz="72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None/>
              <a:defRPr/>
            </a:pPr>
            <a:r>
              <a:rPr lang="en-US" sz="7200" b="1" i="1" dirty="0" err="1" smtClean="0">
                <a:latin typeface="Times New Roman" pitchFamily="18" charset="0"/>
                <a:cs typeface="Times New Roman" pitchFamily="18" charset="0"/>
              </a:rPr>
              <a:t>Ascaris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latin typeface="Times New Roman" pitchFamily="18" charset="0"/>
                <a:cs typeface="Times New Roman" pitchFamily="18" charset="0"/>
              </a:rPr>
              <a:t>lumbricoides</a:t>
            </a:r>
            <a:endParaRPr lang="en-US" sz="7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314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l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52388"/>
            <a:ext cx="45720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7" descr="Ascaris lumbricoides Larva in Lung 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276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8" descr="Ascaris lumbricoides Larva in Lung Sectio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276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685800" y="5681663"/>
            <a:ext cx="807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 err="1" smtClean="0"/>
              <a:t>Ascaris</a:t>
            </a:r>
            <a:r>
              <a:rPr lang="en-US" sz="2400" b="1" dirty="0" smtClean="0"/>
              <a:t> </a:t>
            </a:r>
            <a:r>
              <a:rPr lang="en-US" sz="2400" b="1" dirty="0" err="1"/>
              <a:t>lumbricoides</a:t>
            </a:r>
            <a:r>
              <a:rPr lang="en-US" sz="2400" b="1" dirty="0"/>
              <a:t> </a:t>
            </a:r>
            <a:r>
              <a:rPr lang="en-US" sz="2400" b="1" i="0" dirty="0"/>
              <a:t>Larva in Lung Section</a:t>
            </a:r>
          </a:p>
          <a:p>
            <a:pPr algn="ctr" rtl="0"/>
            <a:r>
              <a:rPr lang="en-US" sz="2400" b="1" i="0" dirty="0"/>
              <a:t>Note : the larva also detected in sputum </a:t>
            </a:r>
          </a:p>
          <a:p>
            <a:pPr algn="r" rtl="0">
              <a:spcBef>
                <a:spcPct val="50000"/>
              </a:spcBef>
            </a:pPr>
            <a:endParaRPr lang="en-US" sz="2400" b="1" i="0" dirty="0"/>
          </a:p>
        </p:txBody>
      </p:sp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2590800" y="6400800"/>
            <a:ext cx="3024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i="0" dirty="0" err="1"/>
              <a:t>Hematoxylim</a:t>
            </a:r>
            <a:r>
              <a:rPr lang="en-US" sz="1600" b="1" i="0" dirty="0"/>
              <a:t> - eosin s.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4953000" cy="38862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Cross section of worm: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Outer cuticular covering layer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Middle syncetial cellular   layer with dorsal &amp; ventral thickenings or cords in  which dorsal ventral nerve cords pass.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lateral thickenings or cords in which lateral  excretory vessels pass.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html:file://D:\practical%20parasitology\Images%20of%20parasites\Nematodes%20images\Ascaris%20-%20female%20cross%20section%20diagram.mht!http://www.esu.edu/~milewski/intro_biol_two/lab__10_platy_nemat/images/ascaris_female_xs_diag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16305"/>
            <a:ext cx="4495800" cy="4646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 descr="mhtml:file://D:\practical%20parasitology\Images%20of%20parasites\Nematodes%20images\Ascaris%20-%20female%20cross%20section%20diagram.mht!http://www.esu.edu/~milewski/intro_biol_two/lab__10_platy_nemat/images/ascaris_female_xs_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1371600"/>
            <a:ext cx="4288643" cy="4267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609600"/>
            <a:ext cx="50292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200" b="1" i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Inner </a:t>
            </a:r>
            <a:r>
              <a:rPr lang="en-US" sz="3200" b="1" i="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musculer</a:t>
            </a:r>
            <a:r>
              <a:rPr lang="en-US" sz="3200" b="1" i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layer:    </a:t>
            </a:r>
          </a:p>
          <a:p>
            <a:pPr rtl="0">
              <a:lnSpc>
                <a:spcPct val="90000"/>
              </a:lnSpc>
              <a:defRPr/>
            </a:pPr>
            <a:r>
              <a:rPr lang="en-US" sz="3200" b="1" i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divided by the Dorsal, </a:t>
            </a:r>
          </a:p>
          <a:p>
            <a:pPr rtl="0">
              <a:lnSpc>
                <a:spcPct val="90000"/>
              </a:lnSpc>
              <a:defRPr/>
            </a:pPr>
            <a:r>
              <a:rPr lang="en-US" sz="3200" b="1" i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ventral &amp; lateral cords   </a:t>
            </a:r>
          </a:p>
          <a:p>
            <a:pPr rtl="0">
              <a:lnSpc>
                <a:spcPct val="90000"/>
              </a:lnSpc>
              <a:defRPr/>
            </a:pPr>
            <a:r>
              <a:rPr lang="en-US" sz="3200" b="1" i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into 4 sector.</a:t>
            </a:r>
          </a:p>
          <a:p>
            <a:pPr rtl="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2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Section through the </a:t>
            </a:r>
          </a:p>
          <a:p>
            <a:pPr rtl="0">
              <a:lnSpc>
                <a:spcPct val="90000"/>
              </a:lnSpc>
              <a:defRPr/>
            </a:pPr>
            <a:r>
              <a:rPr lang="en-US" sz="32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intestine in the middle</a:t>
            </a:r>
            <a:r>
              <a:rPr lang="en-US" sz="3200" b="1" i="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rtl="0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3200" b="1" i="0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200" b="1" i="0" dirty="0" smtClean="0">
                <a:latin typeface="Times New Roman" pitchFamily="18" charset="0"/>
                <a:cs typeface="Times New Roman" pitchFamily="18" charset="0"/>
              </a:rPr>
              <a:t>Coelomic cavity between </a:t>
            </a:r>
          </a:p>
          <a:p>
            <a:pPr rtl="0">
              <a:lnSpc>
                <a:spcPct val="90000"/>
              </a:lnSpc>
              <a:defRPr/>
            </a:pPr>
            <a:r>
              <a:rPr lang="en-US" sz="3200" b="1" i="0" dirty="0" smtClean="0">
                <a:latin typeface="Times New Roman" pitchFamily="18" charset="0"/>
                <a:cs typeface="Times New Roman" pitchFamily="18" charset="0"/>
              </a:rPr>
              <a:t>    muscles intestine, </a:t>
            </a:r>
          </a:p>
          <a:p>
            <a:pPr rtl="0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3200" b="1" i="0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200" b="1" i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with male or female  </a:t>
            </a:r>
          </a:p>
          <a:p>
            <a:pPr rtl="0">
              <a:lnSpc>
                <a:spcPct val="90000"/>
              </a:lnSpc>
              <a:defRPr/>
            </a:pPr>
            <a:r>
              <a:rPr lang="en-US" sz="3200" b="1" i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reproductive organs.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 descr="mhtml:file://D:\practical%20parasitology\Images%20of%20parasites\Nematodes%20images\Ascaris%20-%20female%20cross%20section.mht!http://www.esu.edu/~milewski/intro_biol_two/lab__10_platy_nemat/images/ascaris_female_xs.jpg"/>
          <p:cNvPicPr>
            <a:picLocks noChangeAspect="1" noChangeArrowheads="1"/>
          </p:cNvPicPr>
          <p:nvPr/>
        </p:nvPicPr>
        <p:blipFill>
          <a:blip r:embed="rId2"/>
          <a:srcRect r="1952" b="4390"/>
          <a:stretch>
            <a:fillRect/>
          </a:stretch>
        </p:blipFill>
        <p:spPr bwMode="auto">
          <a:xfrm>
            <a:off x="152399" y="152400"/>
            <a:ext cx="5867401" cy="4038600"/>
          </a:xfrm>
          <a:prstGeom prst="rect">
            <a:avLst/>
          </a:prstGeom>
          <a:noFill/>
        </p:spPr>
      </p:pic>
      <p:pic>
        <p:nvPicPr>
          <p:cNvPr id="406532" name="Picture 4" descr="Cross-section of female Ascaris lumbricoides"/>
          <p:cNvPicPr>
            <a:picLocks noChangeAspect="1" noChangeArrowheads="1"/>
          </p:cNvPicPr>
          <p:nvPr/>
        </p:nvPicPr>
        <p:blipFill>
          <a:blip r:embed="rId3"/>
          <a:srcRect l="5704" t="11495" r="7396" b="3448"/>
          <a:stretch>
            <a:fillRect/>
          </a:stretch>
        </p:blipFill>
        <p:spPr bwMode="auto">
          <a:xfrm>
            <a:off x="5272216" y="3657600"/>
            <a:ext cx="3871784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181600"/>
            <a:ext cx="5105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b="1" dirty="0" err="1" smtClean="0"/>
              <a:t>Ascaris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lumbreioides</a:t>
            </a:r>
            <a:r>
              <a:rPr lang="en-US" sz="2400" b="1" dirty="0" smtClean="0"/>
              <a:t> : </a:t>
            </a:r>
            <a:r>
              <a:rPr lang="en-US" sz="2400" b="1" i="0" dirty="0" smtClean="0"/>
              <a:t>cross section in female </a:t>
            </a:r>
            <a:endParaRPr lang="ar-IQ" sz="2400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609600" y="2819400"/>
            <a:ext cx="1600200" cy="990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04800" y="4191000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0" dirty="0" smtClean="0">
                <a:solidFill>
                  <a:srgbClr val="0000CC"/>
                </a:solidFill>
              </a:rPr>
              <a:t>ovary</a:t>
            </a:r>
            <a:endParaRPr lang="ar-IQ" sz="2400" b="1" i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" y="5943600"/>
            <a:ext cx="762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b="1" dirty="0" err="1" smtClean="0"/>
              <a:t>Ascaris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lumbreioides</a:t>
            </a:r>
            <a:r>
              <a:rPr lang="en-US" sz="2400" b="1" dirty="0" smtClean="0"/>
              <a:t> : </a:t>
            </a:r>
            <a:r>
              <a:rPr lang="en-US" sz="2400" b="1" i="0" dirty="0" smtClean="0"/>
              <a:t>cross section in female </a:t>
            </a:r>
            <a:endParaRPr lang="ar-IQ" sz="24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" descr="mhtml:file://D:\Practical%20parasitology\Images%20of%20parasites\Atlas%20Ascaris%207.mht!http://atlas.or.kr/donation/donation_files/11024988485.jpg"/>
          <p:cNvPicPr>
            <a:picLocks noChangeAspect="1" noChangeArrowheads="1"/>
          </p:cNvPicPr>
          <p:nvPr/>
        </p:nvPicPr>
        <p:blipFill>
          <a:blip r:embed="rId2"/>
          <a:srcRect l="26338" t="26471" r="27403" b="17647"/>
          <a:stretch>
            <a:fillRect/>
          </a:stretch>
        </p:blipFill>
        <p:spPr bwMode="auto">
          <a:xfrm>
            <a:off x="1295400" y="228600"/>
            <a:ext cx="6781800" cy="56023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943600"/>
            <a:ext cx="6934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b="1" dirty="0" err="1" smtClean="0"/>
              <a:t>Ascaris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lumbreioides</a:t>
            </a:r>
            <a:r>
              <a:rPr lang="en-US" sz="2400" b="1" dirty="0" smtClean="0"/>
              <a:t> : </a:t>
            </a:r>
            <a:r>
              <a:rPr lang="en-US" sz="2400" b="1" i="0" dirty="0" smtClean="0"/>
              <a:t>cross section in male </a:t>
            </a:r>
            <a:endParaRPr lang="ar-IQ" sz="24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001000" cy="5791200"/>
          </a:xfrm>
        </p:spPr>
        <p:txBody>
          <a:bodyPr>
            <a:normAutofit/>
          </a:bodyPr>
          <a:lstStyle/>
          <a:p>
            <a:pPr lvl="0" algn="ctr" rtl="0" eaLnBrk="1" hangingPunct="1"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Lab. 4: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Hook worms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Old world hook worm: </a:t>
            </a:r>
            <a:b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duodenale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B. New world hook worms: </a:t>
            </a:r>
            <a:b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Necator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americanus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ookworm-l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152400"/>
            <a:ext cx="3200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i="0" dirty="0" smtClean="0"/>
              <a:t>Life cycle of Hookworms </a:t>
            </a:r>
            <a:endParaRPr lang="ar-IQ" sz="3600" b="1" i="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0"/>
            <a:ext cx="8382000" cy="1295400"/>
          </a:xfrm>
        </p:spPr>
        <p:txBody>
          <a:bodyPr/>
          <a:lstStyle/>
          <a:p>
            <a:pPr algn="l" rtl="0" eaLnBrk="1" hangingPunct="1">
              <a:buNone/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duodenale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Female                  &amp;     Male</a:t>
            </a:r>
          </a:p>
        </p:txBody>
      </p:sp>
      <p:pic>
        <p:nvPicPr>
          <p:cNvPr id="51203" name="Picture 4" descr="ADUOD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72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 descr="ADUOD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441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1000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3" dur="1000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1000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6" dur="1000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allAtOnce"/>
      <p:bldP spid="418819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4419600" cy="5410200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duodenale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1-Buccal capsule: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in male &amp; female </a:t>
            </a:r>
          </a:p>
          <a:p>
            <a:pPr algn="l" rtl="0" eaLnBrk="1" hangingPunct="1">
              <a:buFont typeface="Wingdings" pitchFamily="2" charset="2"/>
              <a:buChar char="ü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 end, enlarged,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chitinized with: 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 pairs of subequal  ventral teeth-like thickenings,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 pair of dorsal small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tooth-like thickenings.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ar-IQ" dirty="0" smtClean="0"/>
              <a:t>                            </a:t>
            </a:r>
            <a:endParaRPr lang="en-US" dirty="0" smtClean="0"/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752600"/>
            <a:ext cx="480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457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Life cycle of </a:t>
            </a:r>
            <a:r>
              <a:rPr lang="en-US" sz="3200" b="1" i="1" dirty="0" err="1" smtClean="0"/>
              <a:t>Ascaris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lumbricoides</a:t>
            </a:r>
            <a:endParaRPr lang="en-US" sz="3200" b="1" i="1" dirty="0" smtClean="0"/>
          </a:p>
        </p:txBody>
      </p:sp>
      <p:pic>
        <p:nvPicPr>
          <p:cNvPr id="39939" name="Picture 7" descr="Ascariasis_LifeCycle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1295400" y="609600"/>
            <a:ext cx="654223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ncylostoma caninum h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76300"/>
            <a:ext cx="4267200" cy="4267200"/>
          </a:xfrm>
          <a:prstGeom prst="rect">
            <a:avLst/>
          </a:prstGeom>
          <a:noFill/>
        </p:spPr>
      </p:pic>
      <p:pic>
        <p:nvPicPr>
          <p:cNvPr id="69636" name="Picture 4" descr="Ancylostoma sp. anteri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14400"/>
            <a:ext cx="4191000" cy="419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57150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duodenale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 smtClean="0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3200" b="1" i="0" dirty="0" smtClean="0">
                <a:latin typeface="Times New Roman" pitchFamily="18" charset="0"/>
                <a:cs typeface="Times New Roman" pitchFamily="18" charset="0"/>
              </a:rPr>
              <a:t> capsule 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cylostoma_mouth_body_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6800" y="1371600"/>
            <a:ext cx="3395663" cy="4783456"/>
          </a:xfrm>
          <a:prstGeom prst="rect">
            <a:avLst/>
          </a:prstGeom>
          <a:noFill/>
          <a:ln/>
        </p:spPr>
      </p:pic>
      <p:pic>
        <p:nvPicPr>
          <p:cNvPr id="3" name="Picture 1" descr="mhtml:file://D:\Practical%20parasitology\Images%20of%20parasites\Atlas%20Ancylostoma%20buccal.%202.mht!http://atlas.or.kr/donation/donation_files/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3810000" cy="41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"/>
            <a:ext cx="8915400" cy="2895600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2-Capulatory bursa in </a:t>
            </a:r>
            <a:r>
              <a:rPr lang="en-US" sz="4300" b="1" u="sng" dirty="0" smtClean="0">
                <a:latin typeface="Times New Roman" pitchFamily="18" charset="0"/>
                <a:cs typeface="Times New Roman" pitchFamily="18" charset="0"/>
              </a:rPr>
              <a:t>male</a:t>
            </a: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Fan-like expansion of posterior part of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cuticula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With rib-like thickenings &amp; 2 thin separated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copulatory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bursa.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</p:txBody>
      </p:sp>
      <p:pic>
        <p:nvPicPr>
          <p:cNvPr id="4" name="Picture 3" descr="Ancepostenam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2267" y="2590800"/>
            <a:ext cx="593866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6324600"/>
            <a:ext cx="3276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b="1" i="0" dirty="0" smtClean="0">
                <a:solidFill>
                  <a:schemeClr val="bg1"/>
                </a:solidFill>
              </a:rPr>
              <a:t>2 separated </a:t>
            </a:r>
            <a:r>
              <a:rPr lang="en-US" b="1" i="0" dirty="0" err="1" smtClean="0">
                <a:solidFill>
                  <a:schemeClr val="bg1"/>
                </a:solidFill>
              </a:rPr>
              <a:t>spicules</a:t>
            </a:r>
            <a:endParaRPr lang="ar-IQ" b="1" i="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219700" y="5753100"/>
            <a:ext cx="838200" cy="609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4572000" y="5715000"/>
            <a:ext cx="914400" cy="609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ancymaleend"/>
          <p:cNvPicPr>
            <a:picLocks noChangeAspect="1" noChangeArrowheads="1"/>
          </p:cNvPicPr>
          <p:nvPr/>
        </p:nvPicPr>
        <p:blipFill>
          <a:blip r:embed="rId2"/>
          <a:srcRect l="2640" r="35373" b="4167"/>
          <a:stretch>
            <a:fillRect/>
          </a:stretch>
        </p:blipFill>
        <p:spPr bwMode="auto">
          <a:xfrm>
            <a:off x="0" y="0"/>
            <a:ext cx="5486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019800" y="990600"/>
            <a:ext cx="2971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0" dirty="0" smtClean="0"/>
              <a:t>posterior </a:t>
            </a:r>
            <a:r>
              <a:rPr lang="en-US" sz="2800" b="1" i="0" dirty="0"/>
              <a:t>end in male (Bursa) of </a:t>
            </a:r>
            <a:r>
              <a:rPr lang="en-US" sz="2800" b="1" dirty="0"/>
              <a:t>A. </a:t>
            </a:r>
            <a:r>
              <a:rPr lang="en-US" sz="2800" b="1" dirty="0" err="1"/>
              <a:t>duodenale</a:t>
            </a:r>
            <a:r>
              <a:rPr lang="en-US" sz="2800" b="1" dirty="0"/>
              <a:t> </a:t>
            </a:r>
          </a:p>
        </p:txBody>
      </p:sp>
      <p:pic>
        <p:nvPicPr>
          <p:cNvPr id="4" name="Picture 2" descr="mhtml:file://D:\Practical%20parasitology\Images%20of%20parasites\Atlas%20Ancylostoma%20bursa%203.mht!http://atlas.or.kr/donation/donation_files/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343400"/>
            <a:ext cx="403859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4876800" cy="52578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Necator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americanus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Buccal capsule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 male &amp; female 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 end, enlarged, </a:t>
            </a:r>
          </a:p>
          <a:p>
            <a:pPr algn="l" rtl="0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chitinized with 2 cutting plates on the ventral side.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ar-IQ" dirty="0" smtClean="0"/>
              <a:t>                            </a:t>
            </a:r>
            <a:endParaRPr lang="en-US" dirty="0" smtClean="0"/>
          </a:p>
          <a:p>
            <a:pPr algn="l" rtl="0" eaLnBrk="1" hangingPunct="1">
              <a:defRPr/>
            </a:pPr>
            <a:endParaRPr lang="en-US" dirty="0" smtClean="0"/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html:file://D:\Practical%20parasitology\Images%20of%20parasites\Atlas%20Necator%20buccal.mht!http://atlas.or.kr/donation/donation_files/Dscn09251025832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4191000" cy="5220368"/>
          </a:xfrm>
          <a:prstGeom prst="rect">
            <a:avLst/>
          </a:prstGeom>
          <a:noFill/>
        </p:spPr>
      </p:pic>
      <p:pic>
        <p:nvPicPr>
          <p:cNvPr id="3" name="Picture 4" descr="NAMERF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4876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5181600" cy="49530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Capulatory</a:t>
            </a:r>
            <a:r>
              <a:rPr lang="en-US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bursa in male: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Fan-like expansion of posterior part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cuticula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with rib-like thickenings &amp; 2 thin fused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copulatory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barbs.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5" name="Picture 21" descr="necmaleend"/>
          <p:cNvPicPr>
            <a:picLocks noChangeAspect="1" noChangeArrowheads="1"/>
          </p:cNvPicPr>
          <p:nvPr/>
        </p:nvPicPr>
        <p:blipFill>
          <a:blip r:embed="rId3"/>
          <a:srcRect l="4688" t="14286" r="40625" b="47899"/>
          <a:stretch>
            <a:fillRect/>
          </a:stretch>
        </p:blipFill>
        <p:spPr bwMode="auto">
          <a:xfrm rot="16200000">
            <a:off x="4610099" y="342899"/>
            <a:ext cx="48768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7" name="Picture 1" descr="mhtml:file://D:\Practical%20parasitology\Images%20of%20parasites\Atlas%20Necator%201.mht!http://atlas.or.kr/donation/donation_files/131024988882.jpg"/>
          <p:cNvPicPr>
            <a:picLocks noChangeAspect="1" noChangeArrowheads="1"/>
          </p:cNvPicPr>
          <p:nvPr/>
        </p:nvPicPr>
        <p:blipFill>
          <a:blip r:embed="rId4"/>
          <a:srcRect r="4623"/>
          <a:stretch>
            <a:fillRect/>
          </a:stretch>
        </p:blipFill>
        <p:spPr bwMode="auto">
          <a:xfrm>
            <a:off x="838200" y="4191000"/>
            <a:ext cx="397514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1" descr="necmalee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915400" cy="548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22"/>
          <p:cNvSpPr txBox="1">
            <a:spLocks noChangeArrowheads="1"/>
          </p:cNvSpPr>
          <p:nvPr/>
        </p:nvSpPr>
        <p:spPr bwMode="auto">
          <a:xfrm>
            <a:off x="228600" y="59436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0" dirty="0" smtClean="0"/>
              <a:t>posterior </a:t>
            </a:r>
            <a:r>
              <a:rPr lang="en-US" sz="2800" b="1" i="0" dirty="0"/>
              <a:t>end in male (Bursa) of </a:t>
            </a:r>
            <a:r>
              <a:rPr lang="en-US" sz="2800" b="1" dirty="0"/>
              <a:t>N. </a:t>
            </a:r>
            <a:r>
              <a:rPr lang="en-US" sz="2800" b="1" dirty="0" err="1"/>
              <a:t>americanus</a:t>
            </a:r>
            <a:r>
              <a:rPr lang="en-US" sz="2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3" name="Picture 1" descr="mhtml:file://D:\Images%20of%20parasites\Atlas%20Necator%201.mht!http://atlas.or.kr/donation/donation_files/131024988882.jpg"/>
          <p:cNvPicPr>
            <a:picLocks noChangeAspect="1" noChangeArrowheads="1"/>
          </p:cNvPicPr>
          <p:nvPr/>
        </p:nvPicPr>
        <p:blipFill>
          <a:blip r:embed="rId2"/>
          <a:srcRect r="6569"/>
          <a:stretch>
            <a:fillRect/>
          </a:stretch>
        </p:blipFill>
        <p:spPr bwMode="auto">
          <a:xfrm>
            <a:off x="1342338" y="1219200"/>
            <a:ext cx="667546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1 (17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6200"/>
            <a:ext cx="6096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2590800" y="6248400"/>
            <a:ext cx="609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0"/>
            <a:ext cx="5715000" cy="4267200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Ascaris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lumbricoides</a:t>
            </a:r>
            <a:r>
              <a:rPr lang="en-US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A-Gross specimens: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large size of worm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Female: cylindrical in shape, straight posterior end.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Male: smaller than female with curved posterior end.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ar-IQ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4" descr="ALUMBMF"/>
          <p:cNvPicPr>
            <a:picLocks noChangeAspect="1" noChangeArrowheads="1"/>
          </p:cNvPicPr>
          <p:nvPr/>
        </p:nvPicPr>
        <p:blipFill>
          <a:blip r:embed="rId3"/>
          <a:srcRect l="-1" r="7477" b="17778"/>
          <a:stretch>
            <a:fillRect/>
          </a:stretch>
        </p:blipFill>
        <p:spPr bwMode="auto">
          <a:xfrm rot="5400000">
            <a:off x="4305300" y="2019300"/>
            <a:ext cx="685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3_18"/>
          <p:cNvPicPr>
            <a:picLocks noChangeAspect="1" noChangeArrowheads="1"/>
          </p:cNvPicPr>
          <p:nvPr/>
        </p:nvPicPr>
        <p:blipFill>
          <a:blip r:embed="rId4"/>
          <a:srcRect t="2899" b="53623"/>
          <a:stretch>
            <a:fillRect/>
          </a:stretch>
        </p:blipFill>
        <p:spPr bwMode="auto">
          <a:xfrm>
            <a:off x="2209800" y="4343400"/>
            <a:ext cx="442499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0" y="2209800"/>
            <a:ext cx="9906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0" dirty="0" smtClean="0"/>
              <a:t>Male</a:t>
            </a:r>
            <a:endParaRPr lang="ar-IQ" b="1" i="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304800"/>
            <a:ext cx="12192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0" dirty="0" smtClean="0"/>
              <a:t>Female</a:t>
            </a:r>
            <a:endParaRPr lang="ar-IQ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algn="l" rtl="0" eaLnBrk="1" hangingPunct="1">
              <a:buClr>
                <a:srgbClr val="EF2617"/>
              </a:buClr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Egg: </a:t>
            </a:r>
          </a:p>
          <a:p>
            <a:pPr algn="l" rtl="0" eaLnBrk="1" hangingPunct="1">
              <a:buClr>
                <a:srgbClr val="EF2617"/>
              </a:buClr>
              <a:buFont typeface="Times New Roman" pitchFamily="18" charset="0"/>
              <a:buChar char="►"/>
              <a:defRPr/>
            </a:pP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Thin shelled transparent, ovoid &amp; measures 64-76 µm in early stages(4-celled) of cleavage when laid in several hours may reach the early larval stage, then hatching in 24-48 hrs. to L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59396" name="Picture 4" descr="hook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200400"/>
            <a:ext cx="420234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0" name="Picture 2" descr="Hookworm egg, wet mou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124200"/>
            <a:ext cx="37338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6172200"/>
            <a:ext cx="2286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000" b="1" i="0" dirty="0" smtClean="0"/>
              <a:t>1- celled</a:t>
            </a:r>
            <a:endParaRPr lang="ar-IQ" sz="2000" b="1" i="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6096000"/>
            <a:ext cx="1676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000" b="1" i="0" dirty="0" smtClean="0"/>
              <a:t>4- celled</a:t>
            </a:r>
            <a:endParaRPr lang="ar-IQ" sz="2000" b="1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2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2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ook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913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 descr="Hookworm egg, wet mou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4191000" cy="3505200"/>
          </a:xfrm>
          <a:prstGeom prst="rect">
            <a:avLst/>
          </a:prstGeom>
          <a:noFill/>
        </p:spPr>
      </p:pic>
      <p:pic>
        <p:nvPicPr>
          <p:cNvPr id="94212" name="Picture 4" descr="Hookworm egg, wet mou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467100"/>
            <a:ext cx="4191000" cy="3390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6172200"/>
            <a:ext cx="7162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b="1" i="0" dirty="0" smtClean="0"/>
              <a:t>Eggs of hookworms  in unstained wet mount </a:t>
            </a:r>
            <a:endParaRPr lang="ar-IQ" sz="2400" b="1" i="0" dirty="0"/>
          </a:p>
        </p:txBody>
      </p:sp>
      <p:pic>
        <p:nvPicPr>
          <p:cNvPr id="6" name="Picture 6" descr="ancylostoma_eg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412097"/>
            <a:ext cx="4572000" cy="289345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229600" cy="22860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C- </a:t>
            </a:r>
            <a:r>
              <a:rPr lang="en-US" sz="3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Rhabditoid</a:t>
            </a:r>
            <a:r>
              <a:rPr lang="en-US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larva: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Mouth open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Esophagus short with bulb.                       </a:t>
            </a:r>
          </a:p>
        </p:txBody>
      </p:sp>
      <p:pic>
        <p:nvPicPr>
          <p:cNvPr id="60419" name="Picture 4" descr="SSTERR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438400"/>
            <a:ext cx="73152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okworm rhabditiform larva"/>
          <p:cNvPicPr>
            <a:picLocks noChangeAspect="1" noChangeArrowheads="1"/>
          </p:cNvPicPr>
          <p:nvPr/>
        </p:nvPicPr>
        <p:blipFill>
          <a:blip r:embed="rId2"/>
          <a:srcRect t="4545" b="4545"/>
          <a:stretch>
            <a:fillRect/>
          </a:stretch>
        </p:blipFill>
        <p:spPr bwMode="auto">
          <a:xfrm rot="16200000">
            <a:off x="-850684" y="850684"/>
            <a:ext cx="5435168" cy="3733800"/>
          </a:xfrm>
          <a:prstGeom prst="rect">
            <a:avLst/>
          </a:prstGeom>
          <a:noFill/>
        </p:spPr>
      </p:pic>
      <p:pic>
        <p:nvPicPr>
          <p:cNvPr id="316418" name="Picture 2" descr="Hookworm rhabditiform larva"/>
          <p:cNvPicPr>
            <a:picLocks noChangeAspect="1" noChangeArrowheads="1"/>
          </p:cNvPicPr>
          <p:nvPr/>
        </p:nvPicPr>
        <p:blipFill>
          <a:blip r:embed="rId3"/>
          <a:srcRect t="11511" r="9892" b="17774"/>
          <a:stretch>
            <a:fillRect/>
          </a:stretch>
        </p:blipFill>
        <p:spPr bwMode="auto">
          <a:xfrm rot="16200000">
            <a:off x="3702456" y="1416456"/>
            <a:ext cx="6844488" cy="4038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5791200"/>
            <a:ext cx="4520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 err="1" smtClean="0">
                <a:latin typeface="Times New Roman" pitchFamily="18" charset="0"/>
                <a:cs typeface="Times New Roman" pitchFamily="18" charset="0"/>
              </a:rPr>
              <a:t>Rhabditoid</a:t>
            </a:r>
            <a:r>
              <a:rPr lang="en-US" sz="2400" b="1" i="0" dirty="0" smtClean="0">
                <a:latin typeface="Times New Roman" pitchFamily="18" charset="0"/>
                <a:cs typeface="Times New Roman" pitchFamily="18" charset="0"/>
              </a:rPr>
              <a:t> larvae of hookworms</a:t>
            </a:r>
            <a:endParaRPr lang="ar-IQ" sz="2400" i="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52400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b="1" i="0" dirty="0" smtClean="0"/>
              <a:t>Open mouth </a:t>
            </a:r>
            <a:endParaRPr lang="ar-IQ" b="1" i="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13716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b="1" i="0" dirty="0" smtClean="0"/>
              <a:t>Bulb  </a:t>
            </a:r>
            <a:endParaRPr lang="ar-IQ" b="1" i="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324600" y="1371600"/>
            <a:ext cx="990600" cy="15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rot="10800000">
            <a:off x="2286000" y="228600"/>
            <a:ext cx="1143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4495800" cy="52578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Filariform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larva: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more delicate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closed mouth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long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esophagous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4" descr="hookfi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Hookworm filariform larva"/>
          <p:cNvPicPr>
            <a:picLocks noChangeAspect="1" noChangeArrowheads="1"/>
          </p:cNvPicPr>
          <p:nvPr/>
        </p:nvPicPr>
        <p:blipFill>
          <a:blip r:embed="rId2"/>
          <a:srcRect l="13333" r="9333" b="6667"/>
          <a:stretch>
            <a:fillRect/>
          </a:stretch>
        </p:blipFill>
        <p:spPr bwMode="auto">
          <a:xfrm>
            <a:off x="5105400" y="0"/>
            <a:ext cx="4038600" cy="4874172"/>
          </a:xfrm>
          <a:prstGeom prst="rect">
            <a:avLst/>
          </a:prstGeom>
          <a:noFill/>
        </p:spPr>
      </p:pic>
      <p:pic>
        <p:nvPicPr>
          <p:cNvPr id="317444" name="Picture 4" descr="Hookworm filariform larva"/>
          <p:cNvPicPr>
            <a:picLocks noChangeAspect="1" noChangeArrowheads="1"/>
          </p:cNvPicPr>
          <p:nvPr/>
        </p:nvPicPr>
        <p:blipFill>
          <a:blip r:embed="rId3"/>
          <a:srcRect t="12000" r="3594" b="10667"/>
          <a:stretch>
            <a:fillRect/>
          </a:stretch>
        </p:blipFill>
        <p:spPr bwMode="auto">
          <a:xfrm rot="16200000">
            <a:off x="-1714500" y="1714500"/>
            <a:ext cx="6858000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1676400"/>
            <a:ext cx="1219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b="1" i="0" dirty="0" smtClean="0"/>
              <a:t>Bulb  </a:t>
            </a:r>
            <a:endParaRPr lang="ar-IQ" sz="2400" b="1" i="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914400" y="1066800"/>
            <a:ext cx="259080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4572000" y="1981200"/>
            <a:ext cx="1447800" cy="7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3810000"/>
            <a:ext cx="2057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000" b="1" i="0" dirty="0" smtClean="0"/>
              <a:t>Closed  mouth </a:t>
            </a:r>
            <a:endParaRPr lang="ar-IQ" sz="2000" b="1" i="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>
            <a:off x="2209800" y="3124200"/>
            <a:ext cx="11430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4343400" y="4191000"/>
            <a:ext cx="10668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0" y="6096000"/>
            <a:ext cx="4490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 err="1" smtClean="0">
                <a:latin typeface="Times New Roman" pitchFamily="18" charset="0"/>
                <a:cs typeface="Times New Roman" pitchFamily="18" charset="0"/>
              </a:rPr>
              <a:t>Filariform</a:t>
            </a:r>
            <a:r>
              <a:rPr lang="en-US" sz="2400" b="1" i="0" dirty="0" smtClean="0">
                <a:latin typeface="Times New Roman" pitchFamily="18" charset="0"/>
                <a:cs typeface="Times New Roman" pitchFamily="18" charset="0"/>
              </a:rPr>
              <a:t> larvae of hookworms</a:t>
            </a:r>
            <a:endParaRPr lang="ar-IQ" sz="2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" descr="fila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19400"/>
            <a:ext cx="31448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11" descr="rabditif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"/>
            <a:ext cx="6934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12" descr="Ancylostoma duodenale Filariform Lar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8765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13"/>
          <p:cNvSpPr>
            <a:spLocks noChangeArrowheads="1"/>
          </p:cNvSpPr>
          <p:nvPr/>
        </p:nvSpPr>
        <p:spPr bwMode="auto">
          <a:xfrm>
            <a:off x="3581400" y="63246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 smtClean="0"/>
              <a:t>Ancylostoma</a:t>
            </a:r>
            <a:r>
              <a:rPr lang="en-US" b="1" dirty="0" smtClean="0"/>
              <a:t> </a:t>
            </a:r>
            <a:r>
              <a:rPr lang="en-US" b="1" dirty="0" err="1"/>
              <a:t>duodenale</a:t>
            </a:r>
            <a:r>
              <a:rPr lang="en-US" b="1" dirty="0"/>
              <a:t> </a:t>
            </a:r>
            <a:r>
              <a:rPr lang="en-US" b="1" i="0" dirty="0" err="1"/>
              <a:t>Filariform</a:t>
            </a:r>
            <a:r>
              <a:rPr lang="en-US" b="1" i="0" dirty="0"/>
              <a:t> Larva in sputum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5" descr="ascaris_adult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6363"/>
            <a:ext cx="38862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6" descr="Ascaris_adultKfem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"/>
            <a:ext cx="36576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7" descr="Ascaris lumbricoides Adult Male and Fem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743200"/>
            <a:ext cx="42672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8" descr="Ascaris lumbricoides Mou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743200"/>
            <a:ext cx="32766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19"/>
          <p:cNvSpPr txBox="1">
            <a:spLocks noChangeArrowheads="1"/>
          </p:cNvSpPr>
          <p:nvPr/>
        </p:nvSpPr>
        <p:spPr bwMode="auto">
          <a:xfrm>
            <a:off x="0" y="3200400"/>
            <a:ext cx="114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0" dirty="0"/>
              <a:t>Male and female anterior end, with three lips  </a:t>
            </a:r>
          </a:p>
          <a:p>
            <a:pPr>
              <a:spcBef>
                <a:spcPct val="50000"/>
              </a:spcBef>
            </a:pPr>
            <a:endParaRPr lang="en-US" sz="1600" b="1" i="0" dirty="0"/>
          </a:p>
        </p:txBody>
      </p:sp>
      <p:sp>
        <p:nvSpPr>
          <p:cNvPr id="41992" name="Text Box 24"/>
          <p:cNvSpPr txBox="1">
            <a:spLocks noChangeArrowheads="1"/>
          </p:cNvSpPr>
          <p:nvPr/>
        </p:nvSpPr>
        <p:spPr bwMode="auto">
          <a:xfrm>
            <a:off x="304800" y="5486400"/>
            <a:ext cx="86106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Ascaris</a:t>
            </a:r>
            <a:r>
              <a:rPr lang="en-US" b="1" dirty="0" smtClean="0"/>
              <a:t> </a:t>
            </a:r>
            <a:r>
              <a:rPr lang="en-US" b="1" dirty="0" err="1"/>
              <a:t>lumbricoides</a:t>
            </a:r>
            <a:r>
              <a:rPr lang="en-US" b="1" dirty="0"/>
              <a:t> </a:t>
            </a:r>
            <a:r>
              <a:rPr lang="en-US" b="1" i="0" dirty="0"/>
              <a:t>adult worm</a:t>
            </a:r>
          </a:p>
          <a:p>
            <a:pPr>
              <a:spcBef>
                <a:spcPct val="50000"/>
              </a:spcBef>
            </a:pPr>
            <a:r>
              <a:rPr lang="en-US" b="1" i="0" dirty="0"/>
              <a:t>Note: white, brown </a:t>
            </a:r>
            <a:r>
              <a:rPr lang="en-US" b="1" i="0" dirty="0" err="1"/>
              <a:t>redish</a:t>
            </a:r>
            <a:r>
              <a:rPr lang="en-US" b="1" i="0" dirty="0"/>
              <a:t> or light brown or pink the posterior end of the male, curved with 2 </a:t>
            </a:r>
            <a:r>
              <a:rPr lang="en-US" b="1" i="0" dirty="0" err="1"/>
              <a:t>spicules</a:t>
            </a:r>
            <a:r>
              <a:rPr lang="en-US" b="1" i="0" dirty="0"/>
              <a:t>, the female with straight end  </a:t>
            </a:r>
          </a:p>
        </p:txBody>
      </p:sp>
      <p:sp>
        <p:nvSpPr>
          <p:cNvPr id="41993" name="Text Box 25"/>
          <p:cNvSpPr txBox="1">
            <a:spLocks noChangeArrowheads="1"/>
          </p:cNvSpPr>
          <p:nvPr/>
        </p:nvSpPr>
        <p:spPr bwMode="auto">
          <a:xfrm>
            <a:off x="8305800" y="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1" descr="mhtml:file://D:\Practical%20parasitology\Images%20of%20parasites\Atlas%20Ascaris%208.mht!http://atlas.or.kr/donation/donation_files/Dscn09361025832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762000"/>
            <a:ext cx="7621337" cy="543020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EF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"/>
            <a:ext cx="5181600" cy="63246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B-Egg: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Fertilized: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round in shape </a:t>
            </a:r>
          </a:p>
          <a:p>
            <a:pPr algn="l" rtl="0" eaLnBrk="1" hangingPunct="1">
              <a:defRPr/>
            </a:pP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with outer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mammillated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coat</a:t>
            </a:r>
          </a:p>
          <a:p>
            <a:pPr algn="l" rtl="0"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thick transparent middle coat</a:t>
            </a:r>
          </a:p>
          <a:p>
            <a:pPr algn="l" rtl="0"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thin membranous inner coat </a:t>
            </a:r>
          </a:p>
          <a:p>
            <a:pPr algn="l" rtl="0" eaLnBrk="1" hangingPunct="1">
              <a:defRPr/>
            </a:pP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unembryonated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egg.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Unfertilized:</a:t>
            </a:r>
          </a:p>
          <a:p>
            <a:pPr algn="l" rtl="0"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elongated cylindrical in shape</a:t>
            </a:r>
          </a:p>
          <a:p>
            <a:pPr algn="l" rtl="0"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with all other characters    </a:t>
            </a:r>
          </a:p>
          <a:p>
            <a:pPr algn="l" rtl="0" eaLnBrk="1" hangingPunct="1"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mentioned above.</a:t>
            </a:r>
          </a:p>
        </p:txBody>
      </p:sp>
      <p:pic>
        <p:nvPicPr>
          <p:cNvPr id="43011" name="Picture 5" descr="as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505200" y="1219200"/>
            <a:ext cx="6858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1" descr="Ascaris Fertilizede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6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12" descr="Ascaris_decorticatedeg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514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4" descr="Ascaris_eggIlar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76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6" descr="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971800"/>
            <a:ext cx="18065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17"/>
          <p:cNvSpPr txBox="1">
            <a:spLocks noChangeArrowheads="1"/>
          </p:cNvSpPr>
          <p:nvPr/>
        </p:nvSpPr>
        <p:spPr bwMode="auto">
          <a:xfrm>
            <a:off x="228600" y="5942012"/>
            <a:ext cx="876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b="1" dirty="0" err="1" smtClean="0"/>
              <a:t>Ascaris</a:t>
            </a:r>
            <a:r>
              <a:rPr lang="en-US" b="1" dirty="0" smtClean="0"/>
              <a:t> </a:t>
            </a:r>
            <a:r>
              <a:rPr lang="en-US" b="1" dirty="0" err="1"/>
              <a:t>lumbricoides</a:t>
            </a:r>
            <a:r>
              <a:rPr lang="en-US" b="1" i="0" dirty="0"/>
              <a:t>-Fertilized Egg In Iodine s. stool </a:t>
            </a:r>
            <a:r>
              <a:rPr lang="en-US" b="1" i="0" dirty="0" smtClean="0"/>
              <a:t>smear </a:t>
            </a:r>
            <a:r>
              <a:rPr lang="en-US" b="1" i="0" dirty="0"/>
              <a:t>( golden brown in </a:t>
            </a:r>
            <a:r>
              <a:rPr lang="en-US" b="1" i="0" dirty="0" err="1"/>
              <a:t>colour</a:t>
            </a:r>
            <a:r>
              <a:rPr lang="en-US" b="1" i="0" dirty="0"/>
              <a:t> ) 60 – 75 X 40 – 50 µm, is spherical or oval with </a:t>
            </a:r>
            <a:r>
              <a:rPr lang="en-US" b="1" i="0" dirty="0" err="1"/>
              <a:t>semilunar</a:t>
            </a:r>
            <a:r>
              <a:rPr lang="en-US" b="1" i="0" dirty="0"/>
              <a:t> space and regular </a:t>
            </a:r>
            <a:r>
              <a:rPr lang="en-US" b="1" i="0" dirty="0" err="1"/>
              <a:t>albuminous</a:t>
            </a:r>
            <a:r>
              <a:rPr lang="en-US" b="1" i="0" dirty="0"/>
              <a:t> layer </a:t>
            </a:r>
          </a:p>
        </p:txBody>
      </p:sp>
      <p:sp>
        <p:nvSpPr>
          <p:cNvPr id="44039" name="Line 18"/>
          <p:cNvSpPr>
            <a:spLocks noChangeShapeType="1"/>
          </p:cNvSpPr>
          <p:nvPr/>
        </p:nvSpPr>
        <p:spPr bwMode="auto">
          <a:xfrm flipH="1">
            <a:off x="2438400" y="44196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4040" name="Text Box 19"/>
          <p:cNvSpPr txBox="1">
            <a:spLocks noChangeArrowheads="1"/>
          </p:cNvSpPr>
          <p:nvPr/>
        </p:nvSpPr>
        <p:spPr bwMode="auto">
          <a:xfrm>
            <a:off x="3657600" y="4267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 dirty="0"/>
              <a:t>One cell stage</a:t>
            </a:r>
            <a:r>
              <a:rPr lang="en-US" b="1" i="0" dirty="0"/>
              <a:t> </a:t>
            </a:r>
          </a:p>
        </p:txBody>
      </p:sp>
      <p:sp>
        <p:nvSpPr>
          <p:cNvPr id="44041" name="Line 20"/>
          <p:cNvSpPr>
            <a:spLocks noChangeShapeType="1"/>
          </p:cNvSpPr>
          <p:nvPr/>
        </p:nvSpPr>
        <p:spPr bwMode="auto">
          <a:xfrm flipH="1">
            <a:off x="2286000" y="3505200"/>
            <a:ext cx="1143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4042" name="Text Box 21"/>
          <p:cNvSpPr txBox="1">
            <a:spLocks noChangeArrowheads="1"/>
          </p:cNvSpPr>
          <p:nvPr/>
        </p:nvSpPr>
        <p:spPr bwMode="auto">
          <a:xfrm>
            <a:off x="3429000" y="33528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/>
              <a:t>Semilunar space</a:t>
            </a:r>
          </a:p>
        </p:txBody>
      </p:sp>
      <p:sp>
        <p:nvSpPr>
          <p:cNvPr id="44043" name="Line 22"/>
          <p:cNvSpPr>
            <a:spLocks noChangeShapeType="1"/>
          </p:cNvSpPr>
          <p:nvPr/>
        </p:nvSpPr>
        <p:spPr bwMode="auto">
          <a:xfrm flipH="1">
            <a:off x="2743200" y="4953000"/>
            <a:ext cx="762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4044" name="Text Box 23"/>
          <p:cNvSpPr txBox="1">
            <a:spLocks noChangeArrowheads="1"/>
          </p:cNvSpPr>
          <p:nvPr/>
        </p:nvSpPr>
        <p:spPr bwMode="auto">
          <a:xfrm>
            <a:off x="3581400" y="4800600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 dirty="0"/>
              <a:t>2</a:t>
            </a:r>
            <a:r>
              <a:rPr lang="en-US" sz="1600" b="1" i="0" baseline="30000" dirty="0"/>
              <a:t>nd</a:t>
            </a:r>
            <a:r>
              <a:rPr lang="en-US" sz="1600" b="1" i="0" dirty="0"/>
              <a:t> layer (thick)</a:t>
            </a:r>
          </a:p>
        </p:txBody>
      </p:sp>
      <p:sp>
        <p:nvSpPr>
          <p:cNvPr id="44045" name="Line 25"/>
          <p:cNvSpPr>
            <a:spLocks noChangeShapeType="1"/>
          </p:cNvSpPr>
          <p:nvPr/>
        </p:nvSpPr>
        <p:spPr bwMode="auto">
          <a:xfrm flipH="1" flipV="1">
            <a:off x="2590800" y="5410200"/>
            <a:ext cx="762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4046" name="Text Box 26"/>
          <p:cNvSpPr txBox="1">
            <a:spLocks noChangeArrowheads="1"/>
          </p:cNvSpPr>
          <p:nvPr/>
        </p:nvSpPr>
        <p:spPr bwMode="auto">
          <a:xfrm>
            <a:off x="3352800" y="52578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 dirty="0"/>
              <a:t>3</a:t>
            </a:r>
            <a:r>
              <a:rPr lang="en-US" sz="1600" b="1" i="0" baseline="30000" dirty="0"/>
              <a:t>rd</a:t>
            </a:r>
            <a:r>
              <a:rPr lang="en-US" sz="1600" b="1" i="0" dirty="0"/>
              <a:t> layer outer coarse </a:t>
            </a:r>
            <a:r>
              <a:rPr lang="en-US" sz="1600" b="1" i="0" dirty="0" err="1"/>
              <a:t>albuminous</a:t>
            </a:r>
            <a:r>
              <a:rPr lang="en-US" sz="1600" b="1" i="0" dirty="0"/>
              <a:t> layer (regular)</a:t>
            </a:r>
          </a:p>
        </p:txBody>
      </p:sp>
      <p:sp>
        <p:nvSpPr>
          <p:cNvPr id="44047" name="Line 27"/>
          <p:cNvSpPr>
            <a:spLocks noChangeShapeType="1"/>
          </p:cNvSpPr>
          <p:nvPr/>
        </p:nvSpPr>
        <p:spPr bwMode="auto">
          <a:xfrm flipH="1">
            <a:off x="2514600" y="4038600"/>
            <a:ext cx="1066800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4048" name="Text Box 28"/>
          <p:cNvSpPr txBox="1">
            <a:spLocks noChangeArrowheads="1"/>
          </p:cNvSpPr>
          <p:nvPr/>
        </p:nvSpPr>
        <p:spPr bwMode="auto">
          <a:xfrm>
            <a:off x="3581400" y="38100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 dirty="0" err="1"/>
              <a:t>Vitelline</a:t>
            </a:r>
            <a:r>
              <a:rPr lang="en-US" sz="1600" b="1" i="0" dirty="0"/>
              <a:t> layer (1</a:t>
            </a:r>
            <a:r>
              <a:rPr lang="en-US" sz="1600" b="1" i="0" baseline="30000" dirty="0"/>
              <a:t>st</a:t>
            </a:r>
            <a:r>
              <a:rPr lang="en-US" sz="1600" b="1" i="0" dirty="0"/>
              <a:t>) </a:t>
            </a:r>
          </a:p>
        </p:txBody>
      </p:sp>
      <p:sp>
        <p:nvSpPr>
          <p:cNvPr id="44049" name="Text Box 29"/>
          <p:cNvSpPr txBox="1">
            <a:spLocks noChangeArrowheads="1"/>
          </p:cNvSpPr>
          <p:nvPr/>
        </p:nvSpPr>
        <p:spPr bwMode="auto">
          <a:xfrm>
            <a:off x="6096000" y="4953000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1600" b="1" i="0" dirty="0"/>
              <a:t>Decorticated </a:t>
            </a:r>
            <a:r>
              <a:rPr lang="en-US" sz="1600" b="1" i="0" dirty="0" smtClean="0"/>
              <a:t>egg: Its </a:t>
            </a:r>
            <a:r>
              <a:rPr lang="en-US" sz="1600" b="1" i="0" dirty="0"/>
              <a:t>fertile ovum, but the outer coat is sometime lost  </a:t>
            </a:r>
          </a:p>
        </p:txBody>
      </p:sp>
      <p:sp>
        <p:nvSpPr>
          <p:cNvPr id="44050" name="Text Box 30"/>
          <p:cNvSpPr txBox="1">
            <a:spLocks noChangeArrowheads="1"/>
          </p:cNvSpPr>
          <p:nvPr/>
        </p:nvSpPr>
        <p:spPr bwMode="auto">
          <a:xfrm>
            <a:off x="7620000" y="685800"/>
            <a:ext cx="1295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 dirty="0"/>
              <a:t>Fertile, with larvae</a:t>
            </a:r>
            <a:r>
              <a:rPr lang="en-US" b="1" i="0" dirty="0"/>
              <a:t> </a:t>
            </a:r>
          </a:p>
        </p:txBody>
      </p:sp>
      <p:sp>
        <p:nvSpPr>
          <p:cNvPr id="44052" name="Rectangle 5"/>
          <p:cNvSpPr>
            <a:spLocks noChangeArrowheads="1"/>
          </p:cNvSpPr>
          <p:nvPr/>
        </p:nvSpPr>
        <p:spPr bwMode="auto">
          <a:xfrm>
            <a:off x="2438400" y="0"/>
            <a:ext cx="3024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/>
              <a:t>Iodine 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Ascaris lumbricoides-Fertilized E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 descr="Ascaris lumbricoides-Fertilized Eg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Ascaris lumbricoides-Fertilized Egg3"/>
          <p:cNvPicPr>
            <a:picLocks noChangeAspect="1" noChangeArrowheads="1"/>
          </p:cNvPicPr>
          <p:nvPr/>
        </p:nvPicPr>
        <p:blipFill>
          <a:blip r:embed="rId4"/>
          <a:srcRect l="18750" r="14583"/>
          <a:stretch>
            <a:fillRect/>
          </a:stretch>
        </p:blipFill>
        <p:spPr bwMode="auto">
          <a:xfrm>
            <a:off x="3352800" y="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457200" y="2971800"/>
            <a:ext cx="815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 err="1" smtClean="0"/>
              <a:t>Ascaris</a:t>
            </a:r>
            <a:r>
              <a:rPr lang="en-US" b="1" dirty="0" smtClean="0"/>
              <a:t> </a:t>
            </a:r>
            <a:r>
              <a:rPr lang="en-US" b="1" dirty="0" err="1" smtClean="0"/>
              <a:t>lumbricoides</a:t>
            </a:r>
            <a:r>
              <a:rPr lang="en-US" b="1" dirty="0" smtClean="0"/>
              <a:t>- </a:t>
            </a:r>
            <a:r>
              <a:rPr lang="en-US" b="1" i="0" dirty="0" smtClean="0"/>
              <a:t>Fertilized </a:t>
            </a:r>
            <a:r>
              <a:rPr lang="en-US" b="1" i="0" dirty="0"/>
              <a:t>Egg In Saline s.</a:t>
            </a:r>
          </a:p>
        </p:txBody>
      </p:sp>
      <p:pic>
        <p:nvPicPr>
          <p:cNvPr id="315394" name="Picture 2" descr="Ascaris lumbricoides fertilized, decorticated eg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2857500" cy="2857500"/>
          </a:xfrm>
          <a:prstGeom prst="rect">
            <a:avLst/>
          </a:prstGeom>
          <a:noFill/>
        </p:spPr>
      </p:pic>
      <p:pic>
        <p:nvPicPr>
          <p:cNvPr id="315396" name="Picture 4" descr="Ascaris lumbricoides fertilized, decorticated eg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505200"/>
            <a:ext cx="2857500" cy="2857500"/>
          </a:xfrm>
          <a:prstGeom prst="rect">
            <a:avLst/>
          </a:prstGeom>
          <a:noFill/>
        </p:spPr>
      </p:pic>
      <p:pic>
        <p:nvPicPr>
          <p:cNvPr id="315398" name="Picture 6" descr="Ascaris lumbricoides fertilized, decorticated eg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505200"/>
            <a:ext cx="2857500" cy="2857500"/>
          </a:xfrm>
          <a:prstGeom prst="rect">
            <a:avLst/>
          </a:prstGeom>
          <a:noFill/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533400" y="6248400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000" b="1" i="0" dirty="0"/>
              <a:t>Decorticated </a:t>
            </a:r>
            <a:r>
              <a:rPr lang="en-US" sz="2000" b="1" i="0" dirty="0" smtClean="0"/>
              <a:t>egg: Its </a:t>
            </a:r>
            <a:r>
              <a:rPr lang="en-US" sz="2000" b="1" i="0" dirty="0"/>
              <a:t>fertile ovum, but the outer coat is sometime lost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Ascaris_unfertilizedegg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35052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5" descr="Ascaris lumbricoides-Unfertilized E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86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2057400" y="274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 dirty="0"/>
              <a:t>In Iodine s.</a:t>
            </a: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5943600" y="2743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 dirty="0"/>
              <a:t>In Saline s.</a:t>
            </a: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457200" y="60960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 err="1" smtClean="0"/>
              <a:t>Ascaris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lumbricoides</a:t>
            </a:r>
            <a:r>
              <a:rPr lang="en-US" sz="2400" b="1" dirty="0" smtClean="0"/>
              <a:t>-   </a:t>
            </a:r>
            <a:r>
              <a:rPr lang="en-US" sz="2400" b="1" i="0" dirty="0" smtClean="0"/>
              <a:t>Unfertilized </a:t>
            </a:r>
            <a:r>
              <a:rPr lang="en-US" sz="2400" b="1" i="0" dirty="0"/>
              <a:t>Egg stool smear</a:t>
            </a:r>
            <a:r>
              <a:rPr lang="en-US" sz="2400" b="1" dirty="0"/>
              <a:t> </a:t>
            </a:r>
          </a:p>
        </p:txBody>
      </p:sp>
      <p:pic>
        <p:nvPicPr>
          <p:cNvPr id="46087" name="Picture 10" descr="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1631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2971800" y="3810000"/>
            <a:ext cx="2286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 dirty="0"/>
              <a:t>elongated oval, no </a:t>
            </a:r>
            <a:r>
              <a:rPr lang="en-US" sz="1600" b="1" i="0" dirty="0" err="1"/>
              <a:t>semilunar</a:t>
            </a:r>
            <a:r>
              <a:rPr lang="en-US" sz="1600" b="1" i="0" dirty="0"/>
              <a:t> space with </a:t>
            </a:r>
            <a:r>
              <a:rPr lang="en-US" sz="1600" b="1" i="0" dirty="0" err="1"/>
              <a:t>irrregular</a:t>
            </a:r>
            <a:r>
              <a:rPr lang="en-US" sz="1600" b="1" i="0" dirty="0"/>
              <a:t> </a:t>
            </a:r>
            <a:r>
              <a:rPr lang="en-US" sz="1600" b="1" i="0" dirty="0" err="1"/>
              <a:t>albuminous</a:t>
            </a:r>
            <a:r>
              <a:rPr lang="en-US" sz="1600" b="1" i="0" dirty="0"/>
              <a:t> layer 88 – 94 X 40 – 50 µm</a:t>
            </a:r>
            <a:r>
              <a:rPr lang="en-US" b="1" i="0" dirty="0"/>
              <a:t>  </a:t>
            </a:r>
          </a:p>
        </p:txBody>
      </p:sp>
      <p:pic>
        <p:nvPicPr>
          <p:cNvPr id="314370" name="Picture 2" descr="Ascaris lumbricoides unfertilized eg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2857500" cy="2857500"/>
          </a:xfrm>
          <a:prstGeom prst="rect">
            <a:avLst/>
          </a:prstGeom>
          <a:noFill/>
        </p:spPr>
      </p:pic>
      <p:pic>
        <p:nvPicPr>
          <p:cNvPr id="314372" name="Picture 4" descr="Ascaris lumbricoides unfertilized eg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276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3624</TotalTime>
  <Words>662</Words>
  <Application>Microsoft Office PowerPoint</Application>
  <PresentationFormat>عرض على الشاشة (3:4)‏</PresentationFormat>
  <Paragraphs>125</Paragraphs>
  <Slides>36</Slides>
  <Notes>12</Notes>
  <HiddenSlides>0</HiddenSlides>
  <MMClips>0</MMClips>
  <ScaleCrop>false</ScaleCrop>
  <HeadingPairs>
    <vt:vector size="4" baseType="variant">
      <vt:variant>
        <vt:lpstr>نسق</vt:lpstr>
      </vt:variant>
      <vt:variant>
        <vt:i4>6</vt:i4>
      </vt:variant>
      <vt:variant>
        <vt:lpstr>عناوين الشرائح</vt:lpstr>
      </vt:variant>
      <vt:variant>
        <vt:i4>36</vt:i4>
      </vt:variant>
    </vt:vector>
  </HeadingPairs>
  <TitlesOfParts>
    <vt:vector size="42" baseType="lpstr">
      <vt:lpstr>Default Design</vt:lpstr>
      <vt:lpstr>1_Metro</vt:lpstr>
      <vt:lpstr>Concourse</vt:lpstr>
      <vt:lpstr>Foundry</vt:lpstr>
      <vt:lpstr>Office Theme</vt:lpstr>
      <vt:lpstr>Aspect</vt:lpstr>
      <vt:lpstr>عرض تقديمي في PowerPoint</vt:lpstr>
      <vt:lpstr>Life cycle of Ascaris lumbricoides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Lab. 4:  Hook worms  A. Old world hook worm:        Ancylostoma duodenale       B. New world hook worms:       Necator americanus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SUROOR</dc:creator>
  <cp:lastModifiedBy>Owner</cp:lastModifiedBy>
  <cp:revision>318</cp:revision>
  <cp:lastPrinted>1601-01-01T00:00:00Z</cp:lastPrinted>
  <dcterms:created xsi:type="dcterms:W3CDTF">1601-01-01T00:00:00Z</dcterms:created>
  <dcterms:modified xsi:type="dcterms:W3CDTF">2019-10-21T14:26:47Z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