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4565" r:id="rId2"/>
    <p:sldMasterId id="2147484589" r:id="rId3"/>
  </p:sldMasterIdLst>
  <p:notesMasterIdLst>
    <p:notesMasterId r:id="rId14"/>
  </p:notesMasterIdLst>
  <p:sldIdLst>
    <p:sldId id="554" r:id="rId4"/>
    <p:sldId id="428" r:id="rId5"/>
    <p:sldId id="264" r:id="rId6"/>
    <p:sldId id="533" r:id="rId7"/>
    <p:sldId id="266" r:id="rId8"/>
    <p:sldId id="532" r:id="rId9"/>
    <p:sldId id="473" r:id="rId10"/>
    <p:sldId id="268" r:id="rId11"/>
    <p:sldId id="271" r:id="rId12"/>
    <p:sldId id="429" r:id="rId13"/>
  </p:sldIdLst>
  <p:sldSz cx="9144000" cy="6858000" type="screen4x3"/>
  <p:notesSz cx="6858000" cy="9144000"/>
  <p:defaultTextStyle>
    <a:defPPr>
      <a:defRPr lang="ar-SA"/>
    </a:defPPr>
    <a:lvl1pPr algn="l" rtl="1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1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1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1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1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i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990099"/>
    <a:srgbClr val="0000CC"/>
    <a:srgbClr val="660033"/>
    <a:srgbClr val="006600"/>
    <a:srgbClr val="800000"/>
    <a:srgbClr val="FFFFCC"/>
    <a:srgbClr val="FFCCCC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542" autoAdjust="0"/>
  </p:normalViewPr>
  <p:slideViewPr>
    <p:cSldViewPr>
      <p:cViewPr varScale="1">
        <p:scale>
          <a:sx n="74" d="100"/>
          <a:sy n="74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7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1790E79-218A-4161-BC8F-37EDA0D2F64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454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0B1034-E5E9-436B-9C4E-703BA575DDB2}" type="slidenum">
              <a:rPr lang="ar-SA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502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57740-AF41-4804-80CC-A8711B567785}" type="slidenum">
              <a:rPr lang="ar-SA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167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5895BB-DB74-4CAE-A1C1-85D5943BE1AE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zh-CN"/>
              <a:t>http://www.biosci.ohio-state.edu/~parasite/trichuris.html</a:t>
            </a:r>
          </a:p>
          <a:p>
            <a:r>
              <a:rPr lang="en-US" altLang="zh-CN"/>
              <a:t>Erythema /eri’thi:ma/ </a:t>
            </a:r>
            <a:r>
              <a:rPr lang="zh-CN" altLang="en-US"/>
              <a:t>红斑</a:t>
            </a:r>
          </a:p>
        </p:txBody>
      </p:sp>
    </p:spTree>
    <p:extLst>
      <p:ext uri="{BB962C8B-B14F-4D97-AF65-F5344CB8AC3E}">
        <p14:creationId xmlns:p14="http://schemas.microsoft.com/office/powerpoint/2010/main" val="3739997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08D8AB-E717-40BF-8A2D-609732425AF0}" type="slidenum">
              <a:rPr lang="ar-SA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188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EA3693-11A2-4DD7-AF31-86C93DFF2A5A}" type="slidenum">
              <a:rPr lang="ar-SA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737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D7AE4-2EF5-461E-A54A-03BED3CC0CD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15950-FC31-4C61-B03E-D2D32A0FC9C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85F56-CFD4-490D-8523-47DFC7181B5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A5528-7522-4A60-A912-DDDEE8C39C8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06B26-3100-4B57-BCC9-5D9F5D6C70E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F47A0-C37A-41EE-A599-FF249F8FAB6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D3645-41B0-4C12-8B71-67773702461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BE58A-ABF5-4618-AF37-4C6242E4593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E8A4A-A35E-4119-BEF5-7641A9E4213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FD0AB-3E98-4736-9C73-0B065D5E3A6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20FD4-9630-417E-AD23-EA96E6635BE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50C07-2D79-4E19-9ECE-C4894E07318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F348B0B-CCCF-4BBF-8C01-9D79E5A2922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3" r:id="rId1"/>
    <p:sldLayoutId id="2147484554" r:id="rId2"/>
    <p:sldLayoutId id="2147484555" r:id="rId3"/>
    <p:sldLayoutId id="2147484556" r:id="rId4"/>
    <p:sldLayoutId id="2147484557" r:id="rId5"/>
    <p:sldLayoutId id="2147484558" r:id="rId6"/>
    <p:sldLayoutId id="2147484559" r:id="rId7"/>
    <p:sldLayoutId id="2147484560" r:id="rId8"/>
    <p:sldLayoutId id="2147484561" r:id="rId9"/>
    <p:sldLayoutId id="2147484562" r:id="rId10"/>
    <p:sldLayoutId id="214748456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566" r:id="rId1"/>
    <p:sldLayoutId id="2147484567" r:id="rId2"/>
    <p:sldLayoutId id="2147484568" r:id="rId3"/>
    <p:sldLayoutId id="2147484569" r:id="rId4"/>
    <p:sldLayoutId id="2147484570" r:id="rId5"/>
    <p:sldLayoutId id="2147484571" r:id="rId6"/>
    <p:sldLayoutId id="2147484572" r:id="rId7"/>
    <p:sldLayoutId id="2147484573" r:id="rId8"/>
    <p:sldLayoutId id="2147484574" r:id="rId9"/>
    <p:sldLayoutId id="2147484575" r:id="rId10"/>
    <p:sldLayoutId id="2147484576" r:id="rId11"/>
    <p:sldLayoutId id="2147484662" r:id="rId12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F348B0B-CCCF-4BBF-8C01-9D79E5A2922E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0" r:id="rId1"/>
    <p:sldLayoutId id="2147484591" r:id="rId2"/>
    <p:sldLayoutId id="2147484592" r:id="rId3"/>
    <p:sldLayoutId id="2147484593" r:id="rId4"/>
    <p:sldLayoutId id="2147484594" r:id="rId5"/>
    <p:sldLayoutId id="2147484595" r:id="rId6"/>
    <p:sldLayoutId id="2147484596" r:id="rId7"/>
    <p:sldLayoutId id="2147484597" r:id="rId8"/>
    <p:sldLayoutId id="2147484598" r:id="rId9"/>
    <p:sldLayoutId id="2147484599" r:id="rId10"/>
    <p:sldLayoutId id="2147484600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533400"/>
            <a:ext cx="8534400" cy="4530725"/>
          </a:xfrm>
        </p:spPr>
        <p:txBody>
          <a:bodyPr>
            <a:noAutofit/>
          </a:bodyPr>
          <a:lstStyle/>
          <a:p>
            <a:pPr algn="ctr" rtl="0" eaLnBrk="1" hangingPunct="1">
              <a:buFont typeface="Wingdings" pitchFamily="2" charset="2"/>
              <a:buNone/>
              <a:defRPr/>
            </a:pPr>
            <a:r>
              <a:rPr lang="en-US" sz="9600" b="1" dirty="0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Lab. 2:</a:t>
            </a:r>
            <a:r>
              <a:rPr lang="en-US" sz="7200" b="1" dirty="0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6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rtl="0">
              <a:buNone/>
              <a:defRPr/>
            </a:pPr>
            <a:r>
              <a:rPr lang="en-US" sz="7200" b="1" i="1" dirty="0" err="1" smtClean="0">
                <a:latin typeface="Times New Roman" pitchFamily="18" charset="0"/>
                <a:cs typeface="Times New Roman" pitchFamily="18" charset="0"/>
              </a:rPr>
              <a:t>Trichuris</a:t>
            </a:r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i="1" dirty="0" err="1" smtClean="0">
                <a:latin typeface="Times New Roman" pitchFamily="18" charset="0"/>
                <a:cs typeface="Times New Roman" pitchFamily="18" charset="0"/>
              </a:rPr>
              <a:t>trichiura</a:t>
            </a:r>
            <a:endParaRPr lang="en-US" sz="72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trichuris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0"/>
            <a:ext cx="3714642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1" name="Picture 3" descr="Trichuris trichiura Eg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352800"/>
            <a:ext cx="3200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4" descr="Trichuris trichiura Egg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3429000"/>
            <a:ext cx="3505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5" descr="Trichuris trichiura Egg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0"/>
            <a:ext cx="3276600" cy="308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685800" y="59436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rtl="0"/>
            <a:r>
              <a:rPr lang="en-US" b="1" dirty="0" err="1" smtClean="0"/>
              <a:t>Trichuris</a:t>
            </a:r>
            <a:r>
              <a:rPr lang="en-US" b="1" dirty="0" smtClean="0"/>
              <a:t> </a:t>
            </a:r>
            <a:r>
              <a:rPr lang="en-US" b="1" dirty="0" err="1"/>
              <a:t>trichiura</a:t>
            </a:r>
            <a:r>
              <a:rPr lang="en-US" b="1" dirty="0"/>
              <a:t> </a:t>
            </a:r>
            <a:r>
              <a:rPr lang="en-US" b="1" i="0" dirty="0"/>
              <a:t>Egg 50 X 25 µm </a:t>
            </a:r>
          </a:p>
          <a:p>
            <a:pPr rtl="0"/>
            <a:r>
              <a:rPr lang="en-US" sz="1600" b="1" i="0" dirty="0"/>
              <a:t>Note : the egg barrel – shaped, with two polar plugs yellowish brown in </a:t>
            </a:r>
            <a:r>
              <a:rPr lang="en-US" sz="1600" b="1" i="0" dirty="0" err="1"/>
              <a:t>colour</a:t>
            </a:r>
            <a:r>
              <a:rPr lang="en-US" sz="1600" b="1" i="0" dirty="0"/>
              <a:t> </a:t>
            </a:r>
          </a:p>
          <a:p>
            <a:pPr rtl="0"/>
            <a:r>
              <a:rPr lang="en-US" sz="1600" b="1" i="0" dirty="0"/>
              <a:t>( bile – stained ) has a double shell, the outer one is bile – stained</a:t>
            </a:r>
            <a:r>
              <a:rPr lang="en-US" sz="1600" b="1" dirty="0"/>
              <a:t> 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114800" y="24384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 dirty="0"/>
              <a:t>In Iodine s.</a:t>
            </a: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4038600" y="47244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 dirty="0"/>
              <a:t>In saline s.</a:t>
            </a: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 flipV="1">
            <a:off x="3962400" y="1524000"/>
            <a:ext cx="228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IQ"/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3810000" y="175260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Plug </a:t>
            </a:r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V="1">
            <a:off x="609600" y="13716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IQ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1581150" y="1905000"/>
            <a:ext cx="78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152400" y="18288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Plug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685800"/>
          </a:xfrm>
        </p:spPr>
        <p:txBody>
          <a:bodyPr/>
          <a:lstStyle/>
          <a:p>
            <a:pPr eaLnBrk="1" hangingPunct="1"/>
            <a:r>
              <a:rPr lang="en-US" sz="3200" b="1" i="1" dirty="0" err="1" smtClean="0"/>
              <a:t>Trichuris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trichiura</a:t>
            </a:r>
            <a:endParaRPr lang="en-US" sz="3200" b="1" i="1" dirty="0" smtClean="0"/>
          </a:p>
        </p:txBody>
      </p:sp>
      <p:pic>
        <p:nvPicPr>
          <p:cNvPr id="32771" name="Picture 5" descr="Trichuris-l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4772" y="685800"/>
            <a:ext cx="5939028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2763838" y="2833688"/>
            <a:ext cx="1808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Life cycle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Rot="1" noChangeArrowheads="1"/>
          </p:cNvSpPr>
          <p:nvPr>
            <p:ph idx="4294967295"/>
          </p:nvPr>
        </p:nvSpPr>
        <p:spPr>
          <a:xfrm>
            <a:off x="152400" y="381000"/>
            <a:ext cx="5029200" cy="5718175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Trichuris</a:t>
            </a:r>
            <a:r>
              <a:rPr lang="en-US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trichiura</a:t>
            </a:r>
            <a:r>
              <a:rPr lang="en-US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A-Female: </a:t>
            </a:r>
          </a:p>
          <a:p>
            <a:pPr algn="l" rtl="0" eaLnBrk="1" hangingPunct="1">
              <a:buFont typeface="Wingdings" pitchFamily="2" charset="2"/>
              <a:buChar char="v"/>
            </a:pPr>
            <a:r>
              <a:rPr lang="en-US" sz="32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whip-like body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with thin anterior 2/3body 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thick posterior 1/3 body.</a:t>
            </a:r>
          </a:p>
          <a:p>
            <a:pPr algn="l" rtl="0" eaLnBrk="1" hangingPunct="1">
              <a:buFont typeface="Wingdings" pitchFamily="2" charset="2"/>
              <a:buChar char="v"/>
            </a:pPr>
            <a:r>
              <a:rPr lang="en-US" sz="32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bead-like cells surrounding intestinal tract in the anterior end, called </a:t>
            </a:r>
            <a:r>
              <a:rPr lang="en-US" sz="3200" b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stichocytes</a:t>
            </a:r>
            <a:r>
              <a:rPr lang="en-US" sz="32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3795" name="Picture 4" descr="TTRICH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-65088"/>
            <a:ext cx="4267200" cy="692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trichuris_adult_fema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09600" y="533400"/>
            <a:ext cx="7772400" cy="5334000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Rot="1" noChangeArrowheads="1"/>
          </p:cNvSpPr>
          <p:nvPr>
            <p:ph idx="4294967295"/>
          </p:nvPr>
        </p:nvSpPr>
        <p:spPr>
          <a:xfrm>
            <a:off x="0" y="0"/>
            <a:ext cx="8842375" cy="3810000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sz="4000" b="1" dirty="0" smtClean="0"/>
              <a:t>  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B-Male: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4000" b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body same as in female.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posterior end strongly curved with 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one spicule.</a:t>
            </a:r>
          </a:p>
        </p:txBody>
      </p:sp>
      <p:pic>
        <p:nvPicPr>
          <p:cNvPr id="34819" name="Picture 4" descr="male of trichuri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819400"/>
            <a:ext cx="7924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trichuris_adult_ma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90600" y="1295400"/>
            <a:ext cx="7010400" cy="4694238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514" name="Picture 2" descr="trichuris_in_sit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"/>
            <a:ext cx="8763000" cy="3886200"/>
          </a:xfrm>
          <a:prstGeom prst="rect">
            <a:avLst/>
          </a:prstGeom>
          <a:noFill/>
        </p:spPr>
      </p:pic>
      <p:sp>
        <p:nvSpPr>
          <p:cNvPr id="192515" name="Rectangle 3"/>
          <p:cNvSpPr>
            <a:spLocks noChangeArrowheads="1"/>
          </p:cNvSpPr>
          <p:nvPr/>
        </p:nvSpPr>
        <p:spPr bwMode="auto">
          <a:xfrm>
            <a:off x="304800" y="3124200"/>
            <a:ext cx="8839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rtl="0"/>
            <a:r>
              <a:rPr lang="en-US" altLang="zh-CN" sz="2000" b="1" dirty="0" err="1">
                <a:solidFill>
                  <a:schemeClr val="bg1"/>
                </a:solidFill>
              </a:rPr>
              <a:t>Trichuris</a:t>
            </a:r>
            <a:r>
              <a:rPr lang="en-US" altLang="zh-CN" sz="2000" b="1" dirty="0">
                <a:solidFill>
                  <a:schemeClr val="bg1"/>
                </a:solidFill>
              </a:rPr>
              <a:t> </a:t>
            </a:r>
            <a:r>
              <a:rPr lang="en-US" altLang="zh-CN" sz="2000" b="1" dirty="0" err="1">
                <a:solidFill>
                  <a:schemeClr val="bg1"/>
                </a:solidFill>
              </a:rPr>
              <a:t>trichiura</a:t>
            </a:r>
            <a:r>
              <a:rPr lang="en-US" altLang="zh-CN" sz="2000" b="1" dirty="0">
                <a:solidFill>
                  <a:schemeClr val="bg1"/>
                </a:solidFill>
              </a:rPr>
              <a:t> </a:t>
            </a:r>
            <a:r>
              <a:rPr lang="en-US" altLang="zh-CN" sz="2000" b="1" i="0" dirty="0">
                <a:solidFill>
                  <a:schemeClr val="bg1"/>
                </a:solidFill>
              </a:rPr>
              <a:t>in the large intestine.  Many worms are present, each with its anterior end embedded in the intestinal mucosa, resulting in the </a:t>
            </a:r>
            <a:r>
              <a:rPr lang="en-US" altLang="zh-CN" sz="2000" b="1" i="0" dirty="0" err="1">
                <a:solidFill>
                  <a:schemeClr val="bg1"/>
                </a:solidFill>
              </a:rPr>
              <a:t>erythema</a:t>
            </a:r>
            <a:r>
              <a:rPr lang="en-US" altLang="zh-CN" sz="2000" b="1" i="0" dirty="0">
                <a:solidFill>
                  <a:schemeClr val="bg1"/>
                </a:solidFill>
              </a:rPr>
              <a:t>.  </a:t>
            </a:r>
          </a:p>
        </p:txBody>
      </p:sp>
      <p:pic>
        <p:nvPicPr>
          <p:cNvPr id="4" name="Picture 2" descr="prolap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886200"/>
            <a:ext cx="3657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Trichuris,%20rectal%20prolapse,%20enlarge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05400" y="3962400"/>
            <a:ext cx="4038600" cy="252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5800" y="6491288"/>
            <a:ext cx="815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0" dirty="0" err="1" smtClean="0"/>
              <a:t>symptum</a:t>
            </a:r>
            <a:r>
              <a:rPr lang="en-US" b="1" i="0" dirty="0"/>
              <a:t>, with </a:t>
            </a:r>
            <a:r>
              <a:rPr lang="en-US" b="1" i="0" dirty="0" err="1"/>
              <a:t>havey</a:t>
            </a:r>
            <a:r>
              <a:rPr lang="en-US" b="1" i="0" dirty="0"/>
              <a:t> infection ( </a:t>
            </a:r>
            <a:r>
              <a:rPr lang="en-US" b="1" i="0" dirty="0" err="1"/>
              <a:t>prolapse</a:t>
            </a:r>
            <a:r>
              <a:rPr lang="en-US" b="1" i="0" dirty="0"/>
              <a:t> of the rectum ) 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Rot="1" noChangeArrowheads="1"/>
          </p:cNvSpPr>
          <p:nvPr>
            <p:ph idx="4294967295"/>
          </p:nvPr>
        </p:nvSpPr>
        <p:spPr>
          <a:xfrm>
            <a:off x="0" y="0"/>
            <a:ext cx="9144000" cy="5260975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b="1" smtClean="0"/>
              <a:t> 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c. section in mucosa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 small round section in anterior part of worm,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    in columnar epithelial cells of mucosa.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 larger rounded sections in posterior part of         worm, in lumen of intestine.</a:t>
            </a:r>
          </a:p>
        </p:txBody>
      </p:sp>
      <p:pic>
        <p:nvPicPr>
          <p:cNvPr id="35843" name="Picture 4" descr="TTRICAPN trichmonus sec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819400"/>
            <a:ext cx="8991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Rot="1" noChangeArrowheads="1"/>
          </p:cNvSpPr>
          <p:nvPr>
            <p:ph idx="4294967295"/>
          </p:nvPr>
        </p:nvSpPr>
        <p:spPr>
          <a:xfrm>
            <a:off x="0" y="762000"/>
            <a:ext cx="5257800" cy="5181600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sz="3600" b="1" dirty="0" smtClean="0"/>
              <a:t>   </a:t>
            </a:r>
            <a:r>
              <a:rPr lang="en-US" sz="4000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D-Eggs: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rtl="0" eaLnBrk="1" hangingPunct="1">
              <a:buFont typeface="Wingdings" pitchFamily="2" charset="2"/>
              <a:buChar char="q"/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Barrel-shaped or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lemon-shaped eggs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rtl="0" eaLnBrk="1" hangingPunct="1">
              <a:buFont typeface="Wingdings" pitchFamily="2" charset="2"/>
              <a:buChar char="q"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With lateral plug like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thickining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 eaLnBrk="1" hangingPunct="1">
              <a:buFont typeface="Wingdings" pitchFamily="2" charset="2"/>
              <a:buChar char="q"/>
            </a:pP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Egg single-celled,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unembryonated</a:t>
            </a: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6867" name="Picture 4" descr="trichuris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28600"/>
            <a:ext cx="44958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3624</TotalTime>
  <Words>204</Words>
  <Application>Microsoft Office PowerPoint</Application>
  <PresentationFormat>عرض على الشاشة (3:4)‏</PresentationFormat>
  <Paragraphs>42</Paragraphs>
  <Slides>10</Slides>
  <Notes>5</Notes>
  <HiddenSlides>0</HiddenSlides>
  <MMClips>0</MMClips>
  <ScaleCrop>false</ScaleCrop>
  <HeadingPairs>
    <vt:vector size="4" baseType="variant">
      <vt:variant>
        <vt:lpstr>نسق</vt:lpstr>
      </vt:variant>
      <vt:variant>
        <vt:i4>3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Default Design</vt:lpstr>
      <vt:lpstr>Metro</vt:lpstr>
      <vt:lpstr>Civic</vt:lpstr>
      <vt:lpstr>عرض تقديمي في PowerPoint</vt:lpstr>
      <vt:lpstr>Trichuris trichiura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 SUROOR</dc:creator>
  <cp:lastModifiedBy>Owner</cp:lastModifiedBy>
  <cp:revision>318</cp:revision>
  <cp:lastPrinted>1601-01-01T00:00:00Z</cp:lastPrinted>
  <dcterms:created xsi:type="dcterms:W3CDTF">1601-01-01T00:00:00Z</dcterms:created>
  <dcterms:modified xsi:type="dcterms:W3CDTF">2019-10-08T14:42:40Z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