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83" r:id="rId2"/>
    <p:sldId id="298" r:id="rId3"/>
    <p:sldId id="284" r:id="rId4"/>
    <p:sldId id="285" r:id="rId5"/>
    <p:sldId id="286" r:id="rId6"/>
    <p:sldId id="287" r:id="rId7"/>
    <p:sldId id="288" r:id="rId8"/>
    <p:sldId id="289" r:id="rId9"/>
    <p:sldId id="290" r:id="rId10"/>
    <p:sldId id="291" r:id="rId11"/>
    <p:sldId id="292" r:id="rId12"/>
    <p:sldId id="293" r:id="rId13"/>
    <p:sldId id="294" r:id="rId14"/>
    <p:sldId id="295" r:id="rId15"/>
    <p:sldId id="296" r:id="rId16"/>
    <p:sldId id="29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70" d="100"/>
          <a:sy n="70" d="100"/>
        </p:scale>
        <p:origin x="138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C1D237F-A469-4106-AB1B-92A1AA795565}" type="datetimeFigureOut">
              <a:rPr lang="ar-IQ" smtClean="0"/>
              <a:t>19/02/1441</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BCABDC61-0FA2-4768-9C05-74EFCF9F07C1}" type="slidenum">
              <a:rPr lang="ar-IQ" smtClean="0"/>
              <a:t>‹#›</a:t>
            </a:fld>
            <a:endParaRPr lang="ar-IQ"/>
          </a:p>
        </p:txBody>
      </p:sp>
    </p:spTree>
    <p:extLst>
      <p:ext uri="{BB962C8B-B14F-4D97-AF65-F5344CB8AC3E}">
        <p14:creationId xmlns:p14="http://schemas.microsoft.com/office/powerpoint/2010/main" val="9443219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A9562E-6D69-4FAE-87EE-868B983A0C2A}" type="slidenum">
              <a:rPr lang="en-US" smtClean="0"/>
              <a:t>11</a:t>
            </a:fld>
            <a:endParaRPr lang="en-US"/>
          </a:p>
        </p:txBody>
      </p:sp>
    </p:spTree>
    <p:extLst>
      <p:ext uri="{BB962C8B-B14F-4D97-AF65-F5344CB8AC3E}">
        <p14:creationId xmlns:p14="http://schemas.microsoft.com/office/powerpoint/2010/main" val="2974869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382000" cy="2246769"/>
          </a:xfrm>
          <a:prstGeom prst="rect">
            <a:avLst/>
          </a:prstGeom>
        </p:spPr>
        <p:txBody>
          <a:bodyPr wrap="square">
            <a:spAutoFit/>
          </a:bodyPr>
          <a:lstStyle/>
          <a:p>
            <a:pPr algn="just"/>
            <a:r>
              <a:rPr lang="en-US" sz="2800" b="1" dirty="0">
                <a:solidFill>
                  <a:srgbClr val="FF0000"/>
                </a:solidFill>
                <a:latin typeface="Times New Roman" pitchFamily="18" charset="0"/>
                <a:cs typeface="Times New Roman" pitchFamily="18" charset="0"/>
              </a:rPr>
              <a:t>Urea Formation</a:t>
            </a:r>
            <a:endParaRPr lang="en-US" sz="2800" dirty="0">
              <a:solidFill>
                <a:srgbClr val="FF0000"/>
              </a:solidFill>
              <a:latin typeface="Times New Roman" pitchFamily="18" charset="0"/>
              <a:cs typeface="Times New Roman" pitchFamily="18" charset="0"/>
            </a:endParaRPr>
          </a:p>
          <a:p>
            <a:pPr algn="just"/>
            <a:r>
              <a:rPr lang="en-US" sz="2800" b="1" dirty="0">
                <a:latin typeface="Times New Roman" pitchFamily="18" charset="0"/>
                <a:cs typeface="Times New Roman" pitchFamily="18" charset="0"/>
              </a:rPr>
              <a:t>                             </a:t>
            </a:r>
            <a:r>
              <a:rPr lang="en-US" sz="2800" b="1" dirty="0">
                <a:solidFill>
                  <a:srgbClr val="0070C0"/>
                </a:solidFill>
                <a:latin typeface="Times New Roman" pitchFamily="18" charset="0"/>
                <a:cs typeface="Times New Roman" pitchFamily="18" charset="0"/>
              </a:rPr>
              <a:t>(Krebs-</a:t>
            </a:r>
            <a:r>
              <a:rPr lang="en-US" sz="2800" b="1" dirty="0" err="1">
                <a:solidFill>
                  <a:srgbClr val="0070C0"/>
                </a:solidFill>
                <a:latin typeface="Times New Roman" pitchFamily="18" charset="0"/>
                <a:cs typeface="Times New Roman" pitchFamily="18" charset="0"/>
              </a:rPr>
              <a:t>Henseleit</a:t>
            </a:r>
            <a:r>
              <a:rPr lang="en-US" sz="2800" b="1" dirty="0">
                <a:solidFill>
                  <a:srgbClr val="0070C0"/>
                </a:solidFill>
                <a:latin typeface="Times New Roman" pitchFamily="18" charset="0"/>
                <a:cs typeface="Times New Roman" pitchFamily="18" charset="0"/>
              </a:rPr>
              <a:t> cycle)</a:t>
            </a:r>
            <a:endParaRPr lang="en-US" sz="2800" dirty="0">
              <a:solidFill>
                <a:srgbClr val="0070C0"/>
              </a:solidFill>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Ammonia is highly toxic to the central nervous system</a:t>
            </a:r>
          </a:p>
          <a:p>
            <a:pPr algn="just"/>
            <a:r>
              <a:rPr lang="en-US" sz="2800" dirty="0">
                <a:latin typeface="Times New Roman" pitchFamily="18" charset="0"/>
                <a:cs typeface="Times New Roman" pitchFamily="18" charset="0"/>
              </a:rPr>
              <a:t>It is converted to urea, which is much less toxic, water soluble and easily excreted in urine. </a:t>
            </a:r>
          </a:p>
        </p:txBody>
      </p:sp>
      <p:sp>
        <p:nvSpPr>
          <p:cNvPr id="3" name="AutoShape 2" descr="ÙØªÙØ¬Ø© Ø¨Ø­Ø« Ø§ÙØµÙØ± Ø¹Ù âªurea formationâ¬â"/>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4" name="Picture 3"/>
          <p:cNvPicPr>
            <a:picLocks noChangeAspect="1"/>
          </p:cNvPicPr>
          <p:nvPr/>
        </p:nvPicPr>
        <p:blipFill>
          <a:blip r:embed="rId2"/>
          <a:stretch>
            <a:fillRect/>
          </a:stretch>
        </p:blipFill>
        <p:spPr>
          <a:xfrm>
            <a:off x="1371600" y="3276600"/>
            <a:ext cx="7086600" cy="3048000"/>
          </a:xfrm>
          <a:prstGeom prst="rect">
            <a:avLst/>
          </a:prstGeom>
        </p:spPr>
      </p:pic>
    </p:spTree>
    <p:extLst>
      <p:ext uri="{BB962C8B-B14F-4D97-AF65-F5344CB8AC3E}">
        <p14:creationId xmlns:p14="http://schemas.microsoft.com/office/powerpoint/2010/main" val="92909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97346"/>
            <a:ext cx="8686800" cy="2677656"/>
          </a:xfrm>
          <a:prstGeom prst="rect">
            <a:avLst/>
          </a:prstGeom>
        </p:spPr>
        <p:txBody>
          <a:bodyPr wrap="square">
            <a:spAutoFit/>
          </a:bodyPr>
          <a:lstStyle/>
          <a:p>
            <a:pPr algn="just"/>
            <a:r>
              <a:rPr lang="en-US" sz="2400" b="1" dirty="0">
                <a:solidFill>
                  <a:srgbClr val="FF0000"/>
                </a:solidFill>
                <a:latin typeface="Times New Roman" pitchFamily="18" charset="0"/>
                <a:cs typeface="Times New Roman" pitchFamily="18" charset="0"/>
              </a:rPr>
              <a:t>Regulation of urea </a:t>
            </a:r>
            <a:r>
              <a:rPr lang="en-US" sz="2400" b="1" dirty="0" smtClean="0">
                <a:solidFill>
                  <a:srgbClr val="FF0000"/>
                </a:solidFill>
                <a:latin typeface="Times New Roman" pitchFamily="18" charset="0"/>
                <a:cs typeface="Times New Roman" pitchFamily="18" charset="0"/>
              </a:rPr>
              <a:t>cycle</a:t>
            </a:r>
          </a:p>
          <a:p>
            <a:pPr algn="just"/>
            <a:endParaRPr lang="en-US" sz="2400" b="1" dirty="0"/>
          </a:p>
          <a:p>
            <a:r>
              <a:rPr lang="en-US" sz="2400" dirty="0"/>
              <a:t>The major regulatory step is catalyzed by CPS-I where the positive effector is </a:t>
            </a:r>
            <a:r>
              <a:rPr lang="en-US" sz="2400" b="1" dirty="0"/>
              <a:t>N-acetyl glutamate </a:t>
            </a:r>
            <a:r>
              <a:rPr lang="en-US" sz="2400" dirty="0"/>
              <a:t>(NAG). It is formed from glutamate and acetyl CoA . Arginine is an activator of NAG synthase.</a:t>
            </a:r>
          </a:p>
          <a:p>
            <a:r>
              <a:rPr lang="en-US" sz="2400" dirty="0"/>
              <a:t> </a:t>
            </a:r>
          </a:p>
          <a:p>
            <a:r>
              <a:rPr lang="en-US" sz="2400" dirty="0"/>
              <a:t> </a:t>
            </a:r>
          </a:p>
        </p:txBody>
      </p:sp>
    </p:spTree>
    <p:extLst>
      <p:ext uri="{BB962C8B-B14F-4D97-AF65-F5344CB8AC3E}">
        <p14:creationId xmlns:p14="http://schemas.microsoft.com/office/powerpoint/2010/main" val="3936942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610600" cy="5262979"/>
          </a:xfrm>
          <a:prstGeom prst="rect">
            <a:avLst/>
          </a:prstGeom>
        </p:spPr>
        <p:txBody>
          <a:bodyPr wrap="square">
            <a:spAutoFit/>
          </a:bodyPr>
          <a:lstStyle/>
          <a:p>
            <a:r>
              <a:rPr lang="en-US" sz="2800" b="1" dirty="0"/>
              <a:t>Disorders of Urea Cycle</a:t>
            </a:r>
            <a:endParaRPr lang="en-US" sz="2800" dirty="0"/>
          </a:p>
          <a:p>
            <a:r>
              <a:rPr lang="en-US" sz="2800" dirty="0"/>
              <a:t>Deficiency of any of the urea cycle enzymes would result in </a:t>
            </a:r>
            <a:r>
              <a:rPr lang="en-US" sz="2800" b="1" dirty="0" err="1"/>
              <a:t>hyperammonemia</a:t>
            </a:r>
            <a:r>
              <a:rPr lang="en-US" sz="2800" dirty="0"/>
              <a:t>. When the block is in one of the earlier steps, the condition is more severe, since ammonia itself accumulates. Deficiencies of later enzymes result in the accumulation of other intermediates, which are less toxic and hence symptoms are less. As a general description, disorders of urea cycle is characterized by </a:t>
            </a:r>
            <a:r>
              <a:rPr lang="en-US" sz="2800" dirty="0" err="1"/>
              <a:t>hyperammonemia,encephalopathy</a:t>
            </a:r>
            <a:r>
              <a:rPr lang="en-US" sz="2800" dirty="0"/>
              <a:t> and respiratory alkalosis. Clinical symptoms include vomiting, irritability, lethargy and severe mental retardation. Infants appear normal at birth, but within days progressive </a:t>
            </a:r>
            <a:r>
              <a:rPr lang="en-US" sz="2800" dirty="0" smtClean="0"/>
              <a:t>lethargy.</a:t>
            </a:r>
            <a:endParaRPr lang="en-US" sz="2800" dirty="0"/>
          </a:p>
        </p:txBody>
      </p:sp>
    </p:spTree>
    <p:extLst>
      <p:ext uri="{BB962C8B-B14F-4D97-AF65-F5344CB8AC3E}">
        <p14:creationId xmlns:p14="http://schemas.microsoft.com/office/powerpoint/2010/main" val="687915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609600"/>
            <a:ext cx="8610600" cy="4555093"/>
          </a:xfrm>
          <a:prstGeom prst="rect">
            <a:avLst/>
          </a:prstGeom>
        </p:spPr>
        <p:txBody>
          <a:bodyPr wrap="square">
            <a:spAutoFit/>
          </a:bodyPr>
          <a:lstStyle/>
          <a:p>
            <a:pPr algn="ctr"/>
            <a:r>
              <a:rPr lang="en-US" sz="3200" b="1" dirty="0">
                <a:solidFill>
                  <a:srgbClr val="FF0000"/>
                </a:solidFill>
                <a:latin typeface="Times New Roman" pitchFamily="18" charset="0"/>
                <a:cs typeface="Times New Roman" pitchFamily="18" charset="0"/>
              </a:rPr>
              <a:t>Clinical significance of </a:t>
            </a:r>
            <a:r>
              <a:rPr lang="en-US" sz="3200" b="1" dirty="0" smtClean="0">
                <a:solidFill>
                  <a:srgbClr val="FF0000"/>
                </a:solidFill>
                <a:latin typeface="Times New Roman" pitchFamily="18" charset="0"/>
                <a:cs typeface="Times New Roman" pitchFamily="18" charset="0"/>
              </a:rPr>
              <a:t>urea</a:t>
            </a:r>
            <a:endParaRPr lang="en-US" sz="3200" dirty="0">
              <a:solidFill>
                <a:srgbClr val="FF0000"/>
              </a:solidFill>
              <a:latin typeface="Times New Roman" pitchFamily="18" charset="0"/>
              <a:cs typeface="Times New Roman" pitchFamily="18" charset="0"/>
            </a:endParaRPr>
          </a:p>
          <a:p>
            <a:pPr algn="just"/>
            <a:r>
              <a:rPr lang="en-US" sz="2400" dirty="0">
                <a:solidFill>
                  <a:srgbClr val="0070C0"/>
                </a:solidFill>
                <a:latin typeface="Times New Roman" pitchFamily="18" charset="0"/>
                <a:cs typeface="Times New Roman" pitchFamily="18" charset="0"/>
              </a:rPr>
              <a:t>1-</a:t>
            </a:r>
            <a:r>
              <a:rPr lang="en-US" sz="2400" b="1" dirty="0">
                <a:solidFill>
                  <a:srgbClr val="0070C0"/>
                </a:solidFill>
                <a:latin typeface="Times New Roman" pitchFamily="18" charset="0"/>
                <a:cs typeface="Times New Roman" pitchFamily="18" charset="0"/>
              </a:rPr>
              <a:t>Normal level</a:t>
            </a:r>
            <a:r>
              <a:rPr lang="en-US" sz="2400" b="1" dirty="0">
                <a:latin typeface="Times New Roman" pitchFamily="18" charset="0"/>
                <a:cs typeface="Times New Roman" pitchFamily="18" charset="0"/>
              </a:rPr>
              <a:t>:</a:t>
            </a:r>
            <a:r>
              <a:rPr lang="en-US" sz="2400" dirty="0">
                <a:latin typeface="Times New Roman" pitchFamily="18" charset="0"/>
                <a:cs typeface="Times New Roman" pitchFamily="18" charset="0"/>
              </a:rPr>
              <a:t> the normal concentration of blood plasma in healthy adult ranges from 20-40 mg/dl</a:t>
            </a:r>
          </a:p>
          <a:p>
            <a:pPr algn="just"/>
            <a:endParaRPr lang="en-US" sz="2400" b="1" dirty="0" smtClean="0">
              <a:solidFill>
                <a:srgbClr val="0070C0"/>
              </a:solidFill>
              <a:latin typeface="Times New Roman" pitchFamily="18" charset="0"/>
              <a:cs typeface="Times New Roman" pitchFamily="18" charset="0"/>
            </a:endParaRPr>
          </a:p>
          <a:p>
            <a:pPr algn="just"/>
            <a:r>
              <a:rPr lang="en-US" sz="2400" b="1" dirty="0" smtClean="0">
                <a:solidFill>
                  <a:srgbClr val="0070C0"/>
                </a:solidFill>
                <a:latin typeface="Times New Roman" pitchFamily="18" charset="0"/>
                <a:cs typeface="Times New Roman" pitchFamily="18" charset="0"/>
              </a:rPr>
              <a:t>2- </a:t>
            </a:r>
            <a:r>
              <a:rPr lang="en-US" sz="2400" b="1" dirty="0">
                <a:solidFill>
                  <a:srgbClr val="0070C0"/>
                </a:solidFill>
                <a:latin typeface="Times New Roman" pitchFamily="18" charset="0"/>
                <a:cs typeface="Times New Roman" pitchFamily="18" charset="0"/>
              </a:rPr>
              <a:t>Increase levels </a:t>
            </a:r>
            <a:r>
              <a:rPr lang="en-US" sz="2400" dirty="0">
                <a:latin typeface="Times New Roman" pitchFamily="18" charset="0"/>
                <a:cs typeface="Times New Roman" pitchFamily="18" charset="0"/>
              </a:rPr>
              <a:t>Increases in blood urea may occur in a number of diseases in addition to those in which the kidneys are primarily involved. The causes can be classified as:</a:t>
            </a:r>
          </a:p>
          <a:p>
            <a:pPr algn="just"/>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Prerenal</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 Renal, </a:t>
            </a:r>
            <a:r>
              <a:rPr lang="en-US" sz="2400" dirty="0">
                <a:latin typeface="Times New Roman" pitchFamily="18" charset="0"/>
                <a:cs typeface="Times New Roman" pitchFamily="18" charset="0"/>
              </a:rPr>
              <a:t>and</a:t>
            </a:r>
          </a:p>
          <a:p>
            <a:pPr algn="just"/>
            <a:r>
              <a:rPr lang="en-US" sz="2400" b="1" dirty="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Postrenal</a:t>
            </a:r>
            <a:endParaRPr lang="en-US" sz="2400" b="1" dirty="0" smtClean="0">
              <a:latin typeface="Times New Roman" pitchFamily="18" charset="0"/>
              <a:cs typeface="Times New Roman" pitchFamily="18" charset="0"/>
            </a:endParaRPr>
          </a:p>
          <a:p>
            <a:pPr algn="just"/>
            <a:endParaRPr lang="en-US" sz="2400" b="1" u="dbl" dirty="0" smtClean="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1832945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382000" cy="4216539"/>
          </a:xfrm>
          <a:prstGeom prst="rect">
            <a:avLst/>
          </a:prstGeom>
        </p:spPr>
        <p:txBody>
          <a:bodyPr wrap="square">
            <a:spAutoFit/>
          </a:bodyPr>
          <a:lstStyle/>
          <a:p>
            <a:pPr lvl="0"/>
            <a:r>
              <a:rPr lang="en-US" sz="2800" b="1" dirty="0" err="1">
                <a:solidFill>
                  <a:srgbClr val="00B050"/>
                </a:solidFill>
                <a:latin typeface="Times New Roman" pitchFamily="18" charset="0"/>
                <a:cs typeface="Times New Roman" pitchFamily="18" charset="0"/>
              </a:rPr>
              <a:t>Prerenal</a:t>
            </a:r>
            <a:endParaRPr lang="en-US" sz="2800" dirty="0">
              <a:solidFill>
                <a:srgbClr val="00B050"/>
              </a:solidFill>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Most </a:t>
            </a:r>
            <a:r>
              <a:rPr lang="en-US" sz="2400" dirty="0">
                <a:latin typeface="Times New Roman" pitchFamily="18" charset="0"/>
                <a:cs typeface="Times New Roman" pitchFamily="18" charset="0"/>
              </a:rPr>
              <a:t>important are conditions in which plasma </a:t>
            </a:r>
            <a:r>
              <a:rPr lang="en-US" sz="2400" dirty="0" err="1">
                <a:latin typeface="Times New Roman" pitchFamily="18" charset="0"/>
                <a:cs typeface="Times New Roman" pitchFamily="18" charset="0"/>
              </a:rPr>
              <a:t>vol</a:t>
            </a:r>
            <a:r>
              <a:rPr lang="en-US" sz="2400" dirty="0">
                <a:latin typeface="Times New Roman" pitchFamily="18" charset="0"/>
                <a:cs typeface="Times New Roman" pitchFamily="18" charset="0"/>
              </a:rPr>
              <a:t> / body-fluid are reduced:</a:t>
            </a:r>
          </a:p>
          <a:p>
            <a:pPr algn="just"/>
            <a:r>
              <a:rPr lang="en-US" sz="2400" dirty="0">
                <a:latin typeface="Times New Roman" pitchFamily="18" charset="0"/>
                <a:cs typeface="Times New Roman" pitchFamily="18" charset="0"/>
              </a:rPr>
              <a:t>• Salt and water depletion,</a:t>
            </a:r>
          </a:p>
          <a:p>
            <a:pPr algn="just"/>
            <a:r>
              <a:rPr lang="en-US" sz="2400" dirty="0">
                <a:latin typeface="Times New Roman" pitchFamily="18" charset="0"/>
                <a:cs typeface="Times New Roman" pitchFamily="18" charset="0"/>
              </a:rPr>
              <a:t>• Severe and protracted vomiting as in pyloric and intestinal </a:t>
            </a:r>
            <a:r>
              <a:rPr lang="en-US" sz="2400" dirty="0" smtClean="0">
                <a:latin typeface="Times New Roman" pitchFamily="18" charset="0"/>
                <a:cs typeface="Times New Roman" pitchFamily="18" charset="0"/>
              </a:rPr>
              <a:t>    obstruction</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Severe and prolonged </a:t>
            </a:r>
            <a:r>
              <a:rPr lang="en-US" sz="2400" dirty="0" smtClean="0">
                <a:latin typeface="Times New Roman" pitchFamily="18" charset="0"/>
                <a:cs typeface="Times New Roman" pitchFamily="18" charset="0"/>
              </a:rPr>
              <a:t>diarrhea,</a:t>
            </a:r>
            <a:endParaRPr lang="en-US" sz="2400" dirty="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Haematemesis</a:t>
            </a:r>
            <a:r>
              <a:rPr lang="en-US" sz="2400" dirty="0">
                <a:latin typeface="Times New Roman" pitchFamily="18" charset="0"/>
                <a:cs typeface="Times New Roman" pitchFamily="18" charset="0"/>
              </a:rPr>
              <a:t>,</a:t>
            </a:r>
          </a:p>
          <a:p>
            <a:pPr algn="just"/>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Haemorrhage</a:t>
            </a:r>
            <a:r>
              <a:rPr lang="en-US" sz="2400" dirty="0">
                <a:latin typeface="Times New Roman" pitchFamily="18" charset="0"/>
                <a:cs typeface="Times New Roman" pitchFamily="18" charset="0"/>
              </a:rPr>
              <a:t> and shock; shock due to severe burns,</a:t>
            </a:r>
          </a:p>
          <a:p>
            <a:pPr algn="just"/>
            <a:r>
              <a:rPr lang="en-US" sz="2400" dirty="0">
                <a:latin typeface="Times New Roman" pitchFamily="18" charset="0"/>
                <a:cs typeface="Times New Roman" pitchFamily="18" charset="0"/>
              </a:rPr>
              <a:t>• Ulcerative colitis with severe chloride loss,</a:t>
            </a:r>
          </a:p>
          <a:p>
            <a:pPr algn="just"/>
            <a:r>
              <a:rPr lang="en-US" sz="2400" dirty="0">
                <a:latin typeface="Times New Roman" pitchFamily="18" charset="0"/>
                <a:cs typeface="Times New Roman" pitchFamily="18" charset="0"/>
              </a:rPr>
              <a:t>• In crisis of Addison’s disease (</a:t>
            </a:r>
            <a:r>
              <a:rPr lang="en-US" sz="2400" dirty="0" err="1">
                <a:latin typeface="Times New Roman" pitchFamily="18" charset="0"/>
                <a:cs typeface="Times New Roman" pitchFamily="18" charset="0"/>
              </a:rPr>
              <a:t>hypoadrenalism</a:t>
            </a:r>
            <a:r>
              <a:rPr lang="en-US" sz="2400" dirty="0"/>
              <a:t>).</a:t>
            </a:r>
          </a:p>
        </p:txBody>
      </p:sp>
    </p:spTree>
    <p:extLst>
      <p:ext uri="{BB962C8B-B14F-4D97-AF65-F5344CB8AC3E}">
        <p14:creationId xmlns:p14="http://schemas.microsoft.com/office/powerpoint/2010/main" val="20081176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533401"/>
            <a:ext cx="8458200" cy="5693866"/>
          </a:xfrm>
          <a:prstGeom prst="rect">
            <a:avLst/>
          </a:prstGeom>
        </p:spPr>
        <p:txBody>
          <a:bodyPr wrap="square">
            <a:spAutoFit/>
          </a:bodyPr>
          <a:lstStyle/>
          <a:p>
            <a:pPr algn="just"/>
            <a:r>
              <a:rPr lang="en-US" sz="2800" b="1" dirty="0">
                <a:solidFill>
                  <a:srgbClr val="00B050"/>
                </a:solidFill>
                <a:latin typeface="Times New Roman" pitchFamily="18" charset="0"/>
                <a:cs typeface="Times New Roman" pitchFamily="18" charset="0"/>
              </a:rPr>
              <a:t>(b) Renal</a:t>
            </a:r>
            <a:endParaRPr lang="en-US" sz="2800" dirty="0">
              <a:solidFill>
                <a:srgbClr val="00B050"/>
              </a:solidFill>
              <a:latin typeface="Times New Roman" pitchFamily="18" charset="0"/>
              <a:cs typeface="Times New Roman" pitchFamily="18" charset="0"/>
            </a:endParaRPr>
          </a:p>
          <a:p>
            <a:pPr algn="just"/>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The </a:t>
            </a:r>
            <a:r>
              <a:rPr lang="en-US" sz="2800" b="1" dirty="0">
                <a:latin typeface="Times New Roman" pitchFamily="18" charset="0"/>
                <a:cs typeface="Times New Roman" pitchFamily="18" charset="0"/>
              </a:rPr>
              <a:t>blood urea</a:t>
            </a:r>
            <a:r>
              <a:rPr lang="en-US" sz="2800" dirty="0">
                <a:latin typeface="Times New Roman" pitchFamily="18" charset="0"/>
                <a:cs typeface="Times New Roman" pitchFamily="18" charset="0"/>
              </a:rPr>
              <a:t> can be </a:t>
            </a:r>
            <a:r>
              <a:rPr lang="en-US" sz="2800" b="1" dirty="0">
                <a:latin typeface="Times New Roman" pitchFamily="18" charset="0"/>
                <a:cs typeface="Times New Roman" pitchFamily="18" charset="0"/>
              </a:rPr>
              <a:t>increased in all forms of kidney diseases</a:t>
            </a:r>
            <a:r>
              <a:rPr lang="en-US" sz="2800" dirty="0">
                <a:latin typeface="Times New Roman" pitchFamily="18" charset="0"/>
                <a:cs typeface="Times New Roman" pitchFamily="18" charset="0"/>
              </a:rPr>
              <a:t> like:</a:t>
            </a:r>
          </a:p>
          <a:p>
            <a:pPr algn="just"/>
            <a:r>
              <a:rPr lang="en-US" sz="2800" dirty="0">
                <a:latin typeface="Times New Roman" pitchFamily="18" charset="0"/>
                <a:cs typeface="Times New Roman" pitchFamily="18" charset="0"/>
              </a:rPr>
              <a:t>• In acute glomerulonephritis.</a:t>
            </a:r>
          </a:p>
          <a:p>
            <a:pPr algn="just"/>
            <a:r>
              <a:rPr lang="en-US" sz="2800" dirty="0">
                <a:latin typeface="Times New Roman" pitchFamily="18" charset="0"/>
                <a:cs typeface="Times New Roman" pitchFamily="18" charset="0"/>
              </a:rPr>
              <a:t>• In early stages of type II nephritis (</a:t>
            </a:r>
            <a:r>
              <a:rPr lang="en-US" sz="2800" dirty="0" err="1">
                <a:latin typeface="Times New Roman" pitchFamily="18" charset="0"/>
                <a:cs typeface="Times New Roman" pitchFamily="18" charset="0"/>
              </a:rPr>
              <a:t>nephrosis</a:t>
            </a:r>
            <a:r>
              <a:rPr lang="en-US" sz="2800" dirty="0">
                <a:latin typeface="Times New Roman" pitchFamily="18" charset="0"/>
                <a:cs typeface="Times New Roman" pitchFamily="18" charset="0"/>
              </a:rPr>
              <a:t>) the blood urea may not be increased, but in later stages with renal failure, blood urea rises.</a:t>
            </a:r>
          </a:p>
          <a:p>
            <a:pPr algn="just"/>
            <a:r>
              <a:rPr lang="en-US" sz="2800" dirty="0">
                <a:latin typeface="Times New Roman" pitchFamily="18" charset="0"/>
                <a:cs typeface="Times New Roman" pitchFamily="18" charset="0"/>
              </a:rPr>
              <a:t>• Other conditions are malignant </a:t>
            </a:r>
            <a:r>
              <a:rPr lang="en-US" sz="2800" dirty="0" err="1">
                <a:latin typeface="Times New Roman" pitchFamily="18" charset="0"/>
                <a:cs typeface="Times New Roman" pitchFamily="18" charset="0"/>
              </a:rPr>
              <a:t>nephrosclerosis</a:t>
            </a:r>
            <a:r>
              <a:rPr lang="en-US" sz="2800" dirty="0">
                <a:latin typeface="Times New Roman" pitchFamily="18" charset="0"/>
                <a:cs typeface="Times New Roman" pitchFamily="18" charset="0"/>
              </a:rPr>
              <a:t>, chronic pyelonephritis and mercurial poisoning.</a:t>
            </a:r>
          </a:p>
          <a:p>
            <a:pPr algn="just"/>
            <a:r>
              <a:rPr lang="en-US" sz="2800" dirty="0">
                <a:latin typeface="Times New Roman" pitchFamily="18" charset="0"/>
                <a:cs typeface="Times New Roman" pitchFamily="18" charset="0"/>
              </a:rPr>
              <a:t>• In diseases such as </a:t>
            </a:r>
            <a:r>
              <a:rPr lang="en-US" sz="2800" dirty="0" err="1">
                <a:latin typeface="Times New Roman" pitchFamily="18" charset="0"/>
                <a:cs typeface="Times New Roman" pitchFamily="18" charset="0"/>
              </a:rPr>
              <a:t>hydronephrosis</a:t>
            </a:r>
            <a:r>
              <a:rPr lang="en-US" sz="2800" dirty="0">
                <a:latin typeface="Times New Roman" pitchFamily="18" charset="0"/>
                <a:cs typeface="Times New Roman" pitchFamily="18" charset="0"/>
              </a:rPr>
              <a:t>, renal tuberculosis; small increases are seen but depends on extent of kidney damage.</a:t>
            </a:r>
          </a:p>
          <a:p>
            <a:pPr algn="just"/>
            <a:r>
              <a:rPr lang="en-US" sz="2800" b="1" dirty="0">
                <a:latin typeface="Times New Roman" pitchFamily="18" charset="0"/>
                <a:cs typeface="Times New Roman" pitchFamily="18" charset="0"/>
              </a:rPr>
              <a:t> </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8481633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533400"/>
            <a:ext cx="8458200" cy="4524315"/>
          </a:xfrm>
          <a:prstGeom prst="rect">
            <a:avLst/>
          </a:prstGeom>
        </p:spPr>
        <p:txBody>
          <a:bodyPr wrap="square">
            <a:spAutoFit/>
          </a:bodyPr>
          <a:lstStyle/>
          <a:p>
            <a:r>
              <a:rPr lang="en-US" sz="2400" b="1" dirty="0">
                <a:solidFill>
                  <a:srgbClr val="00B050"/>
                </a:solidFill>
                <a:latin typeface="Times New Roman" pitchFamily="18" charset="0"/>
                <a:cs typeface="Times New Roman" pitchFamily="18" charset="0"/>
              </a:rPr>
              <a:t>c) </a:t>
            </a:r>
            <a:r>
              <a:rPr lang="en-US" sz="2400" b="1" dirty="0" err="1">
                <a:solidFill>
                  <a:srgbClr val="00B050"/>
                </a:solidFill>
                <a:latin typeface="Times New Roman" pitchFamily="18" charset="0"/>
                <a:cs typeface="Times New Roman" pitchFamily="18" charset="0"/>
              </a:rPr>
              <a:t>Postrenal</a:t>
            </a:r>
            <a:r>
              <a:rPr lang="en-US" sz="2400" b="1" dirty="0">
                <a:solidFill>
                  <a:srgbClr val="00B050"/>
                </a:solidFill>
                <a:latin typeface="Times New Roman" pitchFamily="18" charset="0"/>
                <a:cs typeface="Times New Roman" pitchFamily="18" charset="0"/>
              </a:rPr>
              <a:t> Diseases</a:t>
            </a:r>
            <a:endParaRPr lang="en-US" sz="2400" dirty="0">
              <a:solidFill>
                <a:srgbClr val="00B050"/>
              </a:solidFill>
              <a:latin typeface="Times New Roman" pitchFamily="18" charset="0"/>
              <a:cs typeface="Times New Roman" pitchFamily="18" charset="0"/>
            </a:endParaRPr>
          </a:p>
          <a:p>
            <a:r>
              <a:rPr lang="en-US" sz="2400" dirty="0">
                <a:latin typeface="Times New Roman" pitchFamily="18" charset="0"/>
                <a:cs typeface="Times New Roman" pitchFamily="18" charset="0"/>
              </a:rPr>
              <a:t>These lead to increase in blood urea, when there is obstruction to urine flow. </a:t>
            </a:r>
            <a:endParaRPr lang="en-US" sz="2400" dirty="0" smtClean="0">
              <a:latin typeface="Times New Roman" pitchFamily="18" charset="0"/>
              <a:cs typeface="Times New Roman" pitchFamily="18" charset="0"/>
            </a:endParaRPr>
          </a:p>
          <a:p>
            <a:r>
              <a:rPr lang="en-US" sz="2400" b="1" i="1"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r>
              <a:rPr lang="en-US" sz="2400" b="1" i="1" dirty="0">
                <a:solidFill>
                  <a:schemeClr val="accent6">
                    <a:lumMod val="75000"/>
                  </a:schemeClr>
                </a:solidFill>
                <a:latin typeface="Times New Roman" pitchFamily="18" charset="0"/>
                <a:cs typeface="Times New Roman" pitchFamily="18" charset="0"/>
              </a:rPr>
              <a:t>Causes:</a:t>
            </a:r>
            <a:endParaRPr lang="en-US" sz="2400" dirty="0">
              <a:solidFill>
                <a:schemeClr val="accent6">
                  <a:lumMod val="75000"/>
                </a:schemeClr>
              </a:solidFill>
              <a:latin typeface="Times New Roman" pitchFamily="18" charset="0"/>
              <a:cs typeface="Times New Roman" pitchFamily="18" charset="0"/>
            </a:endParaRPr>
          </a:p>
          <a:p>
            <a:r>
              <a:rPr lang="en-US" sz="2400" dirty="0">
                <a:latin typeface="Times New Roman" pitchFamily="18" charset="0"/>
                <a:cs typeface="Times New Roman" pitchFamily="18" charset="0"/>
              </a:rPr>
              <a:t>• Enlargement of prostate,</a:t>
            </a:r>
          </a:p>
          <a:p>
            <a:r>
              <a:rPr lang="en-US" sz="2400" dirty="0">
                <a:latin typeface="Times New Roman" pitchFamily="18" charset="0"/>
                <a:cs typeface="Times New Roman" pitchFamily="18" charset="0"/>
              </a:rPr>
              <a:t>• Stones in urinary tract,</a:t>
            </a:r>
          </a:p>
          <a:p>
            <a:r>
              <a:rPr lang="en-US" sz="2400" dirty="0">
                <a:latin typeface="Times New Roman" pitchFamily="18" charset="0"/>
                <a:cs typeface="Times New Roman" pitchFamily="18" charset="0"/>
              </a:rPr>
              <a:t>• Stricture of the urethra,</a:t>
            </a:r>
          </a:p>
          <a:p>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Tumors </a:t>
            </a:r>
            <a:r>
              <a:rPr lang="en-US" sz="2400" dirty="0">
                <a:latin typeface="Times New Roman" pitchFamily="18" charset="0"/>
                <a:cs typeface="Times New Roman" pitchFamily="18" charset="0"/>
              </a:rPr>
              <a:t>of the bladder affecting urinary flow.</a:t>
            </a:r>
          </a:p>
          <a:p>
            <a:endParaRPr lang="en-US" sz="2400" b="1" dirty="0" smtClean="0">
              <a:solidFill>
                <a:srgbClr val="0070C0"/>
              </a:solidFill>
              <a:latin typeface="Times New Roman" pitchFamily="18" charset="0"/>
              <a:cs typeface="Times New Roman" pitchFamily="18" charset="0"/>
            </a:endParaRPr>
          </a:p>
          <a:p>
            <a:r>
              <a:rPr lang="en-US" sz="2400" b="1" dirty="0" smtClean="0">
                <a:solidFill>
                  <a:srgbClr val="0070C0"/>
                </a:solidFill>
                <a:latin typeface="Times New Roman" pitchFamily="18" charset="0"/>
                <a:cs typeface="Times New Roman" pitchFamily="18" charset="0"/>
              </a:rPr>
              <a:t>Note</a:t>
            </a:r>
            <a:endParaRPr lang="en-US" sz="2400" dirty="0">
              <a:solidFill>
                <a:srgbClr val="0070C0"/>
              </a:solidFill>
              <a:latin typeface="Times New Roman" pitchFamily="18" charset="0"/>
              <a:cs typeface="Times New Roman" pitchFamily="18" charset="0"/>
            </a:endParaRPr>
          </a:p>
          <a:p>
            <a:r>
              <a:rPr lang="en-US" sz="2400" dirty="0">
                <a:latin typeface="Times New Roman" pitchFamily="18" charset="0"/>
                <a:cs typeface="Times New Roman" pitchFamily="18" charset="0"/>
              </a:rPr>
              <a:t>Increase in blood urea above normal is called </a:t>
            </a:r>
            <a:r>
              <a:rPr lang="en-US" sz="2400" b="1" i="1" dirty="0" err="1">
                <a:latin typeface="Times New Roman" pitchFamily="18" charset="0"/>
                <a:cs typeface="Times New Roman" pitchFamily="18" charset="0"/>
              </a:rPr>
              <a:t>uraemia</a:t>
            </a:r>
            <a:r>
              <a:rPr lang="en-US" sz="2400" b="1" i="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77198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797511"/>
            <a:ext cx="8686800" cy="1815882"/>
          </a:xfrm>
          <a:prstGeom prst="rect">
            <a:avLst/>
          </a:prstGeom>
        </p:spPr>
        <p:txBody>
          <a:bodyPr wrap="square">
            <a:spAutoFit/>
          </a:bodyPr>
          <a:lstStyle/>
          <a:p>
            <a:r>
              <a:rPr lang="en-US" sz="2800" b="1" dirty="0">
                <a:solidFill>
                  <a:srgbClr val="0070C0"/>
                </a:solidFill>
                <a:latin typeface="Times New Roman" pitchFamily="18" charset="0"/>
                <a:cs typeface="Times New Roman" pitchFamily="18" charset="0"/>
              </a:rPr>
              <a:t>3- Decreased levels</a:t>
            </a:r>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are rare, but may be seen in:</a:t>
            </a:r>
          </a:p>
          <a:p>
            <a:r>
              <a:rPr lang="en-US" sz="2800" b="1" dirty="0">
                <a:latin typeface="Times New Roman" pitchFamily="18" charset="0"/>
                <a:cs typeface="Times New Roman" pitchFamily="18" charset="0"/>
              </a:rPr>
              <a:t>•</a:t>
            </a:r>
            <a:r>
              <a:rPr lang="en-US" sz="2800" dirty="0">
                <a:latin typeface="Times New Roman" pitchFamily="18" charset="0"/>
                <a:cs typeface="Times New Roman" pitchFamily="18" charset="0"/>
              </a:rPr>
              <a:t> some cases of severe liver damage.</a:t>
            </a:r>
          </a:p>
          <a:p>
            <a:r>
              <a:rPr lang="en-US" sz="2800" b="1" dirty="0">
                <a:latin typeface="Times New Roman" pitchFamily="18" charset="0"/>
                <a:cs typeface="Times New Roman" pitchFamily="18" charset="0"/>
              </a:rPr>
              <a:t>• </a:t>
            </a:r>
            <a:r>
              <a:rPr lang="en-US" sz="2800" dirty="0">
                <a:latin typeface="Times New Roman" pitchFamily="18" charset="0"/>
                <a:cs typeface="Times New Roman" pitchFamily="18" charset="0"/>
              </a:rPr>
              <a:t>physiological condition: blood urea is lower in pregnancy than in normal non pregnant women. </a:t>
            </a:r>
          </a:p>
        </p:txBody>
      </p:sp>
    </p:spTree>
    <p:extLst>
      <p:ext uri="{BB962C8B-B14F-4D97-AF65-F5344CB8AC3E}">
        <p14:creationId xmlns:p14="http://schemas.microsoft.com/office/powerpoint/2010/main" val="3073166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85800"/>
            <a:ext cx="8382000" cy="3970318"/>
          </a:xfrm>
          <a:prstGeom prst="rect">
            <a:avLst/>
          </a:prstGeom>
        </p:spPr>
        <p:txBody>
          <a:bodyPr wrap="square">
            <a:spAutoFit/>
          </a:bodyPr>
          <a:lstStyle/>
          <a:p>
            <a:pPr algn="just"/>
            <a:r>
              <a:rPr lang="en-US" sz="2800" dirty="0" smtClean="0">
                <a:latin typeface="Times New Roman" pitchFamily="18" charset="0"/>
                <a:cs typeface="Times New Roman" pitchFamily="18" charset="0"/>
              </a:rPr>
              <a:t>The </a:t>
            </a:r>
            <a:r>
              <a:rPr lang="en-US" sz="2800" dirty="0">
                <a:latin typeface="Times New Roman" pitchFamily="18" charset="0"/>
                <a:cs typeface="Times New Roman" pitchFamily="18" charset="0"/>
              </a:rPr>
              <a:t>liver is the site of </a:t>
            </a:r>
            <a:r>
              <a:rPr lang="en-US" sz="2800" dirty="0" smtClean="0">
                <a:latin typeface="Times New Roman" pitchFamily="18" charset="0"/>
                <a:cs typeface="Times New Roman" pitchFamily="18" charset="0"/>
              </a:rPr>
              <a:t>urea biosynthesis. </a:t>
            </a:r>
          </a:p>
          <a:p>
            <a:pPr algn="just"/>
            <a:endParaRPr lang="en-US" sz="2800" dirty="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Urea </a:t>
            </a:r>
            <a:r>
              <a:rPr lang="en-US" sz="2800" dirty="0">
                <a:latin typeface="Times New Roman" pitchFamily="18" charset="0"/>
                <a:cs typeface="Times New Roman" pitchFamily="18" charset="0"/>
              </a:rPr>
              <a:t>biosynthesis occurs by urea cycle (Krebs </a:t>
            </a:r>
            <a:r>
              <a:rPr lang="en-US" sz="2800" dirty="0" err="1">
                <a:latin typeface="Times New Roman" pitchFamily="18" charset="0"/>
                <a:cs typeface="Times New Roman" pitchFamily="18" charset="0"/>
              </a:rPr>
              <a:t>Hensleit</a:t>
            </a:r>
            <a:r>
              <a:rPr lang="en-US" sz="2800" dirty="0">
                <a:latin typeface="Times New Roman" pitchFamily="18" charset="0"/>
                <a:cs typeface="Times New Roman" pitchFamily="18" charset="0"/>
              </a:rPr>
              <a:t> cycle) </a:t>
            </a:r>
            <a:r>
              <a:rPr lang="en-US" sz="2800" dirty="0" smtClean="0">
                <a:latin typeface="Times New Roman" pitchFamily="18" charset="0"/>
                <a:cs typeface="Times New Roman" pitchFamily="18" charset="0"/>
              </a:rPr>
              <a:t>in </a:t>
            </a:r>
            <a:r>
              <a:rPr lang="en-US" sz="2800" dirty="0">
                <a:latin typeface="Times New Roman" pitchFamily="18" charset="0"/>
                <a:cs typeface="Times New Roman" pitchFamily="18" charset="0"/>
              </a:rPr>
              <a:t>five steps by five </a:t>
            </a:r>
            <a:r>
              <a:rPr lang="en-US" sz="2800" dirty="0" smtClean="0">
                <a:latin typeface="Times New Roman" pitchFamily="18" charset="0"/>
                <a:cs typeface="Times New Roman" pitchFamily="18" charset="0"/>
              </a:rPr>
              <a:t>enzymes.</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Any </a:t>
            </a:r>
            <a:r>
              <a:rPr lang="en-US" sz="2800" dirty="0">
                <a:latin typeface="Times New Roman" pitchFamily="18" charset="0"/>
                <a:cs typeface="Times New Roman" pitchFamily="18" charset="0"/>
              </a:rPr>
              <a:t>defect in one of these enzymes leads to ammonia intoxication</a:t>
            </a:r>
          </a:p>
          <a:p>
            <a:pPr algn="just"/>
            <a:endParaRPr lang="en-US" sz="2800" dirty="0" smtClean="0">
              <a:latin typeface="Times New Roman" pitchFamily="18" charset="0"/>
              <a:cs typeface="Times New Roman" pitchFamily="18" charset="0"/>
            </a:endParaRPr>
          </a:p>
          <a:p>
            <a:pPr algn="just"/>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 first 2 steps occur in </a:t>
            </a:r>
            <a:r>
              <a:rPr lang="en-US" sz="2800" dirty="0" smtClean="0">
                <a:latin typeface="Times New Roman" pitchFamily="18" charset="0"/>
                <a:cs typeface="Times New Roman" pitchFamily="18" charset="0"/>
              </a:rPr>
              <a:t>mitochondria, while the last </a:t>
            </a:r>
            <a:r>
              <a:rPr lang="en-US" sz="2800" dirty="0">
                <a:latin typeface="Times New Roman" pitchFamily="18" charset="0"/>
                <a:cs typeface="Times New Roman" pitchFamily="18" charset="0"/>
              </a:rPr>
              <a:t>3 steps occur in </a:t>
            </a:r>
            <a:r>
              <a:rPr lang="en-US" sz="2800" dirty="0" smtClean="0">
                <a:latin typeface="Times New Roman" pitchFamily="18" charset="0"/>
                <a:cs typeface="Times New Roman" pitchFamily="18" charset="0"/>
              </a:rPr>
              <a:t>cytoplasm</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22530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6451" y="304800"/>
            <a:ext cx="8229600" cy="6370975"/>
          </a:xfrm>
          <a:prstGeom prst="rect">
            <a:avLst/>
          </a:prstGeom>
        </p:spPr>
        <p:txBody>
          <a:bodyPr wrap="square">
            <a:spAutoFit/>
          </a:bodyPr>
          <a:lstStyle/>
          <a:p>
            <a:pPr algn="just"/>
            <a:r>
              <a:rPr lang="en-US" sz="2400" b="1" u="heavy" dirty="0">
                <a:solidFill>
                  <a:srgbClr val="FF0000"/>
                </a:solidFill>
                <a:latin typeface="Times New Roman" pitchFamily="18" charset="0"/>
                <a:cs typeface="Times New Roman" pitchFamily="18" charset="0"/>
              </a:rPr>
              <a:t>Note</a:t>
            </a:r>
            <a:r>
              <a:rPr lang="en-US" sz="2400" b="1" u="heavy" dirty="0">
                <a:latin typeface="Times New Roman" pitchFamily="18" charset="0"/>
                <a:cs typeface="Times New Roman" pitchFamily="18" charset="0"/>
              </a:rPr>
              <a:t> </a:t>
            </a:r>
            <a:endParaRPr lang="en-US" sz="2400" b="1" dirty="0">
              <a:latin typeface="Times New Roman" pitchFamily="18" charset="0"/>
              <a:cs typeface="Times New Roman" pitchFamily="18" charset="0"/>
            </a:endParaRPr>
          </a:p>
          <a:p>
            <a:pPr algn="just"/>
            <a:r>
              <a:rPr lang="en-US" sz="2400" b="1" dirty="0">
                <a:latin typeface="Times New Roman" pitchFamily="18" charset="0"/>
                <a:cs typeface="Times New Roman" pitchFamily="18" charset="0"/>
              </a:rPr>
              <a:t>Other Organs</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en-US" sz="2400" b="1" dirty="0">
                <a:solidFill>
                  <a:srgbClr val="00B050"/>
                </a:solidFill>
                <a:latin typeface="Times New Roman" pitchFamily="18" charset="0"/>
                <a:cs typeface="Times New Roman" pitchFamily="18" charset="0"/>
              </a:rPr>
              <a:t>Kidneys</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Urea cycle operates in a limited extent. Kidney can form up to </a:t>
            </a:r>
            <a:r>
              <a:rPr lang="en-US" sz="2400" dirty="0" smtClean="0">
                <a:latin typeface="Times New Roman" pitchFamily="18" charset="0"/>
                <a:cs typeface="Times New Roman" pitchFamily="18" charset="0"/>
              </a:rPr>
              <a:t>arginine </a:t>
            </a:r>
            <a:r>
              <a:rPr lang="en-US" sz="2400" dirty="0">
                <a:latin typeface="Times New Roman" pitchFamily="18" charset="0"/>
                <a:cs typeface="Times New Roman" pitchFamily="18" charset="0"/>
              </a:rPr>
              <a:t>but cannot form urea,</a:t>
            </a:r>
          </a:p>
          <a:p>
            <a:pPr algn="just"/>
            <a:r>
              <a:rPr lang="en-US" sz="2400" b="1" i="1" dirty="0">
                <a:latin typeface="Times New Roman" pitchFamily="18" charset="0"/>
                <a:cs typeface="Times New Roman" pitchFamily="18" charset="0"/>
              </a:rPr>
              <a:t>as enzyme arginase is absent in kidney </a:t>
            </a:r>
            <a:r>
              <a:rPr lang="en-US" sz="2400" dirty="0">
                <a:latin typeface="Times New Roman" pitchFamily="18" charset="0"/>
                <a:cs typeface="Times New Roman" pitchFamily="18" charset="0"/>
              </a:rPr>
              <a:t>tissues.</a:t>
            </a:r>
          </a:p>
          <a:p>
            <a:pPr algn="just"/>
            <a:r>
              <a:rPr lang="en-US" sz="2400" dirty="0">
                <a:solidFill>
                  <a:srgbClr val="00B050"/>
                </a:solidFill>
                <a:latin typeface="Times New Roman" pitchFamily="18" charset="0"/>
                <a:cs typeface="Times New Roman" pitchFamily="18" charset="0"/>
              </a:rPr>
              <a:t>• </a:t>
            </a:r>
            <a:r>
              <a:rPr lang="en-US" sz="2400" b="1" dirty="0">
                <a:solidFill>
                  <a:srgbClr val="00B050"/>
                </a:solidFill>
                <a:latin typeface="Times New Roman" pitchFamily="18" charset="0"/>
                <a:cs typeface="Times New Roman" pitchFamily="18" charset="0"/>
              </a:rPr>
              <a:t>Brain</a:t>
            </a:r>
            <a:r>
              <a:rPr lang="en-US" sz="2400" b="1" dirty="0">
                <a:latin typeface="Times New Roman" pitchFamily="18" charset="0"/>
                <a:cs typeface="Times New Roman" pitchFamily="18" charset="0"/>
              </a:rPr>
              <a:t>: </a:t>
            </a:r>
            <a:r>
              <a:rPr lang="en-US" sz="2400" dirty="0">
                <a:latin typeface="Times New Roman" pitchFamily="18" charset="0"/>
                <a:cs typeface="Times New Roman" pitchFamily="18" charset="0"/>
              </a:rPr>
              <a:t>Brain can </a:t>
            </a:r>
            <a:r>
              <a:rPr lang="en-US" sz="2400" dirty="0" smtClean="0">
                <a:latin typeface="Times New Roman" pitchFamily="18" charset="0"/>
                <a:cs typeface="Times New Roman" pitchFamily="18" charset="0"/>
              </a:rPr>
              <a:t>synthesis </a:t>
            </a:r>
            <a:r>
              <a:rPr lang="en-US" sz="2400" dirty="0">
                <a:latin typeface="Times New Roman" pitchFamily="18" charset="0"/>
                <a:cs typeface="Times New Roman" pitchFamily="18" charset="0"/>
              </a:rPr>
              <a:t>urea from citrulline, but lacks the enzyme for forming citrulline from ornithine.</a:t>
            </a:r>
          </a:p>
          <a:p>
            <a:pPr algn="just"/>
            <a:r>
              <a:rPr lang="en-US" sz="2400" b="1" i="1" dirty="0">
                <a:latin typeface="Times New Roman" pitchFamily="18" charset="0"/>
                <a:cs typeface="Times New Roman" pitchFamily="18" charset="0"/>
              </a:rPr>
              <a:t>Thus, neither the kidneys nor the brain can form urea in significant amounts.</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p>
          <a:p>
            <a:pPr algn="just"/>
            <a:r>
              <a:rPr lang="en-US" sz="2400" dirty="0">
                <a:latin typeface="Times New Roman" pitchFamily="18" charset="0"/>
                <a:cs typeface="Times New Roman" pitchFamily="18" charset="0"/>
              </a:rPr>
              <a:t>• </a:t>
            </a:r>
            <a:r>
              <a:rPr lang="en-US" sz="2400" b="1" i="1" dirty="0">
                <a:solidFill>
                  <a:srgbClr val="0070C0"/>
                </a:solidFill>
                <a:latin typeface="Times New Roman" pitchFamily="18" charset="0"/>
                <a:cs typeface="Times New Roman" pitchFamily="18" charset="0"/>
              </a:rPr>
              <a:t>Location of enzymes</a:t>
            </a:r>
            <a:r>
              <a:rPr lang="en-US" sz="2400" b="1" i="1" dirty="0">
                <a:latin typeface="Times New Roman" pitchFamily="18" charset="0"/>
                <a:cs typeface="Times New Roman" pitchFamily="18" charset="0"/>
              </a:rPr>
              <a:t>: </a:t>
            </a:r>
            <a:r>
              <a:rPr lang="en-US" sz="2400" dirty="0">
                <a:latin typeface="Times New Roman" pitchFamily="18" charset="0"/>
                <a:cs typeface="Times New Roman" pitchFamily="18" charset="0"/>
              </a:rPr>
              <a:t>It is partly mitochondrial and partly cytosolic.</a:t>
            </a:r>
          </a:p>
          <a:p>
            <a:pPr algn="just"/>
            <a:r>
              <a:rPr lang="en-US" sz="2400" dirty="0">
                <a:latin typeface="Times New Roman" pitchFamily="18" charset="0"/>
                <a:cs typeface="Times New Roman" pitchFamily="18" charset="0"/>
              </a:rPr>
              <a:t>• One mol. of NH3 and one mol. of CO2 are converted to one mol. of urea for each turn of the cycle and </a:t>
            </a:r>
            <a:r>
              <a:rPr lang="en-US" sz="2400" b="1" i="1" dirty="0" err="1">
                <a:latin typeface="Times New Roman" pitchFamily="18" charset="0"/>
                <a:cs typeface="Times New Roman" pitchFamily="18" charset="0"/>
              </a:rPr>
              <a:t>orinithine</a:t>
            </a:r>
            <a:r>
              <a:rPr lang="en-US" sz="2400" b="1" i="1" dirty="0">
                <a:latin typeface="Times New Roman" pitchFamily="18" charset="0"/>
                <a:cs typeface="Times New Roman" pitchFamily="18" charset="0"/>
              </a:rPr>
              <a:t> is regenerated at the end, which acts</a:t>
            </a:r>
            <a:r>
              <a:rPr lang="en-US" sz="2400" dirty="0">
                <a:latin typeface="Times New Roman" pitchFamily="18" charset="0"/>
                <a:cs typeface="Times New Roman" pitchFamily="18" charset="0"/>
              </a:rPr>
              <a:t> </a:t>
            </a:r>
            <a:r>
              <a:rPr lang="en-US" sz="2400" b="1" i="1" dirty="0">
                <a:latin typeface="Times New Roman" pitchFamily="18" charset="0"/>
                <a:cs typeface="Times New Roman" pitchFamily="18" charset="0"/>
              </a:rPr>
              <a:t>as a catalytic agent.</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The overall process in each turn of cycle </a:t>
            </a:r>
            <a:r>
              <a:rPr lang="en-US" sz="2400" b="1" i="1" dirty="0">
                <a:latin typeface="Times New Roman" pitchFamily="18" charset="0"/>
                <a:cs typeface="Times New Roman" pitchFamily="18" charset="0"/>
              </a:rPr>
              <a:t>requires 3 </a:t>
            </a:r>
            <a:r>
              <a:rPr lang="en-US" sz="2400" b="1" i="1" dirty="0" err="1">
                <a:latin typeface="Times New Roman" pitchFamily="18" charset="0"/>
                <a:cs typeface="Times New Roman" pitchFamily="18" charset="0"/>
              </a:rPr>
              <a:t>mols</a:t>
            </a:r>
            <a:r>
              <a:rPr lang="en-US" sz="2400" b="1" i="1" dirty="0">
                <a:latin typeface="Times New Roman" pitchFamily="18" charset="0"/>
                <a:cs typeface="Times New Roman" pitchFamily="18" charset="0"/>
              </a:rPr>
              <a:t> of ATP.</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872414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5812" y="381000"/>
            <a:ext cx="8610600" cy="3108543"/>
          </a:xfrm>
          <a:prstGeom prst="rect">
            <a:avLst/>
          </a:prstGeom>
        </p:spPr>
        <p:txBody>
          <a:bodyPr wrap="square">
            <a:spAutoFit/>
          </a:bodyPr>
          <a:lstStyle/>
          <a:p>
            <a:r>
              <a:rPr lang="en-US" sz="2800" b="1" u="sng" dirty="0" smtClean="0">
                <a:solidFill>
                  <a:srgbClr val="FF0000"/>
                </a:solidFill>
                <a:latin typeface="Times New Roman" pitchFamily="18" charset="0"/>
                <a:cs typeface="Times New Roman" pitchFamily="18" charset="0"/>
              </a:rPr>
              <a:t>Steps of Urea Biosynthesis</a:t>
            </a:r>
          </a:p>
          <a:p>
            <a:pPr lvl="0"/>
            <a:r>
              <a:rPr lang="en-US" sz="2800" b="1" dirty="0"/>
              <a:t>Biosynthesis of </a:t>
            </a:r>
            <a:r>
              <a:rPr lang="en-US" sz="2800" b="1" dirty="0" err="1"/>
              <a:t>carbamoyl</a:t>
            </a:r>
            <a:r>
              <a:rPr lang="en-US" sz="2800" b="1" dirty="0"/>
              <a:t> phosphate</a:t>
            </a:r>
          </a:p>
          <a:p>
            <a:r>
              <a:rPr lang="en-US" sz="2800" dirty="0"/>
              <a:t> One molecule of ammonia condenses with CO2 in the presence of </a:t>
            </a:r>
            <a:r>
              <a:rPr lang="en-US" sz="2800" b="1" dirty="0"/>
              <a:t>two molecules of ATP </a:t>
            </a:r>
            <a:r>
              <a:rPr lang="en-US" sz="2800" dirty="0"/>
              <a:t>to form </a:t>
            </a:r>
            <a:r>
              <a:rPr lang="en-US" sz="2800" dirty="0" err="1"/>
              <a:t>carbamoyl</a:t>
            </a:r>
            <a:r>
              <a:rPr lang="en-US" sz="2800" dirty="0"/>
              <a:t> phosphate. The reaction is catalyzed by the mitochondrial enzyme </a:t>
            </a:r>
            <a:r>
              <a:rPr lang="en-US" sz="2800" b="1" dirty="0" err="1"/>
              <a:t>carbamoyl</a:t>
            </a:r>
            <a:r>
              <a:rPr lang="en-US" sz="2800" b="1" dirty="0"/>
              <a:t> phosphate </a:t>
            </a:r>
            <a:r>
              <a:rPr lang="en-US" sz="2800" b="1" dirty="0" err="1"/>
              <a:t>synthetase</a:t>
            </a:r>
            <a:r>
              <a:rPr lang="en-US" sz="2800" b="1" dirty="0"/>
              <a:t>-I</a:t>
            </a:r>
            <a:r>
              <a:rPr lang="en-US" sz="2800" dirty="0"/>
              <a:t> </a:t>
            </a:r>
          </a:p>
          <a:p>
            <a:r>
              <a:rPr lang="en-US" sz="2800" dirty="0"/>
              <a:t> </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478430"/>
            <a:ext cx="7162799" cy="1876425"/>
          </a:xfrm>
          <a:prstGeom prst="rect">
            <a:avLst/>
          </a:prstGeom>
          <a:noFill/>
          <a:ln>
            <a:noFill/>
          </a:ln>
        </p:spPr>
      </p:pic>
    </p:spTree>
    <p:extLst>
      <p:ext uri="{BB962C8B-B14F-4D97-AF65-F5344CB8AC3E}">
        <p14:creationId xmlns:p14="http://schemas.microsoft.com/office/powerpoint/2010/main" val="580010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762000"/>
            <a:ext cx="8382000" cy="1384995"/>
          </a:xfrm>
          <a:prstGeom prst="rect">
            <a:avLst/>
          </a:prstGeom>
        </p:spPr>
        <p:txBody>
          <a:bodyPr wrap="square">
            <a:spAutoFit/>
          </a:bodyPr>
          <a:lstStyle/>
          <a:p>
            <a:pPr lvl="1"/>
            <a:r>
              <a:rPr lang="en-US" sz="2800" b="1" dirty="0" smtClean="0">
                <a:latin typeface="Times New Roman" pitchFamily="18" charset="0"/>
                <a:cs typeface="Times New Roman" pitchFamily="18" charset="0"/>
              </a:rPr>
              <a:t>2-Formation of </a:t>
            </a:r>
            <a:r>
              <a:rPr lang="en-US" sz="2800" b="1" dirty="0">
                <a:latin typeface="Times New Roman" pitchFamily="18" charset="0"/>
                <a:cs typeface="Times New Roman" pitchFamily="18" charset="0"/>
              </a:rPr>
              <a:t>citrulline</a:t>
            </a:r>
          </a:p>
          <a:p>
            <a:r>
              <a:rPr lang="en-US" sz="2800" dirty="0">
                <a:latin typeface="Times New Roman" pitchFamily="18" charset="0"/>
                <a:cs typeface="Times New Roman" pitchFamily="18" charset="0"/>
              </a:rPr>
              <a:t>This step occurs in mitochondria. It is catalyzed by ornithine </a:t>
            </a:r>
            <a:r>
              <a:rPr lang="en-US" sz="2800" dirty="0" err="1">
                <a:latin typeface="Times New Roman" pitchFamily="18" charset="0"/>
                <a:cs typeface="Times New Roman" pitchFamily="18" charset="0"/>
              </a:rPr>
              <a:t>transcarbamoylase</a:t>
            </a:r>
            <a:endParaRPr lang="en-US" sz="2800" dirty="0">
              <a:latin typeface="Times New Roman" pitchFamily="18" charset="0"/>
              <a:cs typeface="Times New Roman"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656493" y="3423138"/>
            <a:ext cx="7162800" cy="1524000"/>
          </a:xfrm>
          <a:prstGeom prst="rect">
            <a:avLst/>
          </a:prstGeom>
          <a:noFill/>
          <a:ln>
            <a:noFill/>
          </a:ln>
        </p:spPr>
      </p:pic>
    </p:spTree>
    <p:extLst>
      <p:ext uri="{BB962C8B-B14F-4D97-AF65-F5344CB8AC3E}">
        <p14:creationId xmlns:p14="http://schemas.microsoft.com/office/powerpoint/2010/main" val="3721627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0"/>
            <a:ext cx="8610600" cy="1384995"/>
          </a:xfrm>
          <a:prstGeom prst="rect">
            <a:avLst/>
          </a:prstGeom>
        </p:spPr>
        <p:txBody>
          <a:bodyPr wrap="square">
            <a:spAutoFit/>
          </a:bodyPr>
          <a:lstStyle/>
          <a:p>
            <a:r>
              <a:rPr lang="en-US" sz="2800" b="1" dirty="0">
                <a:latin typeface="Times New Roman" pitchFamily="18" charset="0"/>
                <a:cs typeface="Times New Roman" pitchFamily="18" charset="0"/>
              </a:rPr>
              <a:t>3-Formation of </a:t>
            </a:r>
            <a:r>
              <a:rPr lang="en-US" sz="2800" b="1" dirty="0" err="1">
                <a:latin typeface="Times New Roman" pitchFamily="18" charset="0"/>
                <a:cs typeface="Times New Roman" pitchFamily="18" charset="0"/>
              </a:rPr>
              <a:t>argininosuccinate</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This </a:t>
            </a:r>
            <a:r>
              <a:rPr lang="en-US" sz="2800" dirty="0">
                <a:latin typeface="Times New Roman" pitchFamily="18" charset="0"/>
                <a:cs typeface="Times New Roman" pitchFamily="18" charset="0"/>
              </a:rPr>
              <a:t>step occurs in cytoplasm. It is catalyzed by </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agininosuccinate</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synthetase</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It </a:t>
            </a:r>
            <a:r>
              <a:rPr lang="en-US" sz="2800" dirty="0">
                <a:latin typeface="Times New Roman" pitchFamily="18" charset="0"/>
                <a:cs typeface="Times New Roman" pitchFamily="18" charset="0"/>
              </a:rPr>
              <a:t>utilizes one </a:t>
            </a:r>
            <a:r>
              <a:rPr lang="en-US" sz="2800" dirty="0" smtClean="0">
                <a:latin typeface="Times New Roman" pitchFamily="18" charset="0"/>
                <a:cs typeface="Times New Roman" pitchFamily="18" charset="0"/>
              </a:rPr>
              <a:t>ATP</a:t>
            </a:r>
            <a:endParaRPr lang="en-US" sz="2800" dirty="0">
              <a:latin typeface="Times New Roman" pitchFamily="18" charset="0"/>
              <a:cs typeface="Times New Roman"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295400" y="2133600"/>
            <a:ext cx="6172200" cy="3657600"/>
          </a:xfrm>
          <a:prstGeom prst="rect">
            <a:avLst/>
          </a:prstGeom>
          <a:noFill/>
          <a:ln>
            <a:noFill/>
          </a:ln>
        </p:spPr>
      </p:pic>
    </p:spTree>
    <p:extLst>
      <p:ext uri="{BB962C8B-B14F-4D97-AF65-F5344CB8AC3E}">
        <p14:creationId xmlns:p14="http://schemas.microsoft.com/office/powerpoint/2010/main" val="2221734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4800"/>
            <a:ext cx="8534400" cy="2246769"/>
          </a:xfrm>
          <a:prstGeom prst="rect">
            <a:avLst/>
          </a:prstGeom>
        </p:spPr>
        <p:txBody>
          <a:bodyPr wrap="square">
            <a:spAutoFit/>
          </a:bodyPr>
          <a:lstStyle/>
          <a:p>
            <a:pPr lvl="1" algn="just"/>
            <a:r>
              <a:rPr lang="en-US" sz="2800" b="1" dirty="0" smtClean="0">
                <a:latin typeface="Times New Roman" pitchFamily="18" charset="0"/>
                <a:cs typeface="Times New Roman" pitchFamily="18" charset="0"/>
              </a:rPr>
              <a:t>4- Cleavage </a:t>
            </a:r>
            <a:r>
              <a:rPr lang="en-US" sz="2800" b="1" dirty="0">
                <a:latin typeface="Times New Roman" pitchFamily="18" charset="0"/>
                <a:cs typeface="Times New Roman" pitchFamily="18" charset="0"/>
              </a:rPr>
              <a:t>of </a:t>
            </a:r>
            <a:r>
              <a:rPr lang="en-US" sz="2800" b="1" dirty="0" err="1">
                <a:latin typeface="Times New Roman" pitchFamily="18" charset="0"/>
                <a:cs typeface="Times New Roman" pitchFamily="18" charset="0"/>
              </a:rPr>
              <a:t>argininosuccinate</a:t>
            </a:r>
            <a:endParaRPr lang="en-US" sz="2800" dirty="0">
              <a:latin typeface="Times New Roman" pitchFamily="18" charset="0"/>
              <a:cs typeface="Times New Roman" pitchFamily="18" charset="0"/>
            </a:endParaRPr>
          </a:p>
          <a:p>
            <a:pPr algn="just"/>
            <a:r>
              <a:rPr lang="en-US" sz="2800" dirty="0">
                <a:latin typeface="Times New Roman" pitchFamily="18" charset="0"/>
                <a:cs typeface="Times New Roman" pitchFamily="18" charset="0"/>
              </a:rPr>
              <a:t>This step occurs in cytoplasm. It is catalyzed by </a:t>
            </a:r>
            <a:r>
              <a:rPr lang="en-US" sz="2800" dirty="0" err="1">
                <a:latin typeface="Times New Roman" pitchFamily="18" charset="0"/>
                <a:cs typeface="Times New Roman" pitchFamily="18" charset="0"/>
              </a:rPr>
              <a:t>argininosuccinase</a:t>
            </a:r>
            <a:r>
              <a:rPr lang="en-US" sz="2800" dirty="0">
                <a:latin typeface="Times New Roman" pitchFamily="18" charset="0"/>
                <a:cs typeface="Times New Roman" pitchFamily="18" charset="0"/>
              </a:rPr>
              <a:t> enzyme </a:t>
            </a:r>
            <a:r>
              <a:rPr lang="en-US" sz="2800" dirty="0" err="1">
                <a:latin typeface="Times New Roman" pitchFamily="18" charset="0"/>
                <a:cs typeface="Times New Roman" pitchFamily="18" charset="0"/>
              </a:rPr>
              <a:t>Argininosuccinate</a:t>
            </a:r>
            <a:r>
              <a:rPr lang="en-US" sz="2800" dirty="0">
                <a:latin typeface="Times New Roman" pitchFamily="18" charset="0"/>
                <a:cs typeface="Times New Roman" pitchFamily="18" charset="0"/>
              </a:rPr>
              <a:t> is cleaved into arginine and </a:t>
            </a:r>
            <a:r>
              <a:rPr lang="en-US" sz="2800" dirty="0" err="1">
                <a:latin typeface="Times New Roman" pitchFamily="18" charset="0"/>
                <a:cs typeface="Times New Roman" pitchFamily="18" charset="0"/>
              </a:rPr>
              <a:t>fumarate</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Fumarate</a:t>
            </a:r>
            <a:r>
              <a:rPr lang="en-US" sz="2800" dirty="0">
                <a:latin typeface="Times New Roman" pitchFamily="18" charset="0"/>
                <a:cs typeface="Times New Roman" pitchFamily="18" charset="0"/>
              </a:rPr>
              <a:t> produced is used to regenerate aspartic acid again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3485356"/>
            <a:ext cx="5943600" cy="16200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50886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077200" cy="2246769"/>
          </a:xfrm>
          <a:prstGeom prst="rect">
            <a:avLst/>
          </a:prstGeom>
        </p:spPr>
        <p:txBody>
          <a:bodyPr wrap="square">
            <a:spAutoFit/>
          </a:bodyPr>
          <a:lstStyle/>
          <a:p>
            <a:pPr lvl="1"/>
            <a:r>
              <a:rPr lang="en-US" sz="2800" b="1" dirty="0" smtClean="0">
                <a:latin typeface="Times New Roman" pitchFamily="18" charset="0"/>
                <a:cs typeface="Times New Roman" pitchFamily="18" charset="0"/>
              </a:rPr>
              <a:t>5-Cleavage </a:t>
            </a:r>
            <a:r>
              <a:rPr lang="en-US" sz="2800" b="1" dirty="0">
                <a:latin typeface="Times New Roman" pitchFamily="18" charset="0"/>
                <a:cs typeface="Times New Roman" pitchFamily="18" charset="0"/>
              </a:rPr>
              <a:t>of arginine</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This step occurs in cytoplasm</a:t>
            </a:r>
          </a:p>
          <a:p>
            <a:r>
              <a:rPr lang="en-US" sz="2800" dirty="0">
                <a:latin typeface="Times New Roman" pitchFamily="18" charset="0"/>
                <a:cs typeface="Times New Roman" pitchFamily="18" charset="0"/>
              </a:rPr>
              <a:t>It is catalyzed by arginase enzyme Arginine is cleaved to urea and ornithine</a:t>
            </a:r>
          </a:p>
          <a:p>
            <a:r>
              <a:rPr lang="en-US" sz="2800" dirty="0">
                <a:latin typeface="Times New Roman" pitchFamily="18" charset="0"/>
                <a:cs typeface="Times New Roman" pitchFamily="18" charset="0"/>
              </a:rPr>
              <a:t>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1" y="2808288"/>
            <a:ext cx="5272088" cy="206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2996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152400" y="457200"/>
            <a:ext cx="8839200" cy="6248400"/>
          </a:xfrm>
          <a:prstGeom prst="rect">
            <a:avLst/>
          </a:prstGeom>
          <a:noFill/>
          <a:ln>
            <a:noFill/>
          </a:ln>
        </p:spPr>
      </p:pic>
    </p:spTree>
    <p:extLst>
      <p:ext uri="{BB962C8B-B14F-4D97-AF65-F5344CB8AC3E}">
        <p14:creationId xmlns:p14="http://schemas.microsoft.com/office/powerpoint/2010/main" val="1548776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2209</TotalTime>
  <Words>711</Words>
  <Application>Microsoft Office PowerPoint</Application>
  <PresentationFormat>On-screen Show (4:3)</PresentationFormat>
  <Paragraphs>79</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venous</dc:creator>
  <cp:lastModifiedBy>Maher</cp:lastModifiedBy>
  <cp:revision>30</cp:revision>
  <dcterms:created xsi:type="dcterms:W3CDTF">2006-08-16T00:00:00Z</dcterms:created>
  <dcterms:modified xsi:type="dcterms:W3CDTF">2019-10-18T08:56:39Z</dcterms:modified>
</cp:coreProperties>
</file>