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79" r:id="rId6"/>
    <p:sldId id="261" r:id="rId7"/>
    <p:sldId id="262" r:id="rId8"/>
    <p:sldId id="263" r:id="rId9"/>
    <p:sldId id="264" r:id="rId10"/>
    <p:sldId id="265" r:id="rId11"/>
    <p:sldId id="266" r:id="rId12"/>
    <p:sldId id="267" r:id="rId13"/>
    <p:sldId id="268" r:id="rId14"/>
    <p:sldId id="269" r:id="rId15"/>
    <p:sldId id="278" r:id="rId16"/>
    <p:sldId id="270" r:id="rId17"/>
    <p:sldId id="277" r:id="rId18"/>
    <p:sldId id="271" r:id="rId19"/>
    <p:sldId id="272" r:id="rId20"/>
    <p:sldId id="276" r:id="rId21"/>
    <p:sldId id="280" r:id="rId22"/>
    <p:sldId id="281" r:id="rId23"/>
    <p:sldId id="282" r:id="rId24"/>
    <p:sldId id="283" r:id="rId25"/>
    <p:sldId id="284"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C2CA2A-399A-4764-98E9-8BA0AFB29FE8}" type="datetimeFigureOut">
              <a:rPr lang="en-US" smtClean="0"/>
              <a:t>10/4/2019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6EE5E2-164C-42A9-B376-C1234789CFC5}" type="slidenum">
              <a:rPr lang="en-US" smtClean="0"/>
              <a:t>‹#›</a:t>
            </a:fld>
            <a:endParaRPr lang="en-US"/>
          </a:p>
        </p:txBody>
      </p:sp>
    </p:spTree>
    <p:extLst>
      <p:ext uri="{BB962C8B-B14F-4D97-AF65-F5344CB8AC3E}">
        <p14:creationId xmlns:p14="http://schemas.microsoft.com/office/powerpoint/2010/main" val="410777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EE5E2-164C-42A9-B376-C1234789CFC5}" type="slidenum">
              <a:rPr lang="en-US" smtClean="0"/>
              <a:t>5</a:t>
            </a:fld>
            <a:endParaRPr lang="en-US"/>
          </a:p>
        </p:txBody>
      </p:sp>
    </p:spTree>
    <p:extLst>
      <p:ext uri="{BB962C8B-B14F-4D97-AF65-F5344CB8AC3E}">
        <p14:creationId xmlns:p14="http://schemas.microsoft.com/office/powerpoint/2010/main" val="129571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EE5E2-164C-42A9-B376-C1234789CFC5}" type="slidenum">
              <a:rPr lang="en-US" smtClean="0"/>
              <a:t>10</a:t>
            </a:fld>
            <a:endParaRPr lang="en-US"/>
          </a:p>
        </p:txBody>
      </p:sp>
    </p:spTree>
    <p:extLst>
      <p:ext uri="{BB962C8B-B14F-4D97-AF65-F5344CB8AC3E}">
        <p14:creationId xmlns:p14="http://schemas.microsoft.com/office/powerpoint/2010/main" val="63575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DA5DB-D6EE-4AED-BC88-C63979EB28AF}"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F372F-06DE-46A8-AE59-5BA731D54AEF}" type="slidenum">
              <a:rPr lang="en-US" smtClean="0"/>
              <a:t>‹#›</a:t>
            </a:fld>
            <a:endParaRPr lang="en-US"/>
          </a:p>
        </p:txBody>
      </p:sp>
    </p:spTree>
    <p:extLst>
      <p:ext uri="{BB962C8B-B14F-4D97-AF65-F5344CB8AC3E}">
        <p14:creationId xmlns:p14="http://schemas.microsoft.com/office/powerpoint/2010/main" val="271453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DA5DB-D6EE-4AED-BC88-C63979EB28AF}"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F372F-06DE-46A8-AE59-5BA731D54AEF}" type="slidenum">
              <a:rPr lang="en-US" smtClean="0"/>
              <a:t>‹#›</a:t>
            </a:fld>
            <a:endParaRPr lang="en-US"/>
          </a:p>
        </p:txBody>
      </p:sp>
    </p:spTree>
    <p:extLst>
      <p:ext uri="{BB962C8B-B14F-4D97-AF65-F5344CB8AC3E}">
        <p14:creationId xmlns:p14="http://schemas.microsoft.com/office/powerpoint/2010/main" val="57449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DA5DB-D6EE-4AED-BC88-C63979EB28AF}"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F372F-06DE-46A8-AE59-5BA731D54AEF}" type="slidenum">
              <a:rPr lang="en-US" smtClean="0"/>
              <a:t>‹#›</a:t>
            </a:fld>
            <a:endParaRPr lang="en-US"/>
          </a:p>
        </p:txBody>
      </p:sp>
    </p:spTree>
    <p:extLst>
      <p:ext uri="{BB962C8B-B14F-4D97-AF65-F5344CB8AC3E}">
        <p14:creationId xmlns:p14="http://schemas.microsoft.com/office/powerpoint/2010/main" val="8742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DA5DB-D6EE-4AED-BC88-C63979EB28AF}"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F372F-06DE-46A8-AE59-5BA731D54AEF}" type="slidenum">
              <a:rPr lang="en-US" smtClean="0"/>
              <a:t>‹#›</a:t>
            </a:fld>
            <a:endParaRPr lang="en-US"/>
          </a:p>
        </p:txBody>
      </p:sp>
    </p:spTree>
    <p:extLst>
      <p:ext uri="{BB962C8B-B14F-4D97-AF65-F5344CB8AC3E}">
        <p14:creationId xmlns:p14="http://schemas.microsoft.com/office/powerpoint/2010/main" val="310249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DA5DB-D6EE-4AED-BC88-C63979EB28AF}"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F372F-06DE-46A8-AE59-5BA731D54AEF}" type="slidenum">
              <a:rPr lang="en-US" smtClean="0"/>
              <a:t>‹#›</a:t>
            </a:fld>
            <a:endParaRPr lang="en-US"/>
          </a:p>
        </p:txBody>
      </p:sp>
    </p:spTree>
    <p:extLst>
      <p:ext uri="{BB962C8B-B14F-4D97-AF65-F5344CB8AC3E}">
        <p14:creationId xmlns:p14="http://schemas.microsoft.com/office/powerpoint/2010/main" val="99926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DA5DB-D6EE-4AED-BC88-C63979EB28AF}"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F372F-06DE-46A8-AE59-5BA731D54AEF}" type="slidenum">
              <a:rPr lang="en-US" smtClean="0"/>
              <a:t>‹#›</a:t>
            </a:fld>
            <a:endParaRPr lang="en-US"/>
          </a:p>
        </p:txBody>
      </p:sp>
    </p:spTree>
    <p:extLst>
      <p:ext uri="{BB962C8B-B14F-4D97-AF65-F5344CB8AC3E}">
        <p14:creationId xmlns:p14="http://schemas.microsoft.com/office/powerpoint/2010/main" val="169814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DA5DB-D6EE-4AED-BC88-C63979EB28AF}" type="datetimeFigureOut">
              <a:rPr lang="en-US" smtClean="0"/>
              <a:t>10/4/2019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F372F-06DE-46A8-AE59-5BA731D54AEF}" type="slidenum">
              <a:rPr lang="en-US" smtClean="0"/>
              <a:t>‹#›</a:t>
            </a:fld>
            <a:endParaRPr lang="en-US"/>
          </a:p>
        </p:txBody>
      </p:sp>
    </p:spTree>
    <p:extLst>
      <p:ext uri="{BB962C8B-B14F-4D97-AF65-F5344CB8AC3E}">
        <p14:creationId xmlns:p14="http://schemas.microsoft.com/office/powerpoint/2010/main" val="288565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DA5DB-D6EE-4AED-BC88-C63979EB28AF}"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F372F-06DE-46A8-AE59-5BA731D54AEF}" type="slidenum">
              <a:rPr lang="en-US" smtClean="0"/>
              <a:t>‹#›</a:t>
            </a:fld>
            <a:endParaRPr lang="en-US"/>
          </a:p>
        </p:txBody>
      </p:sp>
    </p:spTree>
    <p:extLst>
      <p:ext uri="{BB962C8B-B14F-4D97-AF65-F5344CB8AC3E}">
        <p14:creationId xmlns:p14="http://schemas.microsoft.com/office/powerpoint/2010/main" val="271800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DA5DB-D6EE-4AED-BC88-C63979EB28AF}" type="datetimeFigureOut">
              <a:rPr lang="en-US" smtClean="0"/>
              <a:t>10/4/2019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F372F-06DE-46A8-AE59-5BA731D54AEF}" type="slidenum">
              <a:rPr lang="en-US" smtClean="0"/>
              <a:t>‹#›</a:t>
            </a:fld>
            <a:endParaRPr lang="en-US"/>
          </a:p>
        </p:txBody>
      </p:sp>
    </p:spTree>
    <p:extLst>
      <p:ext uri="{BB962C8B-B14F-4D97-AF65-F5344CB8AC3E}">
        <p14:creationId xmlns:p14="http://schemas.microsoft.com/office/powerpoint/2010/main" val="370579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DA5DB-D6EE-4AED-BC88-C63979EB28AF}"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F372F-06DE-46A8-AE59-5BA731D54AEF}" type="slidenum">
              <a:rPr lang="en-US" smtClean="0"/>
              <a:t>‹#›</a:t>
            </a:fld>
            <a:endParaRPr lang="en-US"/>
          </a:p>
        </p:txBody>
      </p:sp>
    </p:spTree>
    <p:extLst>
      <p:ext uri="{BB962C8B-B14F-4D97-AF65-F5344CB8AC3E}">
        <p14:creationId xmlns:p14="http://schemas.microsoft.com/office/powerpoint/2010/main" val="82303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DA5DB-D6EE-4AED-BC88-C63979EB28AF}"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F372F-06DE-46A8-AE59-5BA731D54AEF}" type="slidenum">
              <a:rPr lang="en-US" smtClean="0"/>
              <a:t>‹#›</a:t>
            </a:fld>
            <a:endParaRPr lang="en-US"/>
          </a:p>
        </p:txBody>
      </p:sp>
    </p:spTree>
    <p:extLst>
      <p:ext uri="{BB962C8B-B14F-4D97-AF65-F5344CB8AC3E}">
        <p14:creationId xmlns:p14="http://schemas.microsoft.com/office/powerpoint/2010/main" val="114248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DA5DB-D6EE-4AED-BC88-C63979EB28AF}" type="datetimeFigureOut">
              <a:rPr lang="en-US" smtClean="0"/>
              <a:t>10/4/2019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F372F-06DE-46A8-AE59-5BA731D54AEF}" type="slidenum">
              <a:rPr lang="en-US" smtClean="0"/>
              <a:t>‹#›</a:t>
            </a:fld>
            <a:endParaRPr lang="en-US"/>
          </a:p>
        </p:txBody>
      </p:sp>
    </p:spTree>
    <p:extLst>
      <p:ext uri="{BB962C8B-B14F-4D97-AF65-F5344CB8AC3E}">
        <p14:creationId xmlns:p14="http://schemas.microsoft.com/office/powerpoint/2010/main" val="3572789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81359"/>
            <a:ext cx="8686800" cy="3108543"/>
          </a:xfrm>
          <a:prstGeom prst="rect">
            <a:avLst/>
          </a:prstGeom>
        </p:spPr>
        <p:txBody>
          <a:bodyPr wrap="square">
            <a:spAutoFit/>
          </a:bodyPr>
          <a:lstStyle/>
          <a:p>
            <a:r>
              <a:rPr lang="en-US" sz="2800" b="1" dirty="0">
                <a:solidFill>
                  <a:srgbClr val="FF0000"/>
                </a:solidFill>
              </a:rPr>
              <a:t>ROLE OF NITRIC OXIDE</a:t>
            </a:r>
            <a:r>
              <a:rPr lang="en-US" sz="2800" b="1" dirty="0"/>
              <a:t>	</a:t>
            </a:r>
            <a:endParaRPr lang="en-US" sz="2800" dirty="0"/>
          </a:p>
          <a:p>
            <a:r>
              <a:rPr lang="en-US" sz="2800" b="1" i="1" dirty="0"/>
              <a:t>Nitric oxide (NO) is formed in the body from amino acid arginine</a:t>
            </a:r>
            <a:endParaRPr lang="en-US" sz="2800" dirty="0"/>
          </a:p>
          <a:p>
            <a:pPr algn="just"/>
            <a:r>
              <a:rPr lang="en-US" sz="2800" dirty="0"/>
              <a:t>It is a wonder molecule having diverse biological functions</a:t>
            </a:r>
            <a:r>
              <a:rPr lang="en-US" sz="2800" dirty="0" smtClean="0"/>
              <a:t>.</a:t>
            </a:r>
          </a:p>
          <a:p>
            <a:pPr algn="just"/>
            <a:endParaRPr lang="en-US" sz="2800" dirty="0" smtClean="0"/>
          </a:p>
          <a:p>
            <a:pPr algn="just"/>
            <a:r>
              <a:rPr lang="en-US" sz="2800" dirty="0" smtClean="0"/>
              <a:t> </a:t>
            </a:r>
            <a:r>
              <a:rPr lang="en-US" sz="2800" dirty="0"/>
              <a:t>Endothelium derived relaxing factor (EDRF) which produces vasodilatation is now proved to be nitric oxide.</a:t>
            </a:r>
          </a:p>
        </p:txBody>
      </p:sp>
    </p:spTree>
    <p:extLst>
      <p:ext uri="{BB962C8B-B14F-4D97-AF65-F5344CB8AC3E}">
        <p14:creationId xmlns:p14="http://schemas.microsoft.com/office/powerpoint/2010/main" val="229123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5262979"/>
          </a:xfrm>
          <a:prstGeom prst="rect">
            <a:avLst/>
          </a:prstGeom>
        </p:spPr>
        <p:txBody>
          <a:bodyPr wrap="square">
            <a:spAutoFit/>
          </a:bodyPr>
          <a:lstStyle/>
          <a:p>
            <a:pPr algn="ctr"/>
            <a:r>
              <a:rPr lang="en-US" sz="2800" b="1" dirty="0">
                <a:solidFill>
                  <a:srgbClr val="FF0000"/>
                </a:solidFill>
                <a:latin typeface="Times New Roman" pitchFamily="18" charset="0"/>
                <a:cs typeface="Times New Roman" pitchFamily="18" charset="0"/>
              </a:rPr>
              <a:t>Occurrence and Distribution:</a:t>
            </a:r>
            <a:endParaRPr lang="en-US" sz="2800" dirty="0">
              <a:solidFill>
                <a:srgbClr val="FF0000"/>
              </a:solidFill>
              <a:latin typeface="Times New Roman" pitchFamily="18" charset="0"/>
              <a:cs typeface="Times New Roman" pitchFamily="18" charset="0"/>
            </a:endParaRPr>
          </a:p>
          <a:p>
            <a:pPr marL="514350" indent="-514350" algn="just">
              <a:buAutoNum type="alphaUcPeriod"/>
            </a:pPr>
            <a:r>
              <a:rPr lang="en-US" sz="2800" b="1" i="1" dirty="0" smtClean="0">
                <a:solidFill>
                  <a:srgbClr val="00B0F0"/>
                </a:solidFill>
                <a:latin typeface="Times New Roman" pitchFamily="18" charset="0"/>
                <a:cs typeface="Times New Roman" pitchFamily="18" charset="0"/>
              </a:rPr>
              <a:t>Creatine</a:t>
            </a:r>
            <a:r>
              <a:rPr lang="en-US" sz="2800" b="1" i="1" dirty="0">
                <a:solidFill>
                  <a:srgbClr val="00B0F0"/>
                </a:solidFill>
                <a:latin typeface="Times New Roman" pitchFamily="18" charset="0"/>
                <a:cs typeface="Times New Roman" pitchFamily="18" charset="0"/>
              </a:rPr>
              <a:t>: </a:t>
            </a:r>
            <a:r>
              <a:rPr lang="en-US" sz="2800" b="1" i="1" dirty="0">
                <a:latin typeface="Times New Roman" pitchFamily="18" charset="0"/>
                <a:cs typeface="Times New Roman" pitchFamily="18" charset="0"/>
              </a:rPr>
              <a:t>It is a normal constituent of the body</a:t>
            </a:r>
            <a:r>
              <a:rPr lang="en-US" sz="2800" dirty="0">
                <a:latin typeface="Times New Roman" pitchFamily="18" charset="0"/>
                <a:cs typeface="Times New Roman" pitchFamily="18" charset="0"/>
              </a:rPr>
              <a:t>. It is present in muscle, brain, liver, testes and in blood. Can occur in </a:t>
            </a:r>
            <a:r>
              <a:rPr lang="en-US" sz="2800" b="1" i="1" dirty="0">
                <a:latin typeface="Times New Roman" pitchFamily="18" charset="0"/>
                <a:cs typeface="Times New Roman" pitchFamily="18" charset="0"/>
              </a:rPr>
              <a:t>free </a:t>
            </a:r>
            <a:r>
              <a:rPr lang="en-US" sz="2800" dirty="0">
                <a:latin typeface="Times New Roman" pitchFamily="18" charset="0"/>
                <a:cs typeface="Times New Roman" pitchFamily="18" charset="0"/>
              </a:rPr>
              <a:t>form and also as </a:t>
            </a:r>
            <a:r>
              <a:rPr lang="en-US" sz="2800" b="1" i="1" dirty="0">
                <a:latin typeface="Times New Roman" pitchFamily="18" charset="0"/>
                <a:cs typeface="Times New Roman" pitchFamily="18" charset="0"/>
              </a:rPr>
              <a:t>phosphorylated</a:t>
            </a:r>
            <a:r>
              <a:rPr lang="en-US" sz="2800" dirty="0">
                <a:latin typeface="Times New Roman" pitchFamily="18" charset="0"/>
                <a:cs typeface="Times New Roman" pitchFamily="18" charset="0"/>
              </a:rPr>
              <a:t> form. The phosphorylated form is called as </a:t>
            </a:r>
            <a:r>
              <a:rPr lang="en-US" sz="2800" b="1" i="1" dirty="0" err="1">
                <a:latin typeface="Times New Roman" pitchFamily="18" charset="0"/>
                <a:cs typeface="Times New Roman" pitchFamily="18" charset="0"/>
              </a:rPr>
              <a:t>creatine</a:t>
            </a:r>
            <a:r>
              <a:rPr lang="en-US" sz="2800" b="1" i="1" dirty="0">
                <a:latin typeface="Times New Roman" pitchFamily="18" charset="0"/>
                <a:cs typeface="Times New Roman" pitchFamily="18" charset="0"/>
              </a:rPr>
              <a:t>- PO4 </a:t>
            </a:r>
            <a:r>
              <a:rPr lang="en-US" sz="2800" dirty="0">
                <a:latin typeface="Times New Roman" pitchFamily="18" charset="0"/>
                <a:cs typeface="Times New Roman" pitchFamily="18" charset="0"/>
              </a:rPr>
              <a:t>or </a:t>
            </a:r>
            <a:r>
              <a:rPr lang="en-US" sz="2800" b="1" i="1" dirty="0">
                <a:latin typeface="Times New Roman" pitchFamily="18" charset="0"/>
                <a:cs typeface="Times New Roman" pitchFamily="18" charset="0"/>
              </a:rPr>
              <a:t>phosphocreatine </a:t>
            </a:r>
            <a:r>
              <a:rPr lang="en-US" sz="2800" dirty="0">
                <a:latin typeface="Times New Roman" pitchFamily="18" charset="0"/>
                <a:cs typeface="Times New Roman" pitchFamily="18" charset="0"/>
              </a:rPr>
              <a:t>or </a:t>
            </a:r>
            <a:r>
              <a:rPr lang="en-US" sz="2800" b="1" i="1" dirty="0" err="1">
                <a:latin typeface="Times New Roman" pitchFamily="18" charset="0"/>
                <a:cs typeface="Times New Roman" pitchFamily="18" charset="0"/>
              </a:rPr>
              <a:t>Phosphagen</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Total amount</a:t>
            </a:r>
            <a:r>
              <a:rPr lang="en-US" sz="2800" b="1" i="1" dirty="0">
                <a:latin typeface="Times New Roman" pitchFamily="18" charset="0"/>
                <a:cs typeface="Times New Roman" pitchFamily="18" charset="0"/>
              </a:rPr>
              <a:t> </a:t>
            </a:r>
            <a:r>
              <a:rPr lang="en-US" sz="2800" dirty="0">
                <a:latin typeface="Times New Roman" pitchFamily="18" charset="0"/>
                <a:cs typeface="Times New Roman" pitchFamily="18" charset="0"/>
              </a:rPr>
              <a:t>in adult human body is approximately 120 gm. </a:t>
            </a:r>
            <a:endParaRPr lang="en-US" sz="2800" dirty="0" smtClean="0">
              <a:latin typeface="Times New Roman" pitchFamily="18" charset="0"/>
              <a:cs typeface="Times New Roman" pitchFamily="18" charset="0"/>
            </a:endParaRPr>
          </a:p>
          <a:p>
            <a:pPr algn="just"/>
            <a:r>
              <a:rPr lang="en-US" sz="2800" dirty="0" smtClean="0">
                <a:solidFill>
                  <a:srgbClr val="00B050"/>
                </a:solidFill>
                <a:latin typeface="Times New Roman" pitchFamily="18" charset="0"/>
                <a:cs typeface="Times New Roman" pitchFamily="18" charset="0"/>
              </a:rPr>
              <a:t>98 </a:t>
            </a:r>
            <a:r>
              <a:rPr lang="en-US" sz="2800" dirty="0">
                <a:solidFill>
                  <a:srgbClr val="00B050"/>
                </a:solidFill>
                <a:latin typeface="Times New Roman" pitchFamily="18" charset="0"/>
                <a:cs typeface="Times New Roman" pitchFamily="18" charset="0"/>
              </a:rPr>
              <a:t>percent </a:t>
            </a:r>
            <a:r>
              <a:rPr lang="en-US" sz="2800" dirty="0">
                <a:latin typeface="Times New Roman" pitchFamily="18" charset="0"/>
                <a:cs typeface="Times New Roman" pitchFamily="18" charset="0"/>
              </a:rPr>
              <a:t>of total amount is present </a:t>
            </a:r>
            <a:r>
              <a:rPr lang="en-US" sz="2800" u="sng" dirty="0">
                <a:latin typeface="Times New Roman" pitchFamily="18" charset="0"/>
                <a:cs typeface="Times New Roman" pitchFamily="18" charset="0"/>
              </a:rPr>
              <a:t>in muscles</a:t>
            </a:r>
            <a:r>
              <a:rPr lang="en-US" sz="2800" dirty="0">
                <a:latin typeface="Times New Roman" pitchFamily="18" charset="0"/>
                <a:cs typeface="Times New Roman" pitchFamily="18" charset="0"/>
              </a:rPr>
              <a:t>, of which </a:t>
            </a:r>
            <a:r>
              <a:rPr lang="en-US" sz="2800" dirty="0">
                <a:solidFill>
                  <a:srgbClr val="00B050"/>
                </a:solidFill>
                <a:latin typeface="Times New Roman" pitchFamily="18" charset="0"/>
                <a:cs typeface="Times New Roman" pitchFamily="18" charset="0"/>
              </a:rPr>
              <a:t>80 percent </a:t>
            </a:r>
            <a:r>
              <a:rPr lang="en-US" sz="2800" dirty="0">
                <a:latin typeface="Times New Roman" pitchFamily="18" charset="0"/>
                <a:cs typeface="Times New Roman" pitchFamily="18" charset="0"/>
              </a:rPr>
              <a:t>occurs </a:t>
            </a:r>
            <a:r>
              <a:rPr lang="en-US" sz="2800" u="sng" dirty="0">
                <a:latin typeface="Times New Roman" pitchFamily="18" charset="0"/>
                <a:cs typeface="Times New Roman" pitchFamily="18" charset="0"/>
              </a:rPr>
              <a:t>in phosphorylated form</a:t>
            </a:r>
            <a:r>
              <a:rPr lang="en-US" sz="2800" dirty="0">
                <a:latin typeface="Times New Roman" pitchFamily="18" charset="0"/>
                <a:cs typeface="Times New Roman" pitchFamily="18" charset="0"/>
              </a:rPr>
              <a:t>, </a:t>
            </a:r>
            <a:r>
              <a:rPr lang="en-US" sz="2800" dirty="0">
                <a:solidFill>
                  <a:srgbClr val="00B050"/>
                </a:solidFill>
                <a:latin typeface="Times New Roman" pitchFamily="18" charset="0"/>
                <a:cs typeface="Times New Roman" pitchFamily="18" charset="0"/>
              </a:rPr>
              <a:t>1.3 percent </a:t>
            </a:r>
            <a:r>
              <a:rPr lang="en-US" sz="2800" dirty="0">
                <a:latin typeface="Times New Roman" pitchFamily="18" charset="0"/>
                <a:cs typeface="Times New Roman" pitchFamily="18" charset="0"/>
              </a:rPr>
              <a:t>in </a:t>
            </a:r>
            <a:r>
              <a:rPr lang="en-US" sz="2800" u="sng" dirty="0">
                <a:latin typeface="Times New Roman" pitchFamily="18" charset="0"/>
                <a:cs typeface="Times New Roman" pitchFamily="18" charset="0"/>
              </a:rPr>
              <a:t>nervous system </a:t>
            </a:r>
            <a:r>
              <a:rPr lang="en-US" sz="2800" dirty="0">
                <a:latin typeface="Times New Roman" pitchFamily="18" charset="0"/>
                <a:cs typeface="Times New Roman" pitchFamily="18" charset="0"/>
              </a:rPr>
              <a:t>(brain) and </a:t>
            </a:r>
            <a:r>
              <a:rPr lang="en-US" sz="2800" dirty="0">
                <a:solidFill>
                  <a:srgbClr val="00B050"/>
                </a:solidFill>
                <a:latin typeface="Times New Roman" pitchFamily="18" charset="0"/>
                <a:cs typeface="Times New Roman" pitchFamily="18" charset="0"/>
              </a:rPr>
              <a:t>0.5 to 0.7 percent </a:t>
            </a:r>
            <a:r>
              <a:rPr lang="en-US" sz="2800" u="sng" dirty="0">
                <a:latin typeface="Times New Roman" pitchFamily="18" charset="0"/>
                <a:cs typeface="Times New Roman" pitchFamily="18" charset="0"/>
              </a:rPr>
              <a:t>in tissues</a:t>
            </a:r>
            <a:r>
              <a:rPr lang="en-US" sz="2800" dirty="0">
                <a:latin typeface="Times New Roman" pitchFamily="18" charset="0"/>
                <a:cs typeface="Times New Roman" pitchFamily="18" charset="0"/>
              </a:rPr>
              <a:t>.</a:t>
            </a:r>
          </a:p>
          <a:p>
            <a:pPr algn="just"/>
            <a:r>
              <a:rPr lang="en-US" sz="2800" b="1" i="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0974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5262979"/>
          </a:xfrm>
          <a:prstGeom prst="rect">
            <a:avLst/>
          </a:prstGeom>
        </p:spPr>
        <p:txBody>
          <a:bodyPr wrap="square">
            <a:spAutoFit/>
          </a:bodyPr>
          <a:lstStyle/>
          <a:p>
            <a:pPr algn="just"/>
            <a:r>
              <a:rPr lang="en-US" sz="2800" b="1" i="1" dirty="0">
                <a:solidFill>
                  <a:srgbClr val="00B050"/>
                </a:solidFill>
                <a:latin typeface="Times New Roman" pitchFamily="18" charset="0"/>
                <a:cs typeface="Times New Roman" pitchFamily="18" charset="0"/>
              </a:rPr>
              <a:t>Urinary excretion: </a:t>
            </a:r>
            <a:r>
              <a:rPr lang="en-US" sz="2800" dirty="0">
                <a:latin typeface="Times New Roman" pitchFamily="18" charset="0"/>
                <a:cs typeface="Times New Roman" pitchFamily="18" charset="0"/>
              </a:rPr>
              <a:t>Urinary excretion in normal health is in the form of creatinine and it is only 2 percent of the total. </a:t>
            </a:r>
            <a:r>
              <a:rPr lang="en-US" sz="2800" b="1" i="1" dirty="0">
                <a:latin typeface="Times New Roman" pitchFamily="18" charset="0"/>
                <a:cs typeface="Times New Roman" pitchFamily="18" charset="0"/>
              </a:rPr>
              <a:t>In males</a:t>
            </a:r>
            <a:r>
              <a:rPr lang="en-US" sz="2800" dirty="0">
                <a:latin typeface="Times New Roman" pitchFamily="18" charset="0"/>
                <a:cs typeface="Times New Roman" pitchFamily="18" charset="0"/>
              </a:rPr>
              <a:t>, it is 1.5 to 2.0 </a:t>
            </a:r>
            <a:r>
              <a:rPr lang="en-US" sz="2800" dirty="0" err="1">
                <a:latin typeface="Times New Roman" pitchFamily="18" charset="0"/>
                <a:cs typeface="Times New Roman" pitchFamily="18" charset="0"/>
              </a:rPr>
              <a:t>gm</a:t>
            </a:r>
            <a:r>
              <a:rPr lang="en-US" sz="2800" dirty="0">
                <a:latin typeface="Times New Roman" pitchFamily="18" charset="0"/>
                <a:cs typeface="Times New Roman" pitchFamily="18" charset="0"/>
              </a:rPr>
              <a:t> in 24 </a:t>
            </a:r>
            <a:r>
              <a:rPr lang="en-US" sz="2800" dirty="0" err="1">
                <a:latin typeface="Times New Roman" pitchFamily="18" charset="0"/>
                <a:cs typeface="Times New Roman" pitchFamily="18" charset="0"/>
              </a:rPr>
              <a:t>hrs</a:t>
            </a:r>
            <a:r>
              <a:rPr lang="en-US" sz="2800" dirty="0">
                <a:latin typeface="Times New Roman" pitchFamily="18" charset="0"/>
                <a:cs typeface="Times New Roman" pitchFamily="18" charset="0"/>
              </a:rPr>
              <a:t> urine, and </a:t>
            </a:r>
            <a:r>
              <a:rPr lang="en-US" sz="2800" b="1" i="1" dirty="0">
                <a:latin typeface="Times New Roman" pitchFamily="18" charset="0"/>
                <a:cs typeface="Times New Roman" pitchFamily="18" charset="0"/>
              </a:rPr>
              <a:t>in</a:t>
            </a:r>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females</a:t>
            </a:r>
            <a:r>
              <a:rPr lang="en-US" sz="2800" dirty="0">
                <a:latin typeface="Times New Roman" pitchFamily="18" charset="0"/>
                <a:cs typeface="Times New Roman" pitchFamily="18" charset="0"/>
              </a:rPr>
              <a:t>, varies from 0.8 to 1.5 gm. </a:t>
            </a:r>
          </a:p>
          <a:p>
            <a:pPr algn="just"/>
            <a:r>
              <a:rPr lang="en-US" sz="2800" dirty="0">
                <a:latin typeface="Times New Roman" pitchFamily="18" charset="0"/>
                <a:cs typeface="Times New Roman" pitchFamily="18" charset="0"/>
              </a:rPr>
              <a:t> </a:t>
            </a:r>
          </a:p>
          <a:p>
            <a:pPr algn="just"/>
            <a:r>
              <a:rPr lang="en-US" sz="2800" b="1" dirty="0">
                <a:solidFill>
                  <a:srgbClr val="FF0000"/>
                </a:solidFill>
                <a:latin typeface="Times New Roman" pitchFamily="18" charset="0"/>
                <a:cs typeface="Times New Roman" pitchFamily="18" charset="0"/>
              </a:rPr>
              <a:t>Note</a:t>
            </a:r>
            <a:endParaRPr lang="en-US" sz="2800" dirty="0">
              <a:solidFill>
                <a:srgbClr val="FF0000"/>
              </a:solidFill>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en-US" sz="2800" u="sng" dirty="0">
                <a:latin typeface="Times New Roman" pitchFamily="18" charset="0"/>
                <a:cs typeface="Times New Roman" pitchFamily="18" charset="0"/>
              </a:rPr>
              <a:t>Only vertebrate</a:t>
            </a:r>
            <a:r>
              <a:rPr lang="en-US" sz="2800" dirty="0">
                <a:latin typeface="Times New Roman" pitchFamily="18" charset="0"/>
                <a:cs typeface="Times New Roman" pitchFamily="18" charset="0"/>
              </a:rPr>
              <a:t> muscles contain creatine. Creatine concentration is higher in striated muscle as compared to smooth muscle and also in rapidly contracting muscle as compared to pale muscles. Total is 300 to 500 mg/100 gm.</a:t>
            </a:r>
          </a:p>
          <a:p>
            <a:pPr algn="just"/>
            <a:r>
              <a:rPr lang="en-US" sz="2800" dirty="0">
                <a:latin typeface="Times New Roman" pitchFamily="18" charset="0"/>
                <a:cs typeface="Times New Roman" pitchFamily="18" charset="0"/>
              </a:rPr>
              <a:t>• In </a:t>
            </a:r>
            <a:r>
              <a:rPr lang="en-US" sz="2800" u="sng" dirty="0">
                <a:latin typeface="Times New Roman" pitchFamily="18" charset="0"/>
                <a:cs typeface="Times New Roman" pitchFamily="18" charset="0"/>
              </a:rPr>
              <a:t>invertebrates:</a:t>
            </a:r>
            <a:r>
              <a:rPr lang="en-US" sz="2800" dirty="0">
                <a:latin typeface="Times New Roman" pitchFamily="18" charset="0"/>
                <a:cs typeface="Times New Roman" pitchFamily="18" charset="0"/>
              </a:rPr>
              <a:t> Arginine replaces creatine in muscles.</a:t>
            </a:r>
          </a:p>
        </p:txBody>
      </p:sp>
    </p:spTree>
    <p:extLst>
      <p:ext uri="{BB962C8B-B14F-4D97-AF65-F5344CB8AC3E}">
        <p14:creationId xmlns:p14="http://schemas.microsoft.com/office/powerpoint/2010/main" val="139707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458200" cy="2246769"/>
          </a:xfrm>
          <a:prstGeom prst="rect">
            <a:avLst/>
          </a:prstGeom>
        </p:spPr>
        <p:txBody>
          <a:bodyPr wrap="square">
            <a:spAutoFit/>
          </a:bodyPr>
          <a:lstStyle/>
          <a:p>
            <a:r>
              <a:rPr lang="en-US" sz="2800" b="1" i="1" dirty="0">
                <a:solidFill>
                  <a:srgbClr val="FF0000"/>
                </a:solidFill>
                <a:latin typeface="Times New Roman" pitchFamily="18" charset="0"/>
                <a:cs typeface="Times New Roman" pitchFamily="18" charset="0"/>
              </a:rPr>
              <a:t>Blood and plasma level</a:t>
            </a:r>
            <a:endParaRPr lang="en-US" sz="2800" dirty="0">
              <a:solidFill>
                <a:srgbClr val="FF0000"/>
              </a:solidFill>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In whole blood: </a:t>
            </a:r>
            <a:r>
              <a:rPr lang="en-US" sz="2800" dirty="0">
                <a:latin typeface="Times New Roman" pitchFamily="18" charset="0"/>
                <a:cs typeface="Times New Roman" pitchFamily="18" charset="0"/>
              </a:rPr>
              <a:t>Creatine level varies from 2 to 7 mg%.</a:t>
            </a:r>
          </a:p>
          <a:p>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In plasma: </a:t>
            </a:r>
            <a:r>
              <a:rPr lang="en-US" sz="2800" dirty="0">
                <a:latin typeface="Times New Roman" pitchFamily="18" charset="0"/>
                <a:cs typeface="Times New Roman" pitchFamily="18" charset="0"/>
              </a:rPr>
              <a:t>It is less than 1 mg%.</a:t>
            </a:r>
          </a:p>
          <a:p>
            <a:r>
              <a:rPr lang="en-US" sz="2800" b="1" dirty="0" smtClean="0">
                <a:latin typeface="Times New Roman" pitchFamily="18" charset="0"/>
                <a:cs typeface="Times New Roman" pitchFamily="18" charset="0"/>
              </a:rPr>
              <a:t>  In </a:t>
            </a:r>
            <a:r>
              <a:rPr lang="en-US" sz="2800" b="1" dirty="0">
                <a:latin typeface="Times New Roman" pitchFamily="18" charset="0"/>
                <a:cs typeface="Times New Roman" pitchFamily="18" charset="0"/>
              </a:rPr>
              <a:t>male: </a:t>
            </a:r>
            <a:r>
              <a:rPr lang="en-US" sz="2800" dirty="0">
                <a:latin typeface="Times New Roman" pitchFamily="18" charset="0"/>
                <a:cs typeface="Times New Roman" pitchFamily="18" charset="0"/>
              </a:rPr>
              <a:t>It varies from 0.2 to 0.6 mg%.</a:t>
            </a:r>
          </a:p>
          <a:p>
            <a:r>
              <a:rPr lang="en-US" sz="2800" b="1" dirty="0" smtClean="0">
                <a:latin typeface="Times New Roman" pitchFamily="18" charset="0"/>
                <a:cs typeface="Times New Roman" pitchFamily="18" charset="0"/>
              </a:rPr>
              <a:t>  In </a:t>
            </a:r>
            <a:r>
              <a:rPr lang="en-US" sz="2800" b="1" dirty="0">
                <a:latin typeface="Times New Roman" pitchFamily="18" charset="0"/>
                <a:cs typeface="Times New Roman" pitchFamily="18" charset="0"/>
              </a:rPr>
              <a:t>females: </a:t>
            </a:r>
            <a:r>
              <a:rPr lang="en-US" sz="2800" dirty="0">
                <a:latin typeface="Times New Roman" pitchFamily="18" charset="0"/>
                <a:cs typeface="Times New Roman" pitchFamily="18" charset="0"/>
              </a:rPr>
              <a:t>0.35 to 0.9 mg%.</a:t>
            </a:r>
          </a:p>
        </p:txBody>
      </p:sp>
    </p:spTree>
    <p:extLst>
      <p:ext uri="{BB962C8B-B14F-4D97-AF65-F5344CB8AC3E}">
        <p14:creationId xmlns:p14="http://schemas.microsoft.com/office/powerpoint/2010/main" val="2276949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3416320"/>
          </a:xfrm>
          <a:prstGeom prst="rect">
            <a:avLst/>
          </a:prstGeom>
        </p:spPr>
        <p:txBody>
          <a:bodyPr wrap="square">
            <a:spAutoFit/>
          </a:bodyPr>
          <a:lstStyle/>
          <a:p>
            <a:pPr algn="just"/>
            <a:r>
              <a:rPr lang="en-US" sz="2400" b="1" i="1" dirty="0">
                <a:solidFill>
                  <a:srgbClr val="FF0000"/>
                </a:solidFill>
                <a:latin typeface="Times New Roman" pitchFamily="18" charset="0"/>
                <a:cs typeface="Times New Roman" pitchFamily="18" charset="0"/>
              </a:rPr>
              <a:t>B. Creatinine</a:t>
            </a:r>
            <a:r>
              <a:rPr lang="en-US" sz="2400" b="1" i="1" dirty="0">
                <a:latin typeface="Times New Roman" pitchFamily="18" charset="0"/>
                <a:cs typeface="Times New Roman" pitchFamily="18" charset="0"/>
              </a:rPr>
              <a:t>: </a:t>
            </a:r>
            <a:r>
              <a:rPr lang="en-US" sz="2400" dirty="0">
                <a:latin typeface="Times New Roman" pitchFamily="18" charset="0"/>
                <a:cs typeface="Times New Roman" pitchFamily="18" charset="0"/>
              </a:rPr>
              <a:t>Creatinine is the anhydride of creatine, and </a:t>
            </a:r>
            <a:r>
              <a:rPr lang="en-US" sz="2400" b="1" i="1" dirty="0">
                <a:latin typeface="Times New Roman" pitchFamily="18" charset="0"/>
                <a:cs typeface="Times New Roman" pitchFamily="18" charset="0"/>
              </a:rPr>
              <a:t>it is in this form that creatine is excreted in</a:t>
            </a:r>
            <a:r>
              <a:rPr lang="en-US" sz="2400" dirty="0">
                <a:latin typeface="Times New Roman" pitchFamily="18" charset="0"/>
                <a:cs typeface="Times New Roman" pitchFamily="18" charset="0"/>
              </a:rPr>
              <a:t> </a:t>
            </a:r>
            <a:r>
              <a:rPr lang="en-US" sz="2400" b="1" i="1" dirty="0">
                <a:latin typeface="Times New Roman" pitchFamily="18" charset="0"/>
                <a:cs typeface="Times New Roman" pitchFamily="18" charset="0"/>
              </a:rPr>
              <a:t>normal health. </a:t>
            </a:r>
            <a:r>
              <a:rPr lang="en-US" sz="2400" dirty="0">
                <a:latin typeface="Times New Roman" pitchFamily="18" charset="0"/>
                <a:cs typeface="Times New Roman" pitchFamily="18" charset="0"/>
              </a:rPr>
              <a:t>Removal of one molecule of H2O is </a:t>
            </a:r>
            <a:r>
              <a:rPr lang="en-US" sz="2400" i="1" dirty="0">
                <a:latin typeface="Times New Roman" pitchFamily="18" charset="0"/>
                <a:cs typeface="Times New Roman" pitchFamily="18" charset="0"/>
              </a:rPr>
              <a:t>non-enzymatic </a:t>
            </a:r>
            <a:r>
              <a:rPr lang="en-US" sz="2400" dirty="0">
                <a:latin typeface="Times New Roman" pitchFamily="18" charset="0"/>
                <a:cs typeface="Times New Roman" pitchFamily="18" charset="0"/>
              </a:rPr>
              <a:t>and </a:t>
            </a:r>
            <a:r>
              <a:rPr lang="en-US" sz="2400" b="1" i="1" dirty="0">
                <a:latin typeface="Times New Roman" pitchFamily="18" charset="0"/>
                <a:cs typeface="Times New Roman" pitchFamily="18" charset="0"/>
              </a:rPr>
              <a:t>irreversible</a:t>
            </a:r>
            <a:r>
              <a:rPr lang="en-US" sz="2400" dirty="0">
                <a:latin typeface="Times New Roman" pitchFamily="18" charset="0"/>
                <a:cs typeface="Times New Roman" pitchFamily="18" charset="0"/>
              </a:rPr>
              <a:t>. Formation of creatinine is a preliminary step and prerequisite for excretion of most of creatine. Total creatinine in muscle is only 0.01 percent (10 mg).</a:t>
            </a:r>
          </a:p>
          <a:p>
            <a:r>
              <a:rPr lang="en-US" sz="2400" b="1" i="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r>
              <a:rPr lang="en-US" sz="2400" b="1" i="1" dirty="0">
                <a:solidFill>
                  <a:srgbClr val="00B050"/>
                </a:solidFill>
                <a:latin typeface="Times New Roman" pitchFamily="18" charset="0"/>
                <a:cs typeface="Times New Roman" pitchFamily="18" charset="0"/>
              </a:rPr>
              <a:t>Blood:</a:t>
            </a:r>
            <a:r>
              <a:rPr lang="en-US" sz="2400" b="1" i="1" dirty="0">
                <a:latin typeface="Times New Roman" pitchFamily="18" charset="0"/>
                <a:cs typeface="Times New Roman" pitchFamily="18" charset="0"/>
              </a:rPr>
              <a:t> </a:t>
            </a:r>
            <a:r>
              <a:rPr lang="en-US" sz="2400" dirty="0">
                <a:latin typeface="Times New Roman" pitchFamily="18" charset="0"/>
                <a:cs typeface="Times New Roman" pitchFamily="18" charset="0"/>
              </a:rPr>
              <a:t>Whole blood creatinine level varies from 1.0 to 2.0 mg%. Creatinine is evenly distributed in between plasma and RB Cells.</a:t>
            </a:r>
          </a:p>
        </p:txBody>
      </p:sp>
    </p:spTree>
    <p:extLst>
      <p:ext uri="{BB962C8B-B14F-4D97-AF65-F5344CB8AC3E}">
        <p14:creationId xmlns:p14="http://schemas.microsoft.com/office/powerpoint/2010/main" val="3564196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610600" cy="4062651"/>
          </a:xfrm>
          <a:prstGeom prst="rect">
            <a:avLst/>
          </a:prstGeom>
        </p:spPr>
        <p:txBody>
          <a:bodyPr wrap="square">
            <a:spAutoFit/>
          </a:bodyPr>
          <a:lstStyle/>
          <a:p>
            <a:r>
              <a:rPr lang="en-US" b="1" dirty="0">
                <a:solidFill>
                  <a:srgbClr val="FF0000"/>
                </a:solidFill>
              </a:rPr>
              <a:t>BIOSYNTHESIS OF CREATINE</a:t>
            </a:r>
            <a:endParaRPr lang="en-US" dirty="0">
              <a:solidFill>
                <a:srgbClr val="FF0000"/>
              </a:solidFill>
            </a:endParaRPr>
          </a:p>
          <a:p>
            <a:r>
              <a:rPr lang="en-US" sz="2400" b="1" i="1" dirty="0">
                <a:latin typeface="Times New Roman" pitchFamily="18" charset="0"/>
                <a:cs typeface="Times New Roman" pitchFamily="18" charset="0"/>
              </a:rPr>
              <a:t>Three amino acids </a:t>
            </a:r>
            <a:r>
              <a:rPr lang="en-US" sz="2400" dirty="0">
                <a:latin typeface="Times New Roman" pitchFamily="18" charset="0"/>
                <a:cs typeface="Times New Roman" pitchFamily="18" charset="0"/>
              </a:rPr>
              <a:t>are required in biosynthesis of creatine.</a:t>
            </a:r>
          </a:p>
          <a:p>
            <a:r>
              <a:rPr lang="en-US" sz="2400" dirty="0">
                <a:latin typeface="Times New Roman" pitchFamily="18" charset="0"/>
                <a:cs typeface="Times New Roman" pitchFamily="18" charset="0"/>
              </a:rPr>
              <a:t>They are:</a:t>
            </a:r>
          </a:p>
          <a:p>
            <a:r>
              <a:rPr lang="en-US" sz="2400" b="1" i="1" dirty="0">
                <a:latin typeface="Times New Roman" pitchFamily="18" charset="0"/>
                <a:cs typeface="Times New Roman" pitchFamily="18" charset="0"/>
              </a:rPr>
              <a:t>(i) Glycine</a:t>
            </a:r>
            <a:endParaRPr lang="en-US" sz="2400"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(ii) Arginine </a:t>
            </a:r>
            <a:r>
              <a:rPr lang="en-US" sz="2400" dirty="0">
                <a:latin typeface="Times New Roman" pitchFamily="18" charset="0"/>
                <a:cs typeface="Times New Roman" pitchFamily="18" charset="0"/>
              </a:rPr>
              <a:t>and</a:t>
            </a:r>
          </a:p>
          <a:p>
            <a:r>
              <a:rPr lang="en-US" sz="2400" b="1" i="1" dirty="0">
                <a:latin typeface="Times New Roman" pitchFamily="18" charset="0"/>
                <a:cs typeface="Times New Roman" pitchFamily="18" charset="0"/>
              </a:rPr>
              <a:t>(iii) Methionine</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Substrates to start synthesis are Glycine and Arginine.</a:t>
            </a:r>
            <a:endParaRPr lang="en-US" sz="2400" dirty="0">
              <a:latin typeface="Times New Roman" pitchFamily="18" charset="0"/>
              <a:cs typeface="Times New Roman" pitchFamily="18" charset="0"/>
            </a:endParaRPr>
          </a:p>
          <a:p>
            <a:r>
              <a:rPr lang="en-US" sz="2400" b="1" dirty="0">
                <a:solidFill>
                  <a:srgbClr val="7030A0"/>
                </a:solidFill>
                <a:latin typeface="Times New Roman" pitchFamily="18" charset="0"/>
                <a:cs typeface="Times New Roman" pitchFamily="18" charset="0"/>
              </a:rPr>
              <a:t>Site of synthesis :</a:t>
            </a:r>
            <a:endParaRPr lang="en-US" sz="2400" dirty="0">
              <a:solidFill>
                <a:srgbClr val="7030A0"/>
              </a:solidFill>
              <a:latin typeface="Times New Roman" pitchFamily="18" charset="0"/>
              <a:cs typeface="Times New Roman" pitchFamily="18" charset="0"/>
            </a:endParaRPr>
          </a:p>
          <a:p>
            <a:r>
              <a:rPr lang="en-US" sz="2400" b="1" i="1" dirty="0">
                <a:latin typeface="Times New Roman" pitchFamily="18" charset="0"/>
                <a:cs typeface="Times New Roman" pitchFamily="18" charset="0"/>
              </a:rPr>
              <a:t>• In kidney</a:t>
            </a:r>
            <a:endParaRPr lang="en-US" sz="2400"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 In liver</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83356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
            <a:ext cx="6858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108" y="2895600"/>
            <a:ext cx="662247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03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458200" cy="5266185"/>
          </a:xfrm>
          <a:prstGeom prst="rect">
            <a:avLst/>
          </a:prstGeom>
        </p:spPr>
        <p:txBody>
          <a:bodyPr wrap="square">
            <a:spAutoFit/>
          </a:bodyPr>
          <a:lstStyle/>
          <a:p>
            <a:pPr algn="just"/>
            <a:r>
              <a:rPr lang="en-US" sz="2400" b="1" dirty="0">
                <a:solidFill>
                  <a:srgbClr val="FF0000"/>
                </a:solidFill>
                <a:latin typeface="Times New Roman" pitchFamily="18" charset="0"/>
                <a:cs typeface="Times New Roman" pitchFamily="18" charset="0"/>
              </a:rPr>
              <a:t>Creatinuria</a:t>
            </a:r>
            <a:endParaRPr lang="en-US" sz="2400" dirty="0">
              <a:solidFill>
                <a:srgbClr val="FF0000"/>
              </a:solidFill>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Excretion </a:t>
            </a:r>
            <a:r>
              <a:rPr lang="en-US" sz="2400" dirty="0">
                <a:latin typeface="Times New Roman" pitchFamily="18" charset="0"/>
                <a:cs typeface="Times New Roman" pitchFamily="18" charset="0"/>
              </a:rPr>
              <a:t>of creatine in urine is called creatinuria. Creatine excretion occurs:</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children: Reason probably lack of ability to convert creatine to creatinine.</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adult females in pregnancy and maximum after parturition (2 to 3 weeks).</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In febrile conditions</a:t>
            </a:r>
            <a:endParaRPr lang="en-US" sz="2400" dirty="0">
              <a:latin typeface="Times New Roman" pitchFamily="18" charset="0"/>
              <a:cs typeface="Times New Roman" pitchFamily="18" charset="0"/>
            </a:endParaRPr>
          </a:p>
          <a:p>
            <a:pPr>
              <a:lnSpc>
                <a:spcPct val="150000"/>
              </a:lnSpc>
            </a:pPr>
            <a:r>
              <a:rPr lang="en-US" b="1" dirty="0"/>
              <a:t> </a:t>
            </a:r>
            <a:endParaRPr lang="en-US" dirty="0"/>
          </a:p>
        </p:txBody>
      </p:sp>
    </p:spTree>
    <p:extLst>
      <p:ext uri="{BB962C8B-B14F-4D97-AF65-F5344CB8AC3E}">
        <p14:creationId xmlns:p14="http://schemas.microsoft.com/office/powerpoint/2010/main" val="3170464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35927"/>
            <a:ext cx="7696200" cy="2795958"/>
          </a:xfrm>
          <a:prstGeom prst="rect">
            <a:avLst/>
          </a:prstGeom>
        </p:spPr>
        <p:txBody>
          <a:bodyPr wrap="square">
            <a:spAutoFit/>
          </a:bodyPr>
          <a:lstStyle/>
          <a:p>
            <a:pPr algn="just">
              <a:lnSpc>
                <a:spcPct val="150000"/>
              </a:lnSpc>
            </a:pP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In thyrotoxicosis</a:t>
            </a:r>
            <a:r>
              <a:rPr lang="en-US" sz="2400" dirty="0" smtClean="0">
                <a:latin typeface="Times New Roman" pitchFamily="18" charset="0"/>
                <a:cs typeface="Times New Roman" pitchFamily="18" charset="0"/>
              </a:rPr>
              <a:t>, probably due to associated myopathies.</a:t>
            </a:r>
          </a:p>
          <a:p>
            <a:pPr algn="just">
              <a:lnSpc>
                <a:spcPct val="150000"/>
              </a:lnSpc>
            </a:pPr>
            <a:r>
              <a:rPr lang="en-US" sz="2400" dirty="0" smtClean="0">
                <a:latin typeface="Times New Roman" pitchFamily="18" charset="0"/>
                <a:cs typeface="Times New Roman" pitchFamily="18" charset="0"/>
              </a:rPr>
              <a:t>• In muscular dystrophies, myositis, and myasthenia gravis.</a:t>
            </a:r>
          </a:p>
          <a:p>
            <a:pPr algn="just">
              <a:lnSpc>
                <a:spcPct val="150000"/>
              </a:lnSpc>
            </a:pPr>
            <a:r>
              <a:rPr lang="en-US" sz="2400" dirty="0" smtClean="0">
                <a:latin typeface="Times New Roman" pitchFamily="18" charset="0"/>
                <a:cs typeface="Times New Roman" pitchFamily="18" charset="0"/>
              </a:rPr>
              <a:t>• Lack of carbohydrate in diets and in diabetes mellitus.</a:t>
            </a:r>
          </a:p>
          <a:p>
            <a:pPr algn="just">
              <a:lnSpc>
                <a:spcPct val="150000"/>
              </a:lnSpc>
            </a:pPr>
            <a:r>
              <a:rPr lang="en-US" sz="2400" dirty="0" smtClean="0">
                <a:latin typeface="Times New Roman" pitchFamily="18" charset="0"/>
                <a:cs typeface="Times New Roman" pitchFamily="18" charset="0"/>
              </a:rPr>
              <a:t>• In wasting diseases, e.g. in malignancies.</a:t>
            </a:r>
          </a:p>
          <a:p>
            <a:pPr algn="just">
              <a:lnSpc>
                <a:spcPct val="150000"/>
              </a:lnSpc>
            </a:pPr>
            <a:r>
              <a:rPr lang="en-US" sz="2400" dirty="0" smtClean="0">
                <a:latin typeface="Times New Roman" pitchFamily="18" charset="0"/>
                <a:cs typeface="Times New Roman" pitchFamily="18" charset="0"/>
              </a:rPr>
              <a:t>• In starvation.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929049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152400"/>
            <a:ext cx="8229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5AAB"/>
                </a:solidFill>
                <a:effectLst/>
                <a:latin typeface="Times New Roman" pitchFamily="18" charset="0"/>
                <a:ea typeface="Calibri" pitchFamily="34" charset="0"/>
                <a:cs typeface="Times New Roman" pitchFamily="18" charset="0"/>
              </a:rPr>
              <a:t>Role of Creatine in Muscles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1. </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Creatine is the reservoir of energy in muscles. When muscles contract, energy is derived from breakdown of ATP to ADP and Pi. </a:t>
            </a:r>
            <a:r>
              <a:rPr kumimoji="0" lang="en-US" sz="2400" b="1" i="1"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ATP must be reformed quickly</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to supply the energy, which initially comes from creatine ~ (P), subsequently from glycolysis (contracting muscle).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90800"/>
            <a:ext cx="6781799" cy="26566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81000" y="5594866"/>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From the above reaction, ATP is formed from creatine~ (P). The high energy phosphate is transferred to ADP and ATP is formed.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5318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1815882"/>
          </a:xfrm>
          <a:prstGeom prst="rect">
            <a:avLst/>
          </a:prstGeom>
        </p:spPr>
        <p:txBody>
          <a:bodyPr wrap="square">
            <a:spAutoFit/>
          </a:bodyPr>
          <a:lstStyle/>
          <a:p>
            <a:pPr algn="just"/>
            <a:r>
              <a:rPr lang="en-US" sz="2800" b="1" dirty="0">
                <a:latin typeface="Times New Roman" pitchFamily="18" charset="0"/>
                <a:cs typeface="Times New Roman" pitchFamily="18" charset="0"/>
              </a:rPr>
              <a:t>2. </a:t>
            </a:r>
            <a:r>
              <a:rPr lang="en-US" sz="2800" dirty="0">
                <a:latin typeface="Times New Roman" pitchFamily="18" charset="0"/>
                <a:cs typeface="Times New Roman" pitchFamily="18" charset="0"/>
              </a:rPr>
              <a:t>A further source of ATP in muscle is by the </a:t>
            </a:r>
            <a:r>
              <a:rPr lang="en-US" sz="2800" b="1" dirty="0" err="1">
                <a:latin typeface="Times New Roman" pitchFamily="18" charset="0"/>
                <a:cs typeface="Times New Roman" pitchFamily="18" charset="0"/>
              </a:rPr>
              <a:t>Myokinase</a:t>
            </a:r>
            <a:r>
              <a:rPr lang="en-US" sz="2800" b="1" dirty="0">
                <a:latin typeface="Times New Roman" pitchFamily="18" charset="0"/>
                <a:cs typeface="Times New Roman" pitchFamily="18" charset="0"/>
              </a:rPr>
              <a:t> reaction. </a:t>
            </a:r>
            <a:r>
              <a:rPr lang="en-US" sz="2800" dirty="0">
                <a:latin typeface="Times New Roman" pitchFamily="18" charset="0"/>
                <a:cs typeface="Times New Roman" pitchFamily="18" charset="0"/>
              </a:rPr>
              <a:t>Two ADP molecules react to produce one molecule of ATP and AMP, the reaction is </a:t>
            </a:r>
            <a:r>
              <a:rPr lang="en-US" sz="2800" dirty="0" err="1">
                <a:latin typeface="Times New Roman" pitchFamily="18" charset="0"/>
                <a:cs typeface="Times New Roman" pitchFamily="18" charset="0"/>
              </a:rPr>
              <a:t>catalysed</a:t>
            </a:r>
            <a:r>
              <a:rPr lang="en-US" sz="2800" dirty="0">
                <a:latin typeface="Times New Roman" pitchFamily="18" charset="0"/>
                <a:cs typeface="Times New Roman" pitchFamily="18" charset="0"/>
              </a:rPr>
              <a:t> by the enzyme </a:t>
            </a:r>
            <a:r>
              <a:rPr lang="en-US" sz="2800" b="1" i="1" dirty="0" err="1">
                <a:latin typeface="Times New Roman" pitchFamily="18" charset="0"/>
                <a:cs typeface="Times New Roman" pitchFamily="18" charset="0"/>
              </a:rPr>
              <a:t>myokinase</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Adenylate</a:t>
            </a:r>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kinase).</a:t>
            </a:r>
            <a:endParaRPr lang="en-US" sz="2800" dirty="0">
              <a:latin typeface="Times New Roman" pitchFamily="18" charset="0"/>
              <a:cs typeface="Times New Roman"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63140"/>
            <a:ext cx="6705600" cy="1623060"/>
          </a:xfrm>
          <a:prstGeom prst="rect">
            <a:avLst/>
          </a:prstGeom>
          <a:noFill/>
          <a:ln>
            <a:noFill/>
          </a:ln>
        </p:spPr>
      </p:pic>
      <p:sp>
        <p:nvSpPr>
          <p:cNvPr id="4" name="Rectangle 3"/>
          <p:cNvSpPr/>
          <p:nvPr/>
        </p:nvSpPr>
        <p:spPr>
          <a:xfrm>
            <a:off x="381000" y="4267200"/>
            <a:ext cx="8534400" cy="1384995"/>
          </a:xfrm>
          <a:prstGeom prst="rect">
            <a:avLst/>
          </a:prstGeom>
        </p:spPr>
        <p:txBody>
          <a:bodyPr wrap="square">
            <a:spAutoFit/>
          </a:bodyPr>
          <a:lstStyle/>
          <a:p>
            <a:r>
              <a:rPr lang="en-US" sz="2800" dirty="0">
                <a:latin typeface="Times New Roman" pitchFamily="18" charset="0"/>
                <a:cs typeface="Times New Roman" pitchFamily="18" charset="0"/>
              </a:rPr>
              <a:t>In this reaction, one high energy phosphate is transferred from one ADP to another ADP molecule to form one ATP.</a:t>
            </a:r>
          </a:p>
          <a:p>
            <a:r>
              <a:rPr lang="en-US" sz="2800" b="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764466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164" y="381000"/>
            <a:ext cx="8534400" cy="2677656"/>
          </a:xfrm>
          <a:prstGeom prst="rect">
            <a:avLst/>
          </a:prstGeom>
        </p:spPr>
        <p:txBody>
          <a:bodyPr wrap="square">
            <a:spAutoFit/>
          </a:bodyPr>
          <a:lstStyle/>
          <a:p>
            <a:r>
              <a:rPr lang="en-US" sz="2800" b="1" i="1" dirty="0">
                <a:solidFill>
                  <a:srgbClr val="FF0000"/>
                </a:solidFill>
              </a:rPr>
              <a:t>Formation of NO</a:t>
            </a:r>
            <a:endParaRPr lang="en-US" sz="2800" dirty="0">
              <a:solidFill>
                <a:srgbClr val="FF0000"/>
              </a:solidFill>
            </a:endParaRPr>
          </a:p>
          <a:p>
            <a:pPr algn="just"/>
            <a:r>
              <a:rPr lang="en-US" sz="2800" dirty="0">
                <a:latin typeface="Times New Roman" pitchFamily="18" charset="0"/>
                <a:cs typeface="Times New Roman" pitchFamily="18" charset="0"/>
              </a:rPr>
              <a:t>Arginine is </a:t>
            </a:r>
            <a:r>
              <a:rPr lang="en-US" sz="2800" dirty="0" smtClean="0">
                <a:latin typeface="Times New Roman" pitchFamily="18" charset="0"/>
                <a:cs typeface="Times New Roman" pitchFamily="18" charset="0"/>
              </a:rPr>
              <a:t>convert to </a:t>
            </a:r>
            <a:r>
              <a:rPr lang="en-US" sz="2800" dirty="0" err="1">
                <a:latin typeface="Times New Roman" pitchFamily="18" charset="0"/>
                <a:cs typeface="Times New Roman" pitchFamily="18" charset="0"/>
              </a:rPr>
              <a:t>citrulline</a:t>
            </a:r>
            <a:r>
              <a:rPr lang="en-US" sz="2800" dirty="0">
                <a:latin typeface="Times New Roman" pitchFamily="18" charset="0"/>
                <a:cs typeface="Times New Roman" pitchFamily="18" charset="0"/>
              </a:rPr>
              <a:t> and nitric oxide (NO</a:t>
            </a:r>
            <a:r>
              <a:rPr lang="en-US" sz="2800" dirty="0" smtClean="0">
                <a:latin typeface="Times New Roman" pitchFamily="18" charset="0"/>
                <a:cs typeface="Times New Roman" pitchFamily="18" charset="0"/>
              </a:rPr>
              <a:t>) by </a:t>
            </a:r>
            <a:r>
              <a:rPr lang="en-US" sz="2800" dirty="0">
                <a:latin typeface="Times New Roman" pitchFamily="18" charset="0"/>
                <a:cs typeface="Times New Roman" pitchFamily="18" charset="0"/>
              </a:rPr>
              <a:t>an enzyme called </a:t>
            </a:r>
            <a:r>
              <a:rPr lang="en-US" sz="2800" b="1" i="1" dirty="0">
                <a:latin typeface="Times New Roman" pitchFamily="18" charset="0"/>
                <a:cs typeface="Times New Roman" pitchFamily="18" charset="0"/>
              </a:rPr>
              <a:t>nitrogen oxide synthase</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 very complex cytosolic enzyme which requires five redox cofactors: </a:t>
            </a:r>
            <a:r>
              <a:rPr lang="en-US" sz="2800" b="1" dirty="0">
                <a:latin typeface="Times New Roman" pitchFamily="18" charset="0"/>
                <a:cs typeface="Times New Roman" pitchFamily="18" charset="0"/>
              </a:rPr>
              <a:t>NADPH, FAD, FMN, </a:t>
            </a:r>
            <a:r>
              <a:rPr lang="en-US" sz="2800" b="1" dirty="0" err="1">
                <a:latin typeface="Times New Roman" pitchFamily="18" charset="0"/>
                <a:cs typeface="Times New Roman" pitchFamily="18" charset="0"/>
              </a:rPr>
              <a:t>haem</a:t>
            </a:r>
            <a:r>
              <a:rPr lang="en-US" sz="2800" b="1" dirty="0">
                <a:latin typeface="Times New Roman" pitchFamily="18" charset="0"/>
                <a:cs typeface="Times New Roman" pitchFamily="18" charset="0"/>
              </a:rPr>
              <a:t> and </a:t>
            </a:r>
            <a:r>
              <a:rPr lang="en-US" sz="2800" b="1" dirty="0" err="1">
                <a:latin typeface="Times New Roman" pitchFamily="18" charset="0"/>
                <a:cs typeface="Times New Roman" pitchFamily="18" charset="0"/>
              </a:rPr>
              <a:t>tetrahydrobiopterin</a:t>
            </a:r>
            <a:r>
              <a:rPr lang="en-US" sz="2800" dirty="0">
                <a:latin typeface="Times New Roman" pitchFamily="18" charset="0"/>
                <a:cs typeface="Times New Roman" pitchFamily="18" charset="0"/>
              </a:rPr>
              <a:t> (FH4).</a:t>
            </a:r>
          </a:p>
        </p:txBody>
      </p:sp>
    </p:spTree>
    <p:extLst>
      <p:ext uri="{BB962C8B-B14F-4D97-AF65-F5344CB8AC3E}">
        <p14:creationId xmlns:p14="http://schemas.microsoft.com/office/powerpoint/2010/main" val="3162989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05800" cy="2677656"/>
          </a:xfrm>
          <a:prstGeom prst="rect">
            <a:avLst/>
          </a:prstGeom>
        </p:spPr>
        <p:txBody>
          <a:bodyPr wrap="square">
            <a:spAutoFit/>
          </a:bodyPr>
          <a:lstStyle/>
          <a:p>
            <a:pPr algn="just"/>
            <a:r>
              <a:rPr lang="en-US" sz="2400" b="1" i="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r>
              <a:rPr lang="en-US" sz="2400" b="1" i="1" dirty="0">
                <a:solidFill>
                  <a:srgbClr val="FF0000"/>
                </a:solidFill>
                <a:latin typeface="Times New Roman" pitchFamily="18" charset="0"/>
                <a:cs typeface="Times New Roman" pitchFamily="18" charset="0"/>
              </a:rPr>
              <a:t>Creatinine Clearance</a:t>
            </a:r>
            <a:endParaRPr lang="en-US" sz="2400" dirty="0">
              <a:solidFill>
                <a:srgbClr val="FF0000"/>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Endogenous creatinine clearance is used as renal function test. At normal levels of creatinine in the blood, this metabolite is filtered at the glomerulus but neither secreted nor re-absorbed by the tubules. Hence its clearance measures the glomerular filtrate rate (GFR).</a:t>
            </a:r>
          </a:p>
        </p:txBody>
      </p:sp>
    </p:spTree>
    <p:extLst>
      <p:ext uri="{BB962C8B-B14F-4D97-AF65-F5344CB8AC3E}">
        <p14:creationId xmlns:p14="http://schemas.microsoft.com/office/powerpoint/2010/main" val="986170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05800" cy="4622804"/>
          </a:xfrm>
          <a:prstGeom prst="rect">
            <a:avLst/>
          </a:prstGeom>
        </p:spPr>
        <p:txBody>
          <a:bodyPr wrap="square">
            <a:spAutoFit/>
          </a:bodyPr>
          <a:lstStyle/>
          <a:p>
            <a:pPr algn="just">
              <a:lnSpc>
                <a:spcPct val="115000"/>
              </a:lnSpc>
              <a:spcAft>
                <a:spcPts val="0"/>
              </a:spcAft>
            </a:pPr>
            <a:r>
              <a:rPr lang="en-US" sz="3200" b="1" dirty="0">
                <a:solidFill>
                  <a:srgbClr val="009AFF"/>
                </a:solidFill>
                <a:latin typeface="Helvetica-Condensed-Bold"/>
                <a:ea typeface="Calibri" panose="020F0502020204030204" pitchFamily="34" charset="0"/>
                <a:cs typeface="Helvetica-Condensed-Bold"/>
              </a:rPr>
              <a:t>BRANCHED CHAIN AMINO ACIDS (BCA)</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n-US" sz="3200" dirty="0" err="1">
                <a:latin typeface="Times New Roman" panose="02020603050405020304" pitchFamily="18" charset="0"/>
                <a:ea typeface="Calibri" panose="020F0502020204030204" pitchFamily="34" charset="0"/>
                <a:cs typeface="Arial" panose="020B0604020202020204" pitchFamily="34" charset="0"/>
              </a:rPr>
              <a:t>Valine</a:t>
            </a:r>
            <a:r>
              <a:rPr lang="en-US" sz="3200" dirty="0">
                <a:latin typeface="Times New Roman" panose="02020603050405020304" pitchFamily="18" charset="0"/>
                <a:ea typeface="Calibri" panose="020F0502020204030204" pitchFamily="34" charset="0"/>
                <a:cs typeface="Arial" panose="020B0604020202020204" pitchFamily="34" charset="0"/>
              </a:rPr>
              <a:t> (Val) (V) is </a:t>
            </a:r>
            <a:r>
              <a:rPr lang="en-US" sz="3200" dirty="0" err="1">
                <a:latin typeface="Times New Roman" panose="02020603050405020304" pitchFamily="18" charset="0"/>
                <a:ea typeface="Calibri" panose="020F0502020204030204" pitchFamily="34" charset="0"/>
                <a:cs typeface="Arial" panose="020B0604020202020204" pitchFamily="34" charset="0"/>
              </a:rPr>
              <a:t>glucogenic</a:t>
            </a:r>
            <a:r>
              <a:rPr lang="en-US" sz="3200" dirty="0">
                <a:latin typeface="Times New Roman" panose="02020603050405020304" pitchFamily="18" charset="0"/>
                <a:ea typeface="Calibri" panose="020F0502020204030204" pitchFamily="34" charset="0"/>
                <a:cs typeface="Arial" panose="020B0604020202020204" pitchFamily="34" charset="0"/>
              </a:rPr>
              <a:t>; </a:t>
            </a:r>
            <a:r>
              <a:rPr lang="en-US" sz="3200" dirty="0" err="1">
                <a:latin typeface="Times New Roman" panose="02020603050405020304" pitchFamily="18" charset="0"/>
                <a:ea typeface="Calibri" panose="020F0502020204030204" pitchFamily="34" charset="0"/>
                <a:cs typeface="Arial" panose="020B0604020202020204" pitchFamily="34" charset="0"/>
              </a:rPr>
              <a:t>Leucine</a:t>
            </a:r>
            <a:r>
              <a:rPr lang="en-US" sz="3200" dirty="0">
                <a:latin typeface="Times New Roman" panose="02020603050405020304" pitchFamily="18" charset="0"/>
                <a:ea typeface="Calibri" panose="020F0502020204030204" pitchFamily="34" charset="0"/>
                <a:cs typeface="Arial" panose="020B0604020202020204" pitchFamily="34" charset="0"/>
              </a:rPr>
              <a:t> (</a:t>
            </a:r>
            <a:r>
              <a:rPr lang="en-US" sz="3200" dirty="0" err="1">
                <a:latin typeface="Times New Roman" panose="02020603050405020304" pitchFamily="18" charset="0"/>
                <a:ea typeface="Calibri" panose="020F0502020204030204" pitchFamily="34" charset="0"/>
                <a:cs typeface="Arial" panose="020B0604020202020204" pitchFamily="34" charset="0"/>
              </a:rPr>
              <a:t>Leu</a:t>
            </a:r>
            <a:r>
              <a:rPr lang="en-US" sz="3200" dirty="0">
                <a:latin typeface="Times New Roman" panose="02020603050405020304" pitchFamily="18" charset="0"/>
                <a:ea typeface="Calibri" panose="020F0502020204030204" pitchFamily="34" charset="0"/>
                <a:cs typeface="Arial" panose="020B0604020202020204" pitchFamily="34" charset="0"/>
              </a:rPr>
              <a:t>) (L) is </a:t>
            </a:r>
            <a:r>
              <a:rPr lang="en-US" sz="3200" dirty="0" err="1">
                <a:latin typeface="Times New Roman" panose="02020603050405020304" pitchFamily="18" charset="0"/>
                <a:ea typeface="Calibri" panose="020F0502020204030204" pitchFamily="34" charset="0"/>
                <a:cs typeface="Arial" panose="020B0604020202020204" pitchFamily="34" charset="0"/>
              </a:rPr>
              <a:t>ketogenic</a:t>
            </a:r>
            <a:r>
              <a:rPr lang="en-US" sz="3200" dirty="0">
                <a:latin typeface="Times New Roman" panose="02020603050405020304" pitchFamily="18" charset="0"/>
                <a:ea typeface="Calibri" panose="020F0502020204030204" pitchFamily="34" charset="0"/>
                <a:cs typeface="Arial" panose="020B0604020202020204" pitchFamily="34" charset="0"/>
              </a:rPr>
              <a:t> while Isoleucine (Ile) (I) is both </a:t>
            </a:r>
            <a:r>
              <a:rPr lang="en-US" sz="3200" dirty="0" err="1">
                <a:latin typeface="Times New Roman" panose="02020603050405020304" pitchFamily="18" charset="0"/>
                <a:ea typeface="Calibri" panose="020F0502020204030204" pitchFamily="34" charset="0"/>
                <a:cs typeface="Arial" panose="020B0604020202020204" pitchFamily="34" charset="0"/>
              </a:rPr>
              <a:t>ketogenic</a:t>
            </a:r>
            <a:r>
              <a:rPr lang="en-US" sz="3200" dirty="0">
                <a:latin typeface="Times New Roman" panose="02020603050405020304" pitchFamily="18" charset="0"/>
                <a:ea typeface="Calibri" panose="020F0502020204030204" pitchFamily="34" charset="0"/>
                <a:cs typeface="Arial" panose="020B0604020202020204" pitchFamily="34" charset="0"/>
              </a:rPr>
              <a:t> and </a:t>
            </a:r>
            <a:r>
              <a:rPr lang="en-US" sz="3200" dirty="0" err="1">
                <a:latin typeface="Times New Roman" panose="02020603050405020304" pitchFamily="18" charset="0"/>
                <a:ea typeface="Calibri" panose="020F0502020204030204" pitchFamily="34" charset="0"/>
                <a:cs typeface="Arial" panose="020B0604020202020204" pitchFamily="34" charset="0"/>
              </a:rPr>
              <a:t>glucogenic</a:t>
            </a:r>
            <a:r>
              <a:rPr lang="en-US" sz="3200" dirty="0">
                <a:latin typeface="Times New Roman" panose="02020603050405020304" pitchFamily="18" charset="0"/>
                <a:ea typeface="Calibri" panose="020F0502020204030204" pitchFamily="34" charset="0"/>
                <a:cs typeface="Arial" panose="020B0604020202020204" pitchFamily="34" charset="0"/>
              </a:rPr>
              <a:t>. All the three are </a:t>
            </a:r>
            <a:r>
              <a:rPr lang="en-US" sz="3200" b="1" dirty="0">
                <a:latin typeface="Times New Roman" panose="02020603050405020304" pitchFamily="18" charset="0"/>
                <a:ea typeface="Calibri" panose="020F0502020204030204" pitchFamily="34" charset="0"/>
                <a:cs typeface="Arial" panose="020B0604020202020204" pitchFamily="34" charset="0"/>
              </a:rPr>
              <a:t>essential </a:t>
            </a:r>
            <a:r>
              <a:rPr lang="en-US" sz="3200" dirty="0">
                <a:latin typeface="Times New Roman" panose="02020603050405020304" pitchFamily="18" charset="0"/>
                <a:ea typeface="Calibri" panose="020F0502020204030204" pitchFamily="34" charset="0"/>
                <a:cs typeface="Arial" panose="020B0604020202020204" pitchFamily="34" charset="0"/>
              </a:rPr>
              <a:t>amino acids. </a:t>
            </a:r>
            <a:r>
              <a:rPr lang="en-US" sz="3200" dirty="0" err="1">
                <a:latin typeface="Times New Roman" panose="02020603050405020304" pitchFamily="18" charset="0"/>
                <a:ea typeface="Calibri" panose="020F0502020204030204" pitchFamily="34" charset="0"/>
                <a:cs typeface="Arial" panose="020B0604020202020204" pitchFamily="34" charset="0"/>
              </a:rPr>
              <a:t>Leucine</a:t>
            </a:r>
            <a:r>
              <a:rPr lang="en-US" sz="3200" dirty="0">
                <a:latin typeface="Times New Roman" panose="02020603050405020304" pitchFamily="18" charset="0"/>
                <a:ea typeface="Calibri" panose="020F0502020204030204" pitchFamily="34" charset="0"/>
                <a:cs typeface="Arial" panose="020B0604020202020204" pitchFamily="34" charset="0"/>
              </a:rPr>
              <a:t> is the major </a:t>
            </a:r>
            <a:r>
              <a:rPr lang="en-US" sz="3200" dirty="0" err="1">
                <a:latin typeface="Times New Roman" panose="02020603050405020304" pitchFamily="18" charset="0"/>
                <a:ea typeface="Calibri" panose="020F0502020204030204" pitchFamily="34" charset="0"/>
                <a:cs typeface="Arial" panose="020B0604020202020204" pitchFamily="34" charset="0"/>
              </a:rPr>
              <a:t>ketogenic</a:t>
            </a:r>
            <a:r>
              <a:rPr lang="en-US" sz="3200" dirty="0">
                <a:latin typeface="Times New Roman" panose="02020603050405020304" pitchFamily="18" charset="0"/>
                <a:ea typeface="Calibri" panose="020F0502020204030204" pitchFamily="34" charset="0"/>
                <a:cs typeface="Arial" panose="020B0604020202020204" pitchFamily="34" charset="0"/>
              </a:rPr>
              <a:t> amino acid. These amino acids serve as an alternate source of </a:t>
            </a:r>
            <a:r>
              <a:rPr lang="en-US" sz="3200" b="1" dirty="0">
                <a:latin typeface="Times New Roman" panose="02020603050405020304" pitchFamily="18" charset="0"/>
                <a:ea typeface="Calibri" panose="020F0502020204030204" pitchFamily="34" charset="0"/>
                <a:cs typeface="Arial" panose="020B0604020202020204" pitchFamily="34" charset="0"/>
              </a:rPr>
              <a:t>fuel for the brain </a:t>
            </a:r>
            <a:r>
              <a:rPr lang="en-US" sz="3200" dirty="0">
                <a:latin typeface="Times New Roman" panose="02020603050405020304" pitchFamily="18" charset="0"/>
                <a:ea typeface="Calibri" panose="020F0502020204030204" pitchFamily="34" charset="0"/>
                <a:cs typeface="Arial" panose="020B0604020202020204" pitchFamily="34" charset="0"/>
              </a:rPr>
              <a:t>especially under conditions of starvation.</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5404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0472"/>
            <a:ext cx="8839200" cy="6463308"/>
          </a:xfrm>
          <a:prstGeom prst="rect">
            <a:avLst/>
          </a:prstGeom>
        </p:spPr>
        <p:txBody>
          <a:bodyPr wrap="square">
            <a:spAutoFit/>
          </a:bodyPr>
          <a:lstStyle/>
          <a:p>
            <a:pPr algn="just">
              <a:lnSpc>
                <a:spcPct val="115000"/>
              </a:lnSpc>
              <a:spcAft>
                <a:spcPts val="0"/>
              </a:spcAft>
            </a:pPr>
            <a:r>
              <a:rPr lang="en-US" sz="3600" b="1" dirty="0">
                <a:solidFill>
                  <a:srgbClr val="009AFF"/>
                </a:solidFill>
                <a:latin typeface="Helvetica-Condensed-Bold"/>
                <a:ea typeface="Calibri" panose="020F0502020204030204" pitchFamily="34" charset="0"/>
                <a:cs typeface="Helvetica-Condensed-Bold"/>
              </a:rPr>
              <a:t>Maple Syrup Urine Disease (MSUD)</a:t>
            </a:r>
            <a:endParaRPr lang="en-US" sz="36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n-US" sz="3600" dirty="0">
                <a:latin typeface="Times New Roman" panose="02020603050405020304" pitchFamily="18" charset="0"/>
                <a:ea typeface="Calibri" panose="020F0502020204030204" pitchFamily="34" charset="0"/>
                <a:cs typeface="Arial" panose="020B0604020202020204" pitchFamily="34" charset="0"/>
              </a:rPr>
              <a:t>●It is also called branched chain </a:t>
            </a:r>
            <a:r>
              <a:rPr lang="en-US" sz="3600" dirty="0" err="1">
                <a:latin typeface="Times New Roman" panose="02020603050405020304" pitchFamily="18" charset="0"/>
                <a:ea typeface="Calibri" panose="020F0502020204030204" pitchFamily="34" charset="0"/>
                <a:cs typeface="Arial" panose="020B0604020202020204" pitchFamily="34" charset="0"/>
              </a:rPr>
              <a:t>ketonuria</a:t>
            </a:r>
            <a:r>
              <a:rPr lang="en-US" sz="3600" dirty="0">
                <a:latin typeface="Times New Roman" panose="02020603050405020304" pitchFamily="18" charset="0"/>
                <a:ea typeface="Calibri" panose="020F0502020204030204" pitchFamily="34" charset="0"/>
                <a:cs typeface="Arial" panose="020B0604020202020204" pitchFamily="34" charset="0"/>
              </a:rPr>
              <a:t>. The incidence is 1 per 1 lakh births. The name originates from the characteristic smell of urine (similar to burnt sugar or maple sugar) due to excretion of branched chain </a:t>
            </a:r>
            <a:r>
              <a:rPr lang="en-US" sz="3600" dirty="0" err="1">
                <a:latin typeface="Times New Roman" panose="02020603050405020304" pitchFamily="18" charset="0"/>
                <a:ea typeface="Calibri" panose="020F0502020204030204" pitchFamily="34" charset="0"/>
                <a:cs typeface="Arial" panose="020B0604020202020204" pitchFamily="34" charset="0"/>
              </a:rPr>
              <a:t>keto</a:t>
            </a:r>
            <a:r>
              <a:rPr lang="en-US" sz="3600" dirty="0">
                <a:latin typeface="Times New Roman" panose="02020603050405020304" pitchFamily="18" charset="0"/>
                <a:ea typeface="Calibri" panose="020F0502020204030204" pitchFamily="34" charset="0"/>
                <a:cs typeface="Arial" panose="020B0604020202020204" pitchFamily="34" charset="0"/>
              </a:rPr>
              <a:t> acids.</a:t>
            </a:r>
            <a:endParaRPr lang="en-US" sz="36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15000"/>
              </a:lnSpc>
              <a:spcAft>
                <a:spcPts val="0"/>
              </a:spcAft>
            </a:pPr>
            <a:r>
              <a:rPr lang="en-US" sz="3600" dirty="0">
                <a:latin typeface="Times New Roman" panose="02020603050405020304" pitchFamily="18" charset="0"/>
                <a:ea typeface="Calibri" panose="020F0502020204030204" pitchFamily="34" charset="0"/>
                <a:cs typeface="Arial" panose="020B0604020202020204" pitchFamily="34" charset="0"/>
              </a:rPr>
              <a:t> </a:t>
            </a:r>
            <a:endParaRPr lang="en-US" sz="36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pPr>
            <a:r>
              <a:rPr lang="en-US" sz="3600" dirty="0">
                <a:latin typeface="Times New Roman" panose="02020603050405020304" pitchFamily="18" charset="0"/>
                <a:ea typeface="Calibri" panose="020F0502020204030204" pitchFamily="34" charset="0"/>
                <a:cs typeface="Arial" panose="020B0604020202020204" pitchFamily="34" charset="0"/>
              </a:rPr>
              <a:t>●The basic biochemical defect is deficient decarboxylation of branched chain </a:t>
            </a:r>
            <a:r>
              <a:rPr lang="en-US" sz="3600" dirty="0" err="1">
                <a:latin typeface="Times New Roman" panose="02020603050405020304" pitchFamily="18" charset="0"/>
                <a:ea typeface="Calibri" panose="020F0502020204030204" pitchFamily="34" charset="0"/>
                <a:cs typeface="Arial" panose="020B0604020202020204" pitchFamily="34" charset="0"/>
              </a:rPr>
              <a:t>keto</a:t>
            </a:r>
            <a:r>
              <a:rPr lang="en-US" sz="3600" dirty="0">
                <a:latin typeface="Times New Roman" panose="02020603050405020304" pitchFamily="18" charset="0"/>
                <a:ea typeface="Calibri" panose="020F0502020204030204" pitchFamily="34" charset="0"/>
                <a:cs typeface="Arial" panose="020B0604020202020204" pitchFamily="34" charset="0"/>
              </a:rPr>
              <a:t> acids (BKA).</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5155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0"/>
            <a:ext cx="8229600" cy="2862322"/>
          </a:xfrm>
          <a:prstGeom prst="rect">
            <a:avLst/>
          </a:prstGeom>
        </p:spPr>
        <p:txBody>
          <a:bodyPr wrap="square">
            <a:spAutoFit/>
          </a:bodyPr>
          <a:lstStyle/>
          <a:p>
            <a:r>
              <a:rPr lang="en-US" sz="3600" dirty="0">
                <a:latin typeface="Times New Roman" panose="02020603050405020304" pitchFamily="18" charset="0"/>
                <a:ea typeface="Calibri" panose="020F0502020204030204" pitchFamily="34" charset="0"/>
              </a:rPr>
              <a:t>●Clinical findings: Disease starts in the first week of life. It is characterized by convulsions, severe mental retardation, vomiting, acidosis, coma and death within the first year of life</a:t>
            </a:r>
            <a:endParaRPr lang="en-US" sz="3600" dirty="0"/>
          </a:p>
        </p:txBody>
      </p:sp>
    </p:spTree>
    <p:extLst>
      <p:ext uri="{BB962C8B-B14F-4D97-AF65-F5344CB8AC3E}">
        <p14:creationId xmlns:p14="http://schemas.microsoft.com/office/powerpoint/2010/main" val="245368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228600"/>
            <a:ext cx="9067800" cy="3970318"/>
          </a:xfrm>
          <a:prstGeom prst="rect">
            <a:avLst/>
          </a:prstGeom>
        </p:spPr>
        <p:txBody>
          <a:bodyPr wrap="square">
            <a:spAutoFit/>
          </a:bodyPr>
          <a:lstStyle/>
          <a:p>
            <a:r>
              <a:rPr lang="en-US" sz="3600" dirty="0">
                <a:latin typeface="Times New Roman" panose="02020603050405020304" pitchFamily="18" charset="0"/>
                <a:ea typeface="Calibri" panose="020F0502020204030204" pitchFamily="34" charset="0"/>
              </a:rPr>
              <a:t>● Laboratory findings: Urine contains branched chain </a:t>
            </a:r>
            <a:r>
              <a:rPr lang="en-US" sz="3600" dirty="0" err="1">
                <a:latin typeface="Times New Roman" panose="02020603050405020304" pitchFamily="18" charset="0"/>
                <a:ea typeface="Calibri" panose="020F0502020204030204" pitchFamily="34" charset="0"/>
              </a:rPr>
              <a:t>keto</a:t>
            </a:r>
            <a:r>
              <a:rPr lang="en-US" sz="3600" dirty="0">
                <a:latin typeface="Times New Roman" panose="02020603050405020304" pitchFamily="18" charset="0"/>
                <a:ea typeface="Calibri" panose="020F0502020204030204" pitchFamily="34" charset="0"/>
              </a:rPr>
              <a:t> acids, </a:t>
            </a:r>
            <a:r>
              <a:rPr lang="en-US" sz="3600" dirty="0" err="1">
                <a:latin typeface="Times New Roman" panose="02020603050405020304" pitchFamily="18" charset="0"/>
                <a:ea typeface="Calibri" panose="020F0502020204030204" pitchFamily="34" charset="0"/>
              </a:rPr>
              <a:t>valine</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leucine</a:t>
            </a:r>
            <a:r>
              <a:rPr lang="en-US" sz="3600" dirty="0">
                <a:latin typeface="Times New Roman" panose="02020603050405020304" pitchFamily="18" charset="0"/>
                <a:ea typeface="Calibri" panose="020F0502020204030204" pitchFamily="34" charset="0"/>
              </a:rPr>
              <a:t> and isoleucine. </a:t>
            </a:r>
            <a:r>
              <a:rPr lang="en-US" sz="3600" dirty="0" err="1">
                <a:latin typeface="Times New Roman" panose="02020603050405020304" pitchFamily="18" charset="0"/>
                <a:ea typeface="Calibri" panose="020F0502020204030204" pitchFamily="34" charset="0"/>
              </a:rPr>
              <a:t>Rothera’s</a:t>
            </a:r>
            <a:r>
              <a:rPr lang="en-US" sz="3600" dirty="0">
                <a:latin typeface="Times New Roman" panose="02020603050405020304" pitchFamily="18" charset="0"/>
                <a:ea typeface="Calibri" panose="020F0502020204030204" pitchFamily="34" charset="0"/>
              </a:rPr>
              <a:t> test is positive, but unlike in cases of ketoacidosis, even boiled and cooled urine will give the test. Diagnosis depends on enzyme analysis in cells. Diagnosis should be done prior to 1 week after birth</a:t>
            </a:r>
            <a:endParaRPr lang="en-US" sz="3600" dirty="0"/>
          </a:p>
        </p:txBody>
      </p:sp>
    </p:spTree>
    <p:extLst>
      <p:ext uri="{BB962C8B-B14F-4D97-AF65-F5344CB8AC3E}">
        <p14:creationId xmlns:p14="http://schemas.microsoft.com/office/powerpoint/2010/main" val="4191264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5487464"/>
          </a:xfrm>
          <a:prstGeom prst="rect">
            <a:avLst/>
          </a:prstGeom>
        </p:spPr>
        <p:txBody>
          <a:bodyPr wrap="square">
            <a:spAutoFit/>
          </a:bodyPr>
          <a:lstStyle/>
          <a:p>
            <a:pPr algn="just">
              <a:lnSpc>
                <a:spcPct val="115000"/>
              </a:lnSpc>
              <a:spcAft>
                <a:spcPts val="0"/>
              </a:spcAft>
            </a:pPr>
            <a:r>
              <a:rPr lang="en-US" sz="3600" dirty="0">
                <a:latin typeface="Times New Roman" panose="02020603050405020304" pitchFamily="18" charset="0"/>
                <a:ea typeface="Calibri" panose="020F0502020204030204" pitchFamily="34" charset="0"/>
                <a:cs typeface="Arial" panose="020B0604020202020204" pitchFamily="34" charset="0"/>
              </a:rPr>
              <a:t>● Treatment: Giving a diet low in branched chain amino acids. Mild variant is called intermittent branched chain </a:t>
            </a:r>
            <a:r>
              <a:rPr lang="en-US" sz="3600" dirty="0" err="1">
                <a:latin typeface="Times New Roman" panose="02020603050405020304" pitchFamily="18" charset="0"/>
                <a:ea typeface="Calibri" panose="020F0502020204030204" pitchFamily="34" charset="0"/>
                <a:cs typeface="Arial" panose="020B0604020202020204" pitchFamily="34" charset="0"/>
              </a:rPr>
              <a:t>ketonuria</a:t>
            </a:r>
            <a:r>
              <a:rPr lang="en-US" sz="3600" dirty="0">
                <a:latin typeface="Times New Roman" panose="02020603050405020304" pitchFamily="18" charset="0"/>
                <a:ea typeface="Calibri" panose="020F0502020204030204" pitchFamily="34" charset="0"/>
                <a:cs typeface="Arial" panose="020B0604020202020204" pitchFamily="34" charset="0"/>
              </a:rPr>
              <a:t>. This will respond to high doses of thiamine. This is because the decarboxylation of the BKA requires thiamine. Liver transplantation has been successfully tried in some cases of MSUD.</a:t>
            </a:r>
            <a:endParaRPr lang="en-US" sz="36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en-US" b="1" dirty="0">
                <a:solidFill>
                  <a:srgbClr val="005AAB"/>
                </a:solidFill>
                <a:latin typeface="Times New Roman" panose="02020603050405020304" pitchFamily="18"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3664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7543800" cy="6096000"/>
          </a:xfrm>
          <a:prstGeom prst="rect">
            <a:avLst/>
          </a:prstGeom>
          <a:noFill/>
          <a:ln>
            <a:noFill/>
          </a:ln>
        </p:spPr>
      </p:pic>
    </p:spTree>
    <p:extLst>
      <p:ext uri="{BB962C8B-B14F-4D97-AF65-F5344CB8AC3E}">
        <p14:creationId xmlns:p14="http://schemas.microsoft.com/office/powerpoint/2010/main" val="43104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19200"/>
            <a:ext cx="5791200" cy="3200400"/>
          </a:xfrm>
          <a:prstGeom prst="rect">
            <a:avLst/>
          </a:prstGeom>
          <a:noFill/>
          <a:ln>
            <a:noFill/>
          </a:ln>
        </p:spPr>
      </p:pic>
    </p:spTree>
    <p:extLst>
      <p:ext uri="{BB962C8B-B14F-4D97-AF65-F5344CB8AC3E}">
        <p14:creationId xmlns:p14="http://schemas.microsoft.com/office/powerpoint/2010/main" val="3385631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64" y="228600"/>
            <a:ext cx="8534400" cy="5693866"/>
          </a:xfrm>
          <a:prstGeom prst="rect">
            <a:avLst/>
          </a:prstGeom>
        </p:spPr>
        <p:txBody>
          <a:bodyPr wrap="square">
            <a:spAutoFit/>
          </a:bodyPr>
          <a:lstStyle/>
          <a:p>
            <a:pPr algn="ctr"/>
            <a:r>
              <a:rPr lang="en-US" sz="2800" b="1" dirty="0">
                <a:solidFill>
                  <a:srgbClr val="FF0000"/>
                </a:solidFill>
                <a:latin typeface="Times New Roman" pitchFamily="18" charset="0"/>
                <a:cs typeface="Times New Roman" pitchFamily="18" charset="0"/>
              </a:rPr>
              <a:t>Functions of Nitric Oxide</a:t>
            </a:r>
            <a:endParaRPr lang="en-US" sz="2800" dirty="0">
              <a:solidFill>
                <a:srgbClr val="FF0000"/>
              </a:solidFill>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It acts as a </a:t>
            </a:r>
            <a:r>
              <a:rPr lang="en-US" sz="2800" b="1" dirty="0">
                <a:latin typeface="Times New Roman" pitchFamily="18" charset="0"/>
                <a:cs typeface="Times New Roman" pitchFamily="18" charset="0"/>
              </a:rPr>
              <a:t>vasodilator </a:t>
            </a:r>
            <a:r>
              <a:rPr lang="en-US" sz="2800" dirty="0">
                <a:latin typeface="Times New Roman" pitchFamily="18" charset="0"/>
                <a:cs typeface="Times New Roman" pitchFamily="18" charset="0"/>
              </a:rPr>
              <a:t>and causes relaxation of smooth muscles.</a:t>
            </a:r>
          </a:p>
          <a:p>
            <a:pPr algn="just"/>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It has important role in the regulation of blood flow and maintaining blood pressure</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Acts as a </a:t>
            </a:r>
            <a:r>
              <a:rPr lang="en-US" sz="2800" b="1" dirty="0">
                <a:latin typeface="Times New Roman" pitchFamily="18" charset="0"/>
                <a:cs typeface="Times New Roman" pitchFamily="18" charset="0"/>
              </a:rPr>
              <a:t>neurotransmitter </a:t>
            </a:r>
            <a:r>
              <a:rPr lang="en-US" sz="2800" dirty="0">
                <a:latin typeface="Times New Roman" pitchFamily="18" charset="0"/>
                <a:cs typeface="Times New Roman" pitchFamily="18" charset="0"/>
              </a:rPr>
              <a:t>in the brain and peripheral autonomic nervous system</a:t>
            </a:r>
            <a:r>
              <a:rPr lang="en-US" sz="2800" dirty="0" smtClean="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 May have also role in relaxation of skeletal muscles.</a:t>
            </a:r>
          </a:p>
          <a:p>
            <a:pPr algn="just"/>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Inhibits adhesion, activation and aggregation of platelets.</a:t>
            </a:r>
          </a:p>
          <a:p>
            <a:pPr algn="just"/>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May constitute part of a primitive immune system and may mediate bactericidal actions of macrophages.</a:t>
            </a:r>
          </a:p>
          <a:p>
            <a:pPr algn="just"/>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2784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5800" y="304801"/>
            <a:ext cx="8077200" cy="6400800"/>
          </a:xfrm>
          <a:prstGeom prst="rect">
            <a:avLst/>
          </a:prstGeom>
        </p:spPr>
      </p:pic>
    </p:spTree>
    <p:extLst>
      <p:ext uri="{BB962C8B-B14F-4D97-AF65-F5344CB8AC3E}">
        <p14:creationId xmlns:p14="http://schemas.microsoft.com/office/powerpoint/2010/main" val="297404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229600" cy="4832092"/>
          </a:xfrm>
          <a:prstGeom prst="rect">
            <a:avLst/>
          </a:prstGeom>
        </p:spPr>
        <p:txBody>
          <a:bodyPr wrap="square">
            <a:spAutoFit/>
          </a:bodyPr>
          <a:lstStyle/>
          <a:p>
            <a:r>
              <a:rPr lang="en-US" sz="2800" b="1" i="1" dirty="0">
                <a:solidFill>
                  <a:srgbClr val="00B050"/>
                </a:solidFill>
                <a:latin typeface="Times New Roman" pitchFamily="18" charset="0"/>
                <a:cs typeface="Times New Roman" pitchFamily="18" charset="0"/>
              </a:rPr>
              <a:t>Inhibitors</a:t>
            </a:r>
            <a:endParaRPr lang="en-US" sz="2800" dirty="0">
              <a:solidFill>
                <a:srgbClr val="00B050"/>
              </a:solidFill>
              <a:latin typeface="Times New Roman" pitchFamily="18" charset="0"/>
              <a:cs typeface="Times New Roman" pitchFamily="18" charset="0"/>
            </a:endParaRPr>
          </a:p>
          <a:p>
            <a:r>
              <a:rPr lang="en-US" sz="2800" dirty="0">
                <a:latin typeface="Times New Roman" pitchFamily="18" charset="0"/>
                <a:cs typeface="Times New Roman" pitchFamily="18" charset="0"/>
              </a:rPr>
              <a:t>• Nitric oxide (NO) is inhibited by </a:t>
            </a:r>
            <a:r>
              <a:rPr lang="en-US" sz="2800" dirty="0" err="1">
                <a:latin typeface="Times New Roman" pitchFamily="18" charset="0"/>
                <a:cs typeface="Times New Roman" pitchFamily="18" charset="0"/>
              </a:rPr>
              <a:t>Haemoglobin</a:t>
            </a:r>
            <a:r>
              <a:rPr lang="en-US" sz="2800" dirty="0">
                <a:latin typeface="Times New Roman" pitchFamily="18" charset="0"/>
                <a:cs typeface="Times New Roman" pitchFamily="18" charset="0"/>
              </a:rPr>
              <a:t> and other </a:t>
            </a:r>
            <a:r>
              <a:rPr lang="en-US" sz="2800" dirty="0" err="1">
                <a:latin typeface="Times New Roman" pitchFamily="18" charset="0"/>
                <a:cs typeface="Times New Roman" pitchFamily="18" charset="0"/>
              </a:rPr>
              <a:t>haem</a:t>
            </a:r>
            <a:r>
              <a:rPr lang="en-US" sz="2800" dirty="0">
                <a:latin typeface="Times New Roman" pitchFamily="18" charset="0"/>
                <a:cs typeface="Times New Roman" pitchFamily="18" charset="0"/>
              </a:rPr>
              <a:t> proteins which bind it tightly.</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Chemical inhibitors of </a:t>
            </a:r>
            <a:r>
              <a:rPr lang="en-US" sz="2800" i="1" dirty="0">
                <a:latin typeface="Times New Roman" pitchFamily="18" charset="0"/>
                <a:cs typeface="Times New Roman" pitchFamily="18" charset="0"/>
              </a:rPr>
              <a:t>NO synthase </a:t>
            </a:r>
            <a:r>
              <a:rPr lang="en-US" sz="2800" dirty="0">
                <a:latin typeface="Times New Roman" pitchFamily="18" charset="0"/>
                <a:cs typeface="Times New Roman" pitchFamily="18" charset="0"/>
              </a:rPr>
              <a:t>are now available that causes marked decrease formation of NO</a:t>
            </a:r>
            <a:r>
              <a:rPr lang="en-US" sz="2800" dirty="0" smtClean="0">
                <a:latin typeface="Times New Roman" pitchFamily="18" charset="0"/>
                <a:cs typeface="Times New Roman" pitchFamily="18" charset="0"/>
              </a:rPr>
              <a:t>.</a:t>
            </a:r>
          </a:p>
          <a:p>
            <a:endParaRPr lang="en-US" sz="2800" dirty="0" smtClean="0"/>
          </a:p>
          <a:p>
            <a:pPr algn="just"/>
            <a:r>
              <a:rPr lang="en-US" sz="2800" dirty="0" smtClean="0">
                <a:latin typeface="Times New Roman" pitchFamily="18" charset="0"/>
                <a:cs typeface="Times New Roman" pitchFamily="18" charset="0"/>
              </a:rPr>
              <a:t>• </a:t>
            </a:r>
            <a:r>
              <a:rPr lang="en-US" sz="2800" b="1" i="1" dirty="0">
                <a:solidFill>
                  <a:srgbClr val="FFC000"/>
                </a:solidFill>
                <a:latin typeface="Times New Roman" pitchFamily="18" charset="0"/>
                <a:cs typeface="Times New Roman" pitchFamily="18" charset="0"/>
              </a:rPr>
              <a:t>Endogenous inhibitor: </a:t>
            </a:r>
            <a:r>
              <a:rPr lang="en-US" sz="2800" dirty="0">
                <a:latin typeface="Times New Roman" pitchFamily="18" charset="0"/>
                <a:cs typeface="Times New Roman" pitchFamily="18" charset="0"/>
              </a:rPr>
              <a:t>Asymmetric dimethyl arginine (ADMA), an endogenous arginine analogue may function as a competitive inhibitor of NO synthase. ADMA has been found to be increased in preeclampsia</a:t>
            </a:r>
          </a:p>
        </p:txBody>
      </p:sp>
    </p:spTree>
    <p:extLst>
      <p:ext uri="{BB962C8B-B14F-4D97-AF65-F5344CB8AC3E}">
        <p14:creationId xmlns:p14="http://schemas.microsoft.com/office/powerpoint/2010/main" val="367524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6124754"/>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CLINICAL ASPECT</a:t>
            </a:r>
            <a:endParaRPr lang="en-US" sz="2800" dirty="0">
              <a:solidFill>
                <a:srgbClr val="FF0000"/>
              </a:solidFill>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en-US" sz="2800" b="1" dirty="0">
                <a:solidFill>
                  <a:srgbClr val="00B0F0"/>
                </a:solidFill>
                <a:latin typeface="Times New Roman" pitchFamily="18" charset="0"/>
                <a:cs typeface="Times New Roman" pitchFamily="18" charset="0"/>
              </a:rPr>
              <a:t>Nitroglycerine:</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The important coronary artery vasodilator used in Angina Pectoris acts to increase intracellular release of endothelium-derived relaxing factor (EDRF</a:t>
            </a:r>
            <a:r>
              <a:rPr lang="en-US" sz="2800" dirty="0" smtClean="0">
                <a:latin typeface="Times New Roman" pitchFamily="18" charset="0"/>
                <a:cs typeface="Times New Roman" pitchFamily="18" charset="0"/>
              </a:rPr>
              <a:t>).</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2800" b="1" dirty="0">
                <a:solidFill>
                  <a:srgbClr val="00B0F0"/>
                </a:solidFill>
                <a:latin typeface="Times New Roman" pitchFamily="18" charset="0"/>
                <a:cs typeface="Times New Roman" pitchFamily="18" charset="0"/>
              </a:rPr>
              <a:t>In septic shock: </a:t>
            </a:r>
            <a:r>
              <a:rPr lang="en-US" sz="2800" dirty="0">
                <a:latin typeface="Times New Roman" pitchFamily="18" charset="0"/>
                <a:cs typeface="Times New Roman" pitchFamily="18" charset="0"/>
              </a:rPr>
              <a:t>Bacterial lipopolysaccharide present in blood causes uncontrolled production of NO leading to dilatation of blood vessels and lowering of BP.</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2800" b="1" dirty="0">
                <a:solidFill>
                  <a:srgbClr val="00B0F0"/>
                </a:solidFill>
                <a:latin typeface="Times New Roman" pitchFamily="18" charset="0"/>
                <a:cs typeface="Times New Roman" pitchFamily="18" charset="0"/>
              </a:rPr>
              <a:t>In </a:t>
            </a:r>
            <a:r>
              <a:rPr lang="en-US" sz="2800" b="1" dirty="0" err="1">
                <a:solidFill>
                  <a:srgbClr val="00B0F0"/>
                </a:solidFill>
                <a:latin typeface="Times New Roman" pitchFamily="18" charset="0"/>
                <a:cs typeface="Times New Roman" pitchFamily="18" charset="0"/>
              </a:rPr>
              <a:t>eclampsia</a:t>
            </a:r>
            <a:r>
              <a:rPr lang="en-US" sz="2800" b="1" dirty="0">
                <a:solidFill>
                  <a:srgbClr val="00B0F0"/>
                </a:solidFill>
                <a:latin typeface="Times New Roman" pitchFamily="18" charset="0"/>
                <a:cs typeface="Times New Roman" pitchFamily="18" charset="0"/>
              </a:rPr>
              <a:t> and pre-</a:t>
            </a:r>
            <a:r>
              <a:rPr lang="en-US" sz="2800" b="1" dirty="0" err="1">
                <a:solidFill>
                  <a:srgbClr val="00B0F0"/>
                </a:solidFill>
                <a:latin typeface="Times New Roman" pitchFamily="18" charset="0"/>
                <a:cs typeface="Times New Roman" pitchFamily="18" charset="0"/>
              </a:rPr>
              <a:t>eclampsia</a:t>
            </a:r>
            <a:r>
              <a:rPr lang="en-US" sz="2800" b="1" dirty="0">
                <a:solidFill>
                  <a:srgbClr val="00B0F0"/>
                </a:solidFill>
                <a:latin typeface="Times New Roman" pitchFamily="18" charset="0"/>
                <a:cs typeface="Times New Roman" pitchFamily="18" charset="0"/>
              </a:rPr>
              <a:t>: </a:t>
            </a:r>
            <a:r>
              <a:rPr lang="en-US" sz="2800" dirty="0">
                <a:latin typeface="Times New Roman" pitchFamily="18" charset="0"/>
                <a:cs typeface="Times New Roman" pitchFamily="18" charset="0"/>
              </a:rPr>
              <a:t>The hypertension is due to decreased production of nitric oxide (NO) due to probably formation of ADMA (asymmetric dimethyl arginine).</a:t>
            </a:r>
          </a:p>
        </p:txBody>
      </p:sp>
    </p:spTree>
    <p:extLst>
      <p:ext uri="{BB962C8B-B14F-4D97-AF65-F5344CB8AC3E}">
        <p14:creationId xmlns:p14="http://schemas.microsoft.com/office/powerpoint/2010/main" val="1586908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382000" cy="4401205"/>
          </a:xfrm>
          <a:prstGeom prst="rect">
            <a:avLst/>
          </a:prstGeom>
        </p:spPr>
        <p:txBody>
          <a:bodyPr wrap="square">
            <a:spAutoFit/>
          </a:bodyPr>
          <a:lstStyle/>
          <a:p>
            <a:pPr algn="just"/>
            <a:r>
              <a:rPr lang="en-US" sz="2800" dirty="0">
                <a:solidFill>
                  <a:srgbClr val="00B0F0"/>
                </a:solidFill>
                <a:latin typeface="Times New Roman" pitchFamily="18" charset="0"/>
                <a:cs typeface="Times New Roman" pitchFamily="18" charset="0"/>
              </a:rPr>
              <a:t>• </a:t>
            </a:r>
            <a:r>
              <a:rPr lang="en-US" sz="2800" b="1" dirty="0">
                <a:solidFill>
                  <a:srgbClr val="00B0F0"/>
                </a:solidFill>
                <a:latin typeface="Times New Roman" pitchFamily="18" charset="0"/>
                <a:cs typeface="Times New Roman" pitchFamily="18" charset="0"/>
              </a:rPr>
              <a:t>Iron supplements</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Iron supplements can dramatically reduce dry cough symptoms in heart patients. Cardiac patients using an angiotensin-converting-enzyme inhibitor (ACE inhibitors), widely prescribed for hypertension, heart failure and other cardiac </a:t>
            </a:r>
            <a:r>
              <a:rPr lang="en-US" sz="2800" dirty="0" smtClean="0">
                <a:latin typeface="Times New Roman" pitchFamily="18" charset="0"/>
                <a:cs typeface="Times New Roman" pitchFamily="18" charset="0"/>
              </a:rPr>
              <a:t>conditions often </a:t>
            </a:r>
            <a:r>
              <a:rPr lang="en-US" sz="2800" dirty="0">
                <a:latin typeface="Times New Roman" pitchFamily="18" charset="0"/>
                <a:cs typeface="Times New Roman" pitchFamily="18" charset="0"/>
              </a:rPr>
              <a:t>suffer from a dry cough. It is the biggest reason</a:t>
            </a:r>
          </a:p>
          <a:p>
            <a:pPr algn="just"/>
            <a:r>
              <a:rPr lang="en-US" sz="2800" dirty="0">
                <a:latin typeface="Times New Roman" pitchFamily="18" charset="0"/>
                <a:cs typeface="Times New Roman" pitchFamily="18" charset="0"/>
              </a:rPr>
              <a:t>for people stopping taking their medication. </a:t>
            </a:r>
            <a:r>
              <a:rPr lang="en-US" sz="2800" dirty="0" smtClean="0">
                <a:latin typeface="Times New Roman" pitchFamily="18" charset="0"/>
                <a:cs typeface="Times New Roman" pitchFamily="18" charset="0"/>
              </a:rPr>
              <a:t> Iron</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supplements act by decreasing the production of Nitric</a:t>
            </a:r>
          </a:p>
          <a:p>
            <a:pPr algn="just"/>
            <a:r>
              <a:rPr lang="en-US" sz="2800" dirty="0">
                <a:latin typeface="Times New Roman" pitchFamily="18" charset="0"/>
                <a:cs typeface="Times New Roman" pitchFamily="18" charset="0"/>
              </a:rPr>
              <a:t>oxide, which is linked to inflammation of the bronchial </a:t>
            </a:r>
            <a:r>
              <a:rPr lang="en-US" sz="2800" dirty="0" smtClean="0">
                <a:latin typeface="Times New Roman" pitchFamily="18" charset="0"/>
                <a:cs typeface="Times New Roman" pitchFamily="18" charset="0"/>
              </a:rPr>
              <a:t>cells in </a:t>
            </a:r>
            <a:r>
              <a:rPr lang="en-US" sz="2800" dirty="0">
                <a:latin typeface="Times New Roman" pitchFamily="18" charset="0"/>
                <a:cs typeface="Times New Roman" pitchFamily="18" charset="0"/>
              </a:rPr>
              <a:t>the lungs.</a:t>
            </a:r>
          </a:p>
        </p:txBody>
      </p:sp>
    </p:spTree>
    <p:extLst>
      <p:ext uri="{BB962C8B-B14F-4D97-AF65-F5344CB8AC3E}">
        <p14:creationId xmlns:p14="http://schemas.microsoft.com/office/powerpoint/2010/main" val="3297489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1938992"/>
          </a:xfrm>
          <a:prstGeom prst="rect">
            <a:avLst/>
          </a:prstGeom>
        </p:spPr>
        <p:txBody>
          <a:bodyPr wrap="square">
            <a:spAutoFit/>
          </a:bodyPr>
          <a:lstStyle/>
          <a:p>
            <a:pPr algn="just"/>
            <a:r>
              <a:rPr lang="en-US" sz="2400" b="1" dirty="0">
                <a:solidFill>
                  <a:srgbClr val="FF0000"/>
                </a:solidFill>
                <a:latin typeface="Times New Roman" pitchFamily="18" charset="0"/>
                <a:cs typeface="Times New Roman" pitchFamily="18" charset="0"/>
              </a:rPr>
              <a:t>Metabolism of Creatine</a:t>
            </a:r>
            <a:endParaRPr lang="en-US" sz="2400" dirty="0">
              <a:solidFill>
                <a:srgbClr val="FF0000"/>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Two closely related nitrogenous compounds which are connected with protein metabolism are:</a:t>
            </a:r>
          </a:p>
          <a:p>
            <a:pPr algn="just"/>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Creatine </a:t>
            </a:r>
            <a:r>
              <a:rPr lang="en-US" sz="2400" dirty="0">
                <a:latin typeface="Times New Roman" pitchFamily="18" charset="0"/>
                <a:cs typeface="Times New Roman" pitchFamily="18" charset="0"/>
              </a:rPr>
              <a:t>and</a:t>
            </a:r>
          </a:p>
          <a:p>
            <a:pPr algn="just"/>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Creatinine</a:t>
            </a:r>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5181600" cy="3505200"/>
          </a:xfrm>
          <a:prstGeom prst="rect">
            <a:avLst/>
          </a:prstGeom>
          <a:noFill/>
          <a:ln>
            <a:noFill/>
          </a:ln>
        </p:spPr>
      </p:pic>
      <p:sp>
        <p:nvSpPr>
          <p:cNvPr id="4" name="Rectangle 3"/>
          <p:cNvSpPr/>
          <p:nvPr/>
        </p:nvSpPr>
        <p:spPr>
          <a:xfrm>
            <a:off x="5638800" y="3657600"/>
            <a:ext cx="3612573" cy="1323439"/>
          </a:xfrm>
          <a:prstGeom prst="rect">
            <a:avLst/>
          </a:prstGeom>
        </p:spPr>
        <p:txBody>
          <a:bodyPr wrap="square">
            <a:spAutoFit/>
          </a:bodyPr>
          <a:lstStyle/>
          <a:p>
            <a:r>
              <a:rPr lang="en-US" sz="2000" b="1" i="1" dirty="0">
                <a:latin typeface="Times New Roman" pitchFamily="18" charset="0"/>
                <a:cs typeface="Times New Roman" pitchFamily="18" charset="0"/>
              </a:rPr>
              <a:t>Characteristics of the </a:t>
            </a:r>
            <a:r>
              <a:rPr lang="en-US" sz="2000" b="1" i="1" dirty="0" smtClean="0">
                <a:latin typeface="Times New Roman" pitchFamily="18" charset="0"/>
                <a:cs typeface="Times New Roman" pitchFamily="18" charset="0"/>
              </a:rPr>
              <a:t>reaction </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Reaction is </a:t>
            </a:r>
            <a:r>
              <a:rPr lang="en-US" sz="2000" b="1" i="1" dirty="0">
                <a:latin typeface="Times New Roman" pitchFamily="18" charset="0"/>
                <a:cs typeface="Times New Roman" pitchFamily="18" charset="0"/>
              </a:rPr>
              <a:t>irreversible</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It is </a:t>
            </a:r>
            <a:r>
              <a:rPr lang="en-US" sz="2000" b="1" i="1" dirty="0">
                <a:latin typeface="Times New Roman" pitchFamily="18" charset="0"/>
                <a:cs typeface="Times New Roman" pitchFamily="18" charset="0"/>
              </a:rPr>
              <a:t>non-enzymatic</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Creatinine has </a:t>
            </a:r>
            <a:r>
              <a:rPr lang="en-US" sz="2000" b="1" i="1" dirty="0">
                <a:latin typeface="Times New Roman" pitchFamily="18" charset="0"/>
                <a:cs typeface="Times New Roman" pitchFamily="18" charset="0"/>
              </a:rPr>
              <a:t>ring structure</a:t>
            </a:r>
            <a:r>
              <a:rPr lang="en-US" sz="2000" b="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619695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1218</Words>
  <Application>Microsoft Office PowerPoint</Application>
  <PresentationFormat>On-screen Show (4:3)</PresentationFormat>
  <Paragraphs>105</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Helvetica-Condensed-Bold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Maher</cp:lastModifiedBy>
  <cp:revision>16</cp:revision>
  <dcterms:created xsi:type="dcterms:W3CDTF">2017-12-23T18:43:54Z</dcterms:created>
  <dcterms:modified xsi:type="dcterms:W3CDTF">2019-10-04T17:20:59Z</dcterms:modified>
</cp:coreProperties>
</file>