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264" r:id="rId3"/>
    <p:sldId id="260" r:id="rId4"/>
    <p:sldId id="263" r:id="rId5"/>
    <p:sldId id="257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B17B7-E9CB-47D9-A2B6-262B3BEA6B5A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24065-1F54-4705-BA63-7F15ED5B1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95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24065-1F54-4705-BA63-7F15ED5B1D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6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76200"/>
            <a:ext cx="807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cs typeface="+mj-cs"/>
              </a:rPr>
              <a:t>Metabolism of other amino acids</a:t>
            </a:r>
            <a:endParaRPr lang="en-US" sz="2400" dirty="0">
              <a:solidFill>
                <a:srgbClr val="FF0000"/>
              </a:solidFill>
              <a:cs typeface="+mj-cs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cs typeface="+mj-cs"/>
              </a:rPr>
              <a:t>GLYCINE</a:t>
            </a:r>
          </a:p>
          <a:p>
            <a:r>
              <a:rPr lang="en-US" sz="2400" dirty="0">
                <a:cs typeface="+mj-cs"/>
              </a:rPr>
              <a:t>Glycine is the </a:t>
            </a:r>
            <a:r>
              <a:rPr lang="en-US" sz="2400" dirty="0" smtClean="0">
                <a:cs typeface="+mj-cs"/>
              </a:rPr>
              <a:t>simplest  </a:t>
            </a:r>
            <a:r>
              <a:rPr lang="en-US" sz="2400" dirty="0">
                <a:cs typeface="+mj-cs"/>
              </a:rPr>
              <a:t>amino acid. Chemically it is “</a:t>
            </a:r>
            <a:r>
              <a:rPr lang="en-US" sz="2400" b="1" dirty="0">
                <a:cs typeface="+mj-cs"/>
              </a:rPr>
              <a:t>amino acetic acid</a:t>
            </a:r>
            <a:r>
              <a:rPr lang="en-US" sz="2400" dirty="0">
                <a:cs typeface="+mj-cs"/>
              </a:rPr>
              <a:t> </a:t>
            </a:r>
            <a:r>
              <a:rPr lang="en-US" sz="2400" dirty="0" smtClean="0">
                <a:cs typeface="+mj-cs"/>
              </a:rPr>
              <a:t>".</a:t>
            </a:r>
            <a:endParaRPr lang="ar-IQ" sz="2400" dirty="0" smtClean="0">
              <a:cs typeface="+mj-cs"/>
            </a:endParaRPr>
          </a:p>
          <a:p>
            <a:endParaRPr lang="en-US" sz="2400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15192"/>
            <a:ext cx="4495800" cy="14138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457200" y="3810000"/>
            <a:ext cx="822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is non-essential amino acid and can be synthesized in animal tissues. Though it is non- essential but it is an important amino acid as it forms many biologically important compounds in the body.</a:t>
            </a:r>
          </a:p>
        </p:txBody>
      </p:sp>
    </p:spTree>
    <p:extLst>
      <p:ext uri="{BB962C8B-B14F-4D97-AF65-F5344CB8AC3E}">
        <p14:creationId xmlns:p14="http://schemas.microsoft.com/office/powerpoint/2010/main" val="643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4582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Metabolic Role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glucogenic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formation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tissue proteins.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Serine is a “carrier” of PO4 group 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phosphoproteins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Serine contributes the carbon-skeleton to form cysteine.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Sulphur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cysteine comes from methionine.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Serine undergoes decarboxylation to form Ethanolamine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precursor for Formation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phosphatidyl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ethanolamine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cephalin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Formation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‘choline’ (a lipotropic factor)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Serine is used for synthesis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sphingol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β-Carbon of serine used for thymine formation.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Hydroxyl group of serine in an enzyme protein is phosphorylated/ dephosphorylated to form active/inactive forms of the enzyme</a:t>
            </a:r>
          </a:p>
        </p:txBody>
      </p:sp>
    </p:spTree>
    <p:extLst>
      <p:ext uri="{BB962C8B-B14F-4D97-AF65-F5344CB8AC3E}">
        <p14:creationId xmlns:p14="http://schemas.microsoft.com/office/powerpoint/2010/main" val="860464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305800" cy="541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8536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2296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ar-SA" b="1" dirty="0"/>
              <a:t> </a:t>
            </a:r>
            <a:endParaRPr lang="en-US" dirty="0"/>
          </a:p>
          <a:p>
            <a:pPr algn="ctr"/>
            <a:r>
              <a:rPr lang="en-US" sz="2400" dirty="0"/>
              <a:t>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HISTIDINE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Nutritionally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semiessential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amino acid.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Histidine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required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the diet in growing animals and in pregnancy and lactation.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Under these conditions, the amino acid becomes essential.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Chemically it is α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-amino-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-imidazole propionic acid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37034"/>
            <a:ext cx="4038600" cy="3463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151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85800"/>
            <a:ext cx="85344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Metabolic Fate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Histidine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on deamination produces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urocanic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acid, which is converted to 4-imidazolone-5-propionate by the enzyme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urocanase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This product on addition of water produces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formiminoglutamic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acid (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Figlu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which is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converted to glutamate, the latter is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transaminated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to α-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ketoglurate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, which is an intermediate of TCA cycle.</a:t>
            </a:r>
          </a:p>
        </p:txBody>
      </p:sp>
    </p:spTree>
    <p:extLst>
      <p:ext uri="{BB962C8B-B14F-4D97-AF65-F5344CB8AC3E}">
        <p14:creationId xmlns:p14="http://schemas.microsoft.com/office/powerpoint/2010/main" val="2418981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382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Metabolic Role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It is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glucogenic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through formation of glutamate to α-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ketoglutarate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Histamine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formation: Decarboxylation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histidine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produces histamine.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Formate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can serve as one carbon moiety. The ‘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one carbon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’ fragment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histidine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taken up by folic acid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metabolised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transformylation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reaction normally.</a:t>
            </a:r>
          </a:p>
          <a:p>
            <a:pPr algn="just"/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 deficiency of folic acid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histidine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derivative,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formiminoglutamic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acid,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figlu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accumulates and excreted in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urine, used as a test for folic acid deficiency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6347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924800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599248" y="5867400"/>
            <a:ext cx="4626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Figure: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Histidine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showing metabolic role</a:t>
            </a:r>
          </a:p>
        </p:txBody>
      </p:sp>
    </p:spTree>
    <p:extLst>
      <p:ext uri="{BB962C8B-B14F-4D97-AF65-F5344CB8AC3E}">
        <p14:creationId xmlns:p14="http://schemas.microsoft.com/office/powerpoint/2010/main" val="2570150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218" y="360218"/>
            <a:ext cx="8305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ALANINE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Chemistry and Functions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Little free β-alanine is present in tissues. It is found in combination as:</a:t>
            </a: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alanyl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dipeptides, e.g.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carnosine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and anserine;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• As a constituent of coenzyme 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Source</a:t>
            </a:r>
            <a:r>
              <a:rPr lang="en-US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mammalian tissues: β-alanine arises principally from catabolism of uracil,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carnosine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anserine.</a:t>
            </a:r>
          </a:p>
          <a:p>
            <a:pPr algn="just"/>
            <a:endParaRPr lang="en-US" sz="2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Catabolism</a:t>
            </a:r>
            <a:r>
              <a:rPr lang="en-US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Catabolism of β-alanine in mammals involves transamination to form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malonate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semialdehyde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which is oxidized to acetate and thence to CO2.</a:t>
            </a:r>
          </a:p>
        </p:txBody>
      </p:sp>
    </p:spTree>
    <p:extLst>
      <p:ext uri="{BB962C8B-B14F-4D97-AF65-F5344CB8AC3E}">
        <p14:creationId xmlns:p14="http://schemas.microsoft.com/office/powerpoint/2010/main" val="2002457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92510"/>
            <a:ext cx="853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TRYPTOPHAN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It is an essential amino acid. Omission of tryptophan in diet of man and animals is followed by tissue wasting and negative nitrogen balance.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It is both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glucogenic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ketogenic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Tryptophan can synthesize niacin (nicotinic acid), a vitamin of B-complex group.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It is a heterocyclic amino acid and chemically it is “α-amino--3-indole propionic acid”. It is the only amino acid with 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indole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ring.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14800"/>
            <a:ext cx="4038599" cy="15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7739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53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A- Metabolic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Fate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Tryptophan is finally converted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glutaric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acid, which in turn gives two molecules of acetyl-CoA (thus it is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ketogenic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from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acetoacetyl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CoA. It also produces alanine which on transamination can form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Pyruvic acid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(thus it is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glucogenic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en-US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B-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Metabolic Role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1- Tryptophan is both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glucogenic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ketogenic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2- Nicotinic acid formation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3- Formation of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Tryptamine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4- Transamination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5- Formation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xanthurenic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acid which it excretion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urine is an index for B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deficiency.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6-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Formation of serotonin: Another major pathway. Synonyms: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other names of serotonin are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enteramine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or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thrombocytin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781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3085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610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A- Metabolic fate: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1- Deamination by a specific enzyme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glycine oxidase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present in Liver and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kidney to produce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glyoxylic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acid(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glyoxylate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which convert to oxalic acid or formic acid and thus enters" one-carbon pool".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Glycine can be converted to serine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which by non oxidative deamination can form pyruvic acid, thus glycine may be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glucogenic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Oxidation to form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Aminoacetone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,which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further be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metabolised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through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methyl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glyoxal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Lactic acid and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Pyruvic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acid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Glycine Cleavage to CO2, NH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and N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N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methylene-FH4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catalysed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by the enzyme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Glycine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Synthase complex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rtl="1"/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348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65532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0400"/>
            <a:ext cx="6553200" cy="3506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024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7543800" cy="449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97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57200"/>
            <a:ext cx="8610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B- Metabolic Role of Glycine: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1- Synthesis of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Heme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glycine is necessary in the first reaction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heme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synthesis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Synthesis of Glutathione: glutathione is 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tripeptide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formed from three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amino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acids;  glutamic acid, cysteine and glycine.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Synthesis of Purine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4- Synthesis of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Creatine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Conjugation with benzoic acid to form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hippuric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acid and excreted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urine. 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similar way with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cholic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acid to form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glycocholic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acid, a bile acid which is excreted in bile as sodium salts.</a:t>
            </a:r>
          </a:p>
          <a:p>
            <a:pPr algn="just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6-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Glycine is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Glucogenic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7- Source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formate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(" one carbon pool") and oxalate.</a:t>
            </a:r>
          </a:p>
        </p:txBody>
      </p:sp>
    </p:spTree>
    <p:extLst>
      <p:ext uri="{BB962C8B-B14F-4D97-AF65-F5344CB8AC3E}">
        <p14:creationId xmlns:p14="http://schemas.microsoft.com/office/powerpoint/2010/main" val="748116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30580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533400" y="6200231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Figure :Glycine, showing metabolic fate and metabolic role</a:t>
            </a:r>
          </a:p>
        </p:txBody>
      </p:sp>
    </p:spTree>
    <p:extLst>
      <p:ext uri="{BB962C8B-B14F-4D97-AF65-F5344CB8AC3E}">
        <p14:creationId xmlns:p14="http://schemas.microsoft.com/office/powerpoint/2010/main" val="3339554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8229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Inherited Disorders of Glycine Metabolism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Two disorders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associated with glycine metabolism:</a:t>
            </a:r>
          </a:p>
          <a:p>
            <a:pPr algn="just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Glycinuria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disease is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characterised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by excess urinary excretion of glycine.</a:t>
            </a:r>
          </a:p>
          <a:p>
            <a:pPr algn="just"/>
            <a:endParaRPr lang="en-US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Defect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There is no enzyme deficiency. Defect is attributed to renal tubular reabsorption of glycine.</a:t>
            </a:r>
          </a:p>
          <a:p>
            <a:pPr algn="just"/>
            <a:endParaRPr lang="en-US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Clinically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Tendency to formation of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oxalate stones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kidney though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the amount of oxalate excreted in urine is normal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Plasma level of glycine is normal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Urinary excretion of glycine ranges from 600 to 1000 mg/dl.</a:t>
            </a:r>
          </a:p>
        </p:txBody>
      </p:sp>
    </p:spTree>
    <p:extLst>
      <p:ext uri="{BB962C8B-B14F-4D97-AF65-F5344CB8AC3E}">
        <p14:creationId xmlns:p14="http://schemas.microsoft.com/office/powerpoint/2010/main" val="646046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673" y="304800"/>
            <a:ext cx="8686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Primary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Hyperoxaluria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 inherited disorder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characterised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by continuous high urinary excretion of oxalates. Not related to dietary intake. Excess oxalate arises from glycine.</a:t>
            </a: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Defect: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Exact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biochemical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defect is not known. May be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glycine transaminase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deficiency together with some impairment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oxidation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glyoxylate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formate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Clinical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features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oxalate stone formation in genitourinary tract, also may be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nephrocalcinosis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and recurrent infection of the urinary tract.</a:t>
            </a:r>
          </a:p>
          <a:p>
            <a:pPr algn="just"/>
            <a:endParaRPr lang="en-US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Prognosis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Death occurs in childhood or early adult life from renal failure or hypertension.</a:t>
            </a:r>
          </a:p>
        </p:txBody>
      </p:sp>
    </p:spTree>
    <p:extLst>
      <p:ext uri="{BB962C8B-B14F-4D97-AF65-F5344CB8AC3E}">
        <p14:creationId xmlns:p14="http://schemas.microsoft.com/office/powerpoint/2010/main" val="3413730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95600" y="240269"/>
            <a:ext cx="33528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EE1C2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SERINE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419225"/>
            <a:ext cx="29718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33400" y="3048000"/>
            <a:ext cx="80772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5AAB"/>
              </a:solidFill>
              <a:effectLst/>
              <a:latin typeface="Calibri" pitchFamily="34" charset="0"/>
              <a:ea typeface="Calibri" pitchFamily="34" charset="0"/>
              <a:cs typeface="Palatino-Bold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5AAB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A. Metabolic Fate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is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deaminated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by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L-serine-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dehydrase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 Liver to form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Pyruvic acid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(non-oxidative deamination).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514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888</Words>
  <Application>Microsoft Office PowerPoint</Application>
  <PresentationFormat>On-screen Show (4:3)</PresentationFormat>
  <Paragraphs>101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venous</dc:creator>
  <cp:lastModifiedBy>connect</cp:lastModifiedBy>
  <cp:revision>19</cp:revision>
  <dcterms:created xsi:type="dcterms:W3CDTF">2006-08-16T00:00:00Z</dcterms:created>
  <dcterms:modified xsi:type="dcterms:W3CDTF">2018-12-18T08:30:18Z</dcterms:modified>
</cp:coreProperties>
</file>