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61" r:id="rId9"/>
    <p:sldId id="262" r:id="rId10"/>
    <p:sldId id="28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83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573BEC-CBF3-4E16-8A3D-F137ED02653D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CE96C18-E55B-406C-B7B4-32168E22C4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08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96C18-E55B-406C-B7B4-32168E22C4F0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227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96C18-E55B-406C-B7B4-32168E22C4F0}" type="slidenum">
              <a:rPr lang="ar-IQ" smtClean="0"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073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2018-12-17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64312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Metabolism of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Containing Amino Acids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containing amino acids are three: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• L- Methionine: essential amino acid,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Brace 8"/>
          <p:cNvSpPr>
            <a:spLocks/>
          </p:cNvSpPr>
          <p:nvPr/>
        </p:nvSpPr>
        <p:spPr bwMode="auto">
          <a:xfrm>
            <a:off x="2400300" y="1470630"/>
            <a:ext cx="190500" cy="768891"/>
          </a:xfrm>
          <a:prstGeom prst="rightBrace">
            <a:avLst>
              <a:gd name="adj1" fmla="val 1875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05691" y="1318474"/>
            <a:ext cx="746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  <a:tab pos="37433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L- Cysteine	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  <a:tab pos="37433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• L-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Cystine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both are non-essential amino acids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9520"/>
            <a:ext cx="7696200" cy="446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620000" cy="563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2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3416"/>
            <a:ext cx="8305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CYSTEINE (CYS) (C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is non-essential and </a:t>
            </a:r>
            <a:r>
              <a:rPr lang="en-US" sz="3200" b="1" dirty="0" err="1"/>
              <a:t>glucogenic</a:t>
            </a:r>
            <a:r>
              <a:rPr lang="en-US" sz="3200" dirty="0"/>
              <a:t>. Cysteine is present in large quantity in keratin of hair and nails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b="1" dirty="0"/>
              <a:t>Formation </a:t>
            </a:r>
            <a:r>
              <a:rPr lang="en-US" sz="3200" dirty="0"/>
              <a:t>of Cysteine is by using the carbon skeleton contributed by serine and sulfur originating from methionine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b="1" dirty="0">
                <a:solidFill>
                  <a:srgbClr val="00B050"/>
                </a:solidFill>
              </a:rPr>
              <a:t>Methionine → SAM → SAH → </a:t>
            </a:r>
            <a:r>
              <a:rPr lang="en-US" sz="3200" b="1" dirty="0" err="1">
                <a:solidFill>
                  <a:srgbClr val="00B050"/>
                </a:solidFill>
              </a:rPr>
              <a:t>Homocysteine</a:t>
            </a:r>
            <a:r>
              <a:rPr lang="en-US" sz="3200" b="1" dirty="0">
                <a:solidFill>
                  <a:srgbClr val="00B050"/>
                </a:solidFill>
              </a:rPr>
              <a:t> →</a:t>
            </a:r>
            <a:r>
              <a:rPr lang="en-US" sz="3200" b="1" dirty="0" err="1">
                <a:solidFill>
                  <a:srgbClr val="00B050"/>
                </a:solidFill>
              </a:rPr>
              <a:t>Cystathionine</a:t>
            </a:r>
            <a:r>
              <a:rPr lang="en-US" sz="3200" b="1" dirty="0">
                <a:solidFill>
                  <a:srgbClr val="00B050"/>
                </a:solidFill>
              </a:rPr>
              <a:t> → Cysteine</a:t>
            </a:r>
          </a:p>
          <a:p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4" name="AutoShape 2" descr="نتيجة بحث الصور عن ‪betain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10625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 Metabolic Fate of Cysteine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954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catabolized to form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pyruvic acid,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which can be converted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glucose.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Thus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cysteine is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amino acid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rt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 Metabolic role of cysteine: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cysteine is catabolized to pyruvic acid which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-Formation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 glutathione: cysteine is required for synthesis of glutathione.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G-SH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reduced form, active group is SH group.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G-S-S-G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oxidized form.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49815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0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19374"/>
            <a:ext cx="64008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75102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Formation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mercaptoethanolamine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which is an important constituent of coenzyme A.</a:t>
            </a:r>
          </a:p>
        </p:txBody>
      </p:sp>
    </p:spTree>
    <p:extLst>
      <p:ext uri="{BB962C8B-B14F-4D97-AF65-F5344CB8AC3E}">
        <p14:creationId xmlns:p14="http://schemas.microsoft.com/office/powerpoint/2010/main" val="14530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64" y="1905000"/>
            <a:ext cx="70866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3400" y="228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Formation of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taurine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utilized in the formation of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taurine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combines with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cholic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 ( obtained from degradation of cholesterol in liver)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to form bile acid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taurocholic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 ".</a:t>
            </a:r>
          </a:p>
        </p:txBody>
      </p:sp>
    </p:spTree>
    <p:extLst>
      <p:ext uri="{BB962C8B-B14F-4D97-AF65-F5344CB8AC3E}">
        <p14:creationId xmlns:p14="http://schemas.microsoft.com/office/powerpoint/2010/main" val="37619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5532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7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29257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Cysteine is particularly prominent amino acid in the proteins of nails,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hairs,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keratin of the skin(sclera-proteins).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Cysteine is also a constituent of many other proteins, including certain protein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hormones like insulin, vasopressin etc., where it is of great importance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maintaining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secondary and tertiary structures of the proteins.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8" y="609600"/>
            <a:ext cx="7864642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4" y="4572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Aspect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Inherited Disorders of  S- containing amino acids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Cystinuria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An inherited disorder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metabolism. Excretion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urine increases 20-30 times of normal. Also there occurs increased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excretion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dibasic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amino acids: Lysine., arginine and ornithine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(specific dibasic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aminoaciduria 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occurs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frequency of (1:7000)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considered to be due to a renal transport defect in the reabsorption of  the above four amino acids do not occur, a single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reabsorptive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site is involved</a:t>
            </a:r>
          </a:p>
        </p:txBody>
      </p:sp>
    </p:spTree>
    <p:extLst>
      <p:ext uri="{BB962C8B-B14F-4D97-AF65-F5344CB8AC3E}">
        <p14:creationId xmlns:p14="http://schemas.microsoft.com/office/powerpoint/2010/main" val="22902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400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METHIONINE (MET) (M)</a:t>
            </a:r>
            <a:endParaRPr lang="en-US" sz="3200" dirty="0">
              <a:solidFill>
                <a:srgbClr val="FF0000"/>
              </a:solidFill>
            </a:endParaRPr>
          </a:p>
          <a:p>
            <a:pPr algn="just"/>
            <a:r>
              <a:rPr lang="en-US" sz="3200" dirty="0"/>
              <a:t>It is </a:t>
            </a:r>
            <a:r>
              <a:rPr lang="en-US" sz="3200" b="1" dirty="0"/>
              <a:t>sulfur-containing, essential, </a:t>
            </a:r>
            <a:r>
              <a:rPr lang="en-US" sz="3200" b="1" dirty="0" err="1"/>
              <a:t>glucogenic</a:t>
            </a:r>
            <a:r>
              <a:rPr lang="en-US" sz="3200" b="1" dirty="0"/>
              <a:t> </a:t>
            </a:r>
            <a:r>
              <a:rPr lang="en-US" sz="3200" dirty="0"/>
              <a:t>amino acid. Degradation of methionine results in the synthesis of cysteine. </a:t>
            </a:r>
            <a:endParaRPr lang="en-US" sz="3200" dirty="0" smtClean="0"/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Metabolism of sulfur-containing amino acids may be studied under the following major headings</a:t>
            </a:r>
            <a:r>
              <a:rPr lang="en-US" sz="3200" dirty="0" smtClean="0"/>
              <a:t>: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A. Activation of methionine and </a:t>
            </a:r>
            <a:r>
              <a:rPr lang="en-US" sz="3200" dirty="0" err="1"/>
              <a:t>transmethylation</a:t>
            </a:r>
            <a:endParaRPr lang="en-US" sz="3200" dirty="0"/>
          </a:p>
          <a:p>
            <a:pPr algn="just"/>
            <a:r>
              <a:rPr lang="en-US" sz="3200" dirty="0"/>
              <a:t>B. Conversion of methionine to cysteine</a:t>
            </a:r>
          </a:p>
          <a:p>
            <a:pPr algn="just"/>
            <a:r>
              <a:rPr lang="en-US" sz="3200" dirty="0"/>
              <a:t>C. Degradation of cysteine.</a:t>
            </a:r>
          </a:p>
          <a:p>
            <a:pPr algn="just"/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33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relatively insoluble amino acid, which may precipitate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renal tubules, ureters and bladder to form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calculi.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stones account for 1-2% of all urinary tract calculi. It forms a major  complication of the disease. 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"mixed disulfide" consisting of  L- cysteine and L-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homocysteine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has been found in urine. This is more soluble and thus reduces the tendency to formation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crystals / and calculi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744" y="457200"/>
            <a:ext cx="8700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Diagnosis: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Urine examination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detection of hexagonal, flat crystals in urinary deposit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 who is not taking sulpha drugs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pathognomonic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Cyanide-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nitroprusside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test (Lewis):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a simple and valuable test. Urine sample is made alkaline with ammonium hydroxide and then sodium cyanide is added and mixed. Sodium cyanide reduces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if any present,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cysteine. Cysteine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forms magenta-red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when sodium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nitroprusside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added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intensity of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proportional to free –SH content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Cystinosis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second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hereditary abnormality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metabolism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cystinosis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also called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-storage disease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rare familial disease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widespread deposition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sometimes as distinct crystals in various tissues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Patients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cystinosis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accumulate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liver,spleen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bone marrow, peripheral leucocytes, lymph nodes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kidney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cornea.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accumulates with lysosomes of cells of </a:t>
            </a:r>
            <a:r>
              <a:rPr lang="en-US" sz="2400" dirty="0" err="1" smtClean="0">
                <a:cs typeface="+mj-cs"/>
              </a:rPr>
              <a:t>reticuloendothelial</a:t>
            </a:r>
            <a:r>
              <a:rPr lang="en-US" sz="2400" dirty="0" smtClean="0">
                <a:cs typeface="+mj-cs"/>
              </a:rPr>
              <a:t> (</a:t>
            </a:r>
            <a:r>
              <a:rPr lang="en-US" sz="2400" dirty="0" smtClean="0">
                <a:latin typeface="Times New Roman" pitchFamily="18" charset="0"/>
                <a:cs typeface="+mj-cs"/>
              </a:rPr>
              <a:t>RE)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Defect: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cause of the condition may be an impaired conversion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cysteine in the involved tissues due to deficiency of the enzyme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4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condition may appear in children as well as in adults.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Three  types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known to occur: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Both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children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nephropathic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disease runs an acute course and leads to renal insufficiency. There may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associated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aminoaciduria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glucosuri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polyuria, chronic acidosis leading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uraemia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death.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b) Juvenile type: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Renal features as stated above seen in second decade.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c) Adult type: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Runs a benign clinical course.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gets deposited in cornea but not in kidney.</a:t>
            </a:r>
          </a:p>
        </p:txBody>
      </p:sp>
    </p:spTree>
    <p:extLst>
      <p:ext uri="{BB962C8B-B14F-4D97-AF65-F5344CB8AC3E}">
        <p14:creationId xmlns:p14="http://schemas.microsoft.com/office/powerpoint/2010/main" val="27134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crystals can be detected easily in cornea by slit lamp microscopy.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crystal can be demonstrated in unstained preparation of peripheral blood or in biopsies of rectal mucosa.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Confirmed by chemical determination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content of peripheral leucocytes or cultured fibroblasts.</a:t>
            </a:r>
          </a:p>
        </p:txBody>
      </p:sp>
    </p:spTree>
    <p:extLst>
      <p:ext uri="{BB962C8B-B14F-4D97-AF65-F5344CB8AC3E}">
        <p14:creationId xmlns:p14="http://schemas.microsoft.com/office/powerpoint/2010/main" val="25924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Homocystinuria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Type-1 (classical type)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inborn error of metabolism, which involves the catabolism of methionine or more specifically its metabolic intermediates,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homocysteine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homocystine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Enzyme deficiency: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Genetic deficiency of the enzyme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cystathionine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enzyme defect leads to accumulation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homocystine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Plasma level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homocystine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increases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excreted in urine (“overflow” aminoaciduria), 50 to 100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mg or more excreted in urine per day. In some cases,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adenosyl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methionine is also excreted.</a:t>
            </a:r>
          </a:p>
        </p:txBody>
      </p:sp>
    </p:spTree>
    <p:extLst>
      <p:ext uri="{BB962C8B-B14F-4D97-AF65-F5344CB8AC3E}">
        <p14:creationId xmlns:p14="http://schemas.microsoft.com/office/powerpoint/2010/main" val="1188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458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Incidence: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in 60,000 live births.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Mental retardation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children and surviving adults.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affected individuals, are extraordinarily tall, with long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extremities, frequently with flat feet with toes out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Liver is enlarged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(hepatomegaly).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Skeletal deformities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Involving spine, (vertebrae), and thorax, resulting to kyphosis, scoliosis,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arachnodactyly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Ectopia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lentis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Curious dislocation of lens of the eye. Not seen at birth, may show at the age of 2 to 3 years.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Life-threatening arterial/venous thrombosis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Most of the patients show abnormal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EEG(</a:t>
            </a:r>
            <a:r>
              <a:rPr lang="en-US" sz="2400" dirty="0" smtClean="0"/>
              <a:t>Electroencephalography)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Urine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Sodium cyanide-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nitroprusside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test is positive and helps in diagnosis.</a:t>
            </a:r>
          </a:p>
          <a:p>
            <a:r>
              <a:rPr lang="en-US" sz="2400" dirty="0"/>
              <a:t> 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addition to classical type, two more types have been described:</a:t>
            </a:r>
          </a:p>
          <a:p>
            <a:pPr algn="just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Homocystinuria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Type-2</a:t>
            </a:r>
          </a:p>
          <a:p>
            <a:pPr algn="just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Homocystinuria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Type-3</a:t>
            </a:r>
          </a:p>
        </p:txBody>
      </p:sp>
    </p:spTree>
    <p:extLst>
      <p:ext uri="{BB962C8B-B14F-4D97-AF65-F5344CB8AC3E}">
        <p14:creationId xmlns:p14="http://schemas.microsoft.com/office/powerpoint/2010/main" val="18316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9976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1</a:t>
            </a:r>
            <a:r>
              <a:rPr lang="en-US" sz="2400" b="1" dirty="0" smtClean="0"/>
              <a:t>.Activation </a:t>
            </a:r>
            <a:r>
              <a:rPr lang="en-US" sz="2400" b="1" dirty="0"/>
              <a:t>of methionine :</a:t>
            </a:r>
            <a:r>
              <a:rPr lang="en-US" sz="2400" dirty="0"/>
              <a:t> methionine is activated to ‘</a:t>
            </a:r>
            <a:r>
              <a:rPr lang="en-US" sz="2400" b="1" dirty="0"/>
              <a:t>active </a:t>
            </a:r>
            <a:r>
              <a:rPr lang="en-US" sz="2400" b="1" dirty="0" smtClean="0"/>
              <a:t>methionine</a:t>
            </a:r>
            <a:r>
              <a:rPr lang="en-US" sz="2400" dirty="0" smtClean="0"/>
              <a:t>’ or </a:t>
            </a:r>
            <a:r>
              <a:rPr lang="en-US" sz="2400" dirty="0"/>
              <a:t>S-</a:t>
            </a:r>
            <a:r>
              <a:rPr lang="en-US" sz="2400" dirty="0" err="1"/>
              <a:t>adenosyl</a:t>
            </a:r>
            <a:r>
              <a:rPr lang="en-US" sz="2400" dirty="0"/>
              <a:t> methionine (SAM) by the enzyme, </a:t>
            </a:r>
            <a:r>
              <a:rPr lang="en-US" sz="2400" b="1" dirty="0"/>
              <a:t>methionine </a:t>
            </a:r>
            <a:r>
              <a:rPr lang="en-US" sz="2400" b="1" dirty="0" err="1"/>
              <a:t>adenosyl</a:t>
            </a:r>
            <a:r>
              <a:rPr lang="en-US" sz="2400" b="1" dirty="0"/>
              <a:t> </a:t>
            </a:r>
            <a:r>
              <a:rPr lang="en-US" sz="2400" b="1" dirty="0" err="1"/>
              <a:t>transferase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 </a:t>
            </a:r>
          </a:p>
          <a:p>
            <a:pPr algn="just"/>
            <a:r>
              <a:rPr lang="en-US" sz="2400" dirty="0"/>
              <a:t>2. </a:t>
            </a:r>
            <a:r>
              <a:rPr lang="en-US" sz="2400" b="1" dirty="0"/>
              <a:t>Methyl transfer. </a:t>
            </a:r>
            <a:r>
              <a:rPr lang="en-US" sz="2400" dirty="0"/>
              <a:t>In methionine, the </a:t>
            </a:r>
            <a:r>
              <a:rPr lang="en-US" sz="2400" dirty="0" err="1"/>
              <a:t>thio</a:t>
            </a:r>
            <a:r>
              <a:rPr lang="en-US" sz="2400" dirty="0"/>
              <a:t>-ether linkage (C–S–C) is very stable. In SAM, due to the presence of a high energy bond, the methyl group is labile, and may be transferred easily to other acceptors 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3. </a:t>
            </a:r>
            <a:r>
              <a:rPr lang="en-US" sz="2400" b="1" dirty="0" err="1"/>
              <a:t>Homocysteine</a:t>
            </a:r>
            <a:r>
              <a:rPr lang="en-US" sz="2400" b="1" dirty="0"/>
              <a:t>. </a:t>
            </a:r>
            <a:r>
              <a:rPr lang="en-US" sz="2400" dirty="0"/>
              <a:t>From the S-</a:t>
            </a:r>
            <a:r>
              <a:rPr lang="en-US" sz="2400" dirty="0" err="1"/>
              <a:t>adenosyl</a:t>
            </a:r>
            <a:r>
              <a:rPr lang="en-US" sz="2400" dirty="0"/>
              <a:t> </a:t>
            </a:r>
            <a:r>
              <a:rPr lang="en-US" sz="2400" dirty="0" err="1"/>
              <a:t>homocysteine</a:t>
            </a:r>
            <a:r>
              <a:rPr lang="en-US" sz="2400" dirty="0"/>
              <a:t> (SAH), the </a:t>
            </a:r>
            <a:r>
              <a:rPr lang="en-US" sz="2400" dirty="0" err="1"/>
              <a:t>adenosyl</a:t>
            </a:r>
            <a:r>
              <a:rPr lang="en-US" sz="2400" dirty="0"/>
              <a:t> group is removed to form </a:t>
            </a:r>
            <a:r>
              <a:rPr lang="en-US" sz="2400" dirty="0" err="1"/>
              <a:t>homocysteine</a:t>
            </a:r>
            <a:r>
              <a:rPr lang="en-US" sz="2400" dirty="0"/>
              <a:t>, which is the higher homologue of cysteine . </a:t>
            </a:r>
          </a:p>
        </p:txBody>
      </p:sp>
    </p:spTree>
    <p:extLst>
      <p:ext uri="{BB962C8B-B14F-4D97-AF65-F5344CB8AC3E}">
        <p14:creationId xmlns:p14="http://schemas.microsoft.com/office/powerpoint/2010/main" val="19031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62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4. </a:t>
            </a:r>
            <a:r>
              <a:rPr lang="en-US" sz="2400" b="1" dirty="0"/>
              <a:t>Methionine synthesis. </a:t>
            </a:r>
            <a:r>
              <a:rPr lang="en-US" sz="2400" dirty="0" err="1"/>
              <a:t>Homocysteine</a:t>
            </a:r>
            <a:r>
              <a:rPr lang="en-US" sz="2400" dirty="0"/>
              <a:t> can be converted to methionine by addition of a methyl group. This methyl group is donated from </a:t>
            </a:r>
            <a:r>
              <a:rPr lang="en-US" sz="2400" b="1" dirty="0"/>
              <a:t>one-carbon </a:t>
            </a:r>
            <a:r>
              <a:rPr lang="en-US" sz="2400" b="1" dirty="0" smtClean="0"/>
              <a:t>pool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the help of vitamin B12 .</a:t>
            </a:r>
          </a:p>
          <a:p>
            <a:pPr algn="just"/>
            <a:r>
              <a:rPr lang="en-US" sz="2400" dirty="0"/>
              <a:t> </a:t>
            </a:r>
          </a:p>
          <a:p>
            <a:pPr algn="just"/>
            <a:r>
              <a:rPr lang="en-US" sz="2400" dirty="0"/>
              <a:t>5. </a:t>
            </a:r>
            <a:r>
              <a:rPr lang="en-US" sz="2400" b="1" dirty="0" err="1"/>
              <a:t>Homocysteine</a:t>
            </a:r>
            <a:r>
              <a:rPr lang="en-US" sz="2400" b="1" dirty="0"/>
              <a:t> degradation: </a:t>
            </a:r>
            <a:r>
              <a:rPr lang="en-US" sz="2400" dirty="0" err="1"/>
              <a:t>Homocysteine</a:t>
            </a:r>
            <a:r>
              <a:rPr lang="en-US" sz="2400" dirty="0"/>
              <a:t> condenses with serine to form </a:t>
            </a:r>
            <a:r>
              <a:rPr lang="en-US" sz="2400" b="1" dirty="0" err="1"/>
              <a:t>cystathionine</a:t>
            </a:r>
            <a:r>
              <a:rPr lang="en-US" sz="2400" dirty="0"/>
              <a:t>. This is catalyzed by </a:t>
            </a:r>
            <a:r>
              <a:rPr lang="en-US" sz="2400" dirty="0" err="1"/>
              <a:t>pyridoxal</a:t>
            </a:r>
            <a:r>
              <a:rPr lang="en-US" sz="2400" dirty="0"/>
              <a:t> </a:t>
            </a:r>
            <a:r>
              <a:rPr lang="en-US" sz="2400" dirty="0" smtClean="0"/>
              <a:t>phosphate (PLP) </a:t>
            </a:r>
            <a:r>
              <a:rPr lang="en-US" sz="2400" dirty="0"/>
              <a:t>dependent </a:t>
            </a:r>
            <a:r>
              <a:rPr lang="en-US" sz="2400" dirty="0" err="1"/>
              <a:t>cystathionine</a:t>
            </a:r>
            <a:r>
              <a:rPr lang="en-US" sz="2400" dirty="0"/>
              <a:t>-beta </a:t>
            </a:r>
            <a:r>
              <a:rPr lang="en-US" sz="2400" b="1" dirty="0"/>
              <a:t>synthase </a:t>
            </a:r>
            <a:r>
              <a:rPr lang="en-US" sz="2400" dirty="0"/>
              <a:t>. Absence of this enzyme leads to </a:t>
            </a:r>
            <a:r>
              <a:rPr lang="en-US" sz="2400" b="1" dirty="0" err="1"/>
              <a:t>homocystinuria</a:t>
            </a:r>
            <a:r>
              <a:rPr lang="en-US" sz="2400" dirty="0"/>
              <a:t>.</a:t>
            </a:r>
          </a:p>
          <a:p>
            <a:pPr rtl="1"/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/>
              <a:t>6. </a:t>
            </a:r>
            <a:r>
              <a:rPr lang="en-US" sz="2400" b="1" dirty="0"/>
              <a:t>Cysteine synthesis: </a:t>
            </a:r>
            <a:r>
              <a:rPr lang="en-US" sz="2400" dirty="0"/>
              <a:t>In the next step </a:t>
            </a:r>
            <a:r>
              <a:rPr lang="en-US" sz="2400" dirty="0" err="1"/>
              <a:t>cystathionine</a:t>
            </a:r>
            <a:r>
              <a:rPr lang="en-US" sz="2400" dirty="0"/>
              <a:t> is hydrolyzed by </a:t>
            </a:r>
            <a:r>
              <a:rPr lang="en-US" sz="2400" b="1" dirty="0" err="1"/>
              <a:t>cystathionase</a:t>
            </a:r>
            <a:r>
              <a:rPr lang="en-US" sz="2400" b="1" dirty="0"/>
              <a:t> </a:t>
            </a:r>
            <a:r>
              <a:rPr lang="en-US" sz="2400" dirty="0"/>
              <a:t>to form cysteine and </a:t>
            </a:r>
            <a:r>
              <a:rPr lang="en-US" sz="2400" dirty="0" err="1"/>
              <a:t>homoserine</a:t>
            </a:r>
            <a:r>
              <a:rPr lang="en-US" sz="2400" dirty="0"/>
              <a:t>. Net result is that the </a:t>
            </a:r>
            <a:r>
              <a:rPr lang="en-US" sz="2400" b="1" dirty="0"/>
              <a:t>SH</a:t>
            </a:r>
            <a:r>
              <a:rPr lang="en-US" sz="2400" dirty="0"/>
              <a:t> </a:t>
            </a:r>
            <a:r>
              <a:rPr lang="en-US" sz="2400" b="1" dirty="0"/>
              <a:t>group from methionine is transferred to serine to</a:t>
            </a:r>
            <a:r>
              <a:rPr lang="en-US" sz="2400" dirty="0"/>
              <a:t> </a:t>
            </a:r>
            <a:r>
              <a:rPr lang="en-US" sz="2400" b="1" dirty="0"/>
              <a:t>form cysteine</a:t>
            </a:r>
            <a:r>
              <a:rPr lang="en-US" sz="2400" dirty="0"/>
              <a:t>. This is called </a:t>
            </a:r>
            <a:r>
              <a:rPr lang="en-US" sz="2400" b="1" dirty="0"/>
              <a:t>trans-</a:t>
            </a:r>
            <a:r>
              <a:rPr lang="en-US" sz="2400" b="1" dirty="0" err="1"/>
              <a:t>sulfuration</a:t>
            </a:r>
            <a:r>
              <a:rPr lang="en-US" sz="2400" b="1" dirty="0"/>
              <a:t> </a:t>
            </a:r>
            <a:r>
              <a:rPr lang="en-US" sz="2400" dirty="0"/>
              <a:t>reaction.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7. </a:t>
            </a:r>
            <a:r>
              <a:rPr lang="en-US" sz="2400" b="1" dirty="0"/>
              <a:t>Final oxidation: </a:t>
            </a:r>
            <a:r>
              <a:rPr lang="en-US" sz="2400" dirty="0" err="1"/>
              <a:t>Homoserine</a:t>
            </a:r>
            <a:r>
              <a:rPr lang="en-US" sz="2400" dirty="0"/>
              <a:t> is </a:t>
            </a:r>
            <a:r>
              <a:rPr lang="en-US" sz="2400" dirty="0" err="1"/>
              <a:t>deaminated</a:t>
            </a:r>
            <a:r>
              <a:rPr lang="en-US" sz="2400" dirty="0"/>
              <a:t> and then </a:t>
            </a:r>
            <a:r>
              <a:rPr lang="en-US" sz="2400" dirty="0" err="1"/>
              <a:t>decarboxylated</a:t>
            </a:r>
            <a:r>
              <a:rPr lang="en-US" sz="2400" dirty="0"/>
              <a:t> to </a:t>
            </a:r>
            <a:r>
              <a:rPr lang="en-US" sz="2400" dirty="0" err="1"/>
              <a:t>propionyl</a:t>
            </a:r>
            <a:r>
              <a:rPr lang="en-US" sz="2400" dirty="0"/>
              <a:t> CoA. It finally enters into the TCA cycle as </a:t>
            </a:r>
            <a:r>
              <a:rPr lang="en-US" sz="2400" dirty="0" err="1"/>
              <a:t>succinyl</a:t>
            </a:r>
            <a:r>
              <a:rPr lang="en-US" sz="2400" dirty="0"/>
              <a:t> CoA .</a:t>
            </a:r>
          </a:p>
        </p:txBody>
      </p:sp>
    </p:spTree>
    <p:extLst>
      <p:ext uri="{BB962C8B-B14F-4D97-AF65-F5344CB8AC3E}">
        <p14:creationId xmlns:p14="http://schemas.microsoft.com/office/powerpoint/2010/main" val="7032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09600"/>
            <a:ext cx="7848600" cy="578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4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4" y="638175"/>
            <a:ext cx="7303168" cy="558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6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r>
              <a:rPr lang="en-US" sz="3200" dirty="0">
                <a:solidFill>
                  <a:srgbClr val="FF0000"/>
                </a:solidFill>
              </a:rPr>
              <a:t>Methionine in </a:t>
            </a:r>
            <a:r>
              <a:rPr lang="en-US" sz="3200" dirty="0" err="1">
                <a:solidFill>
                  <a:srgbClr val="FF0000"/>
                </a:solidFill>
              </a:rPr>
              <a:t>Transmethylation</a:t>
            </a:r>
            <a:r>
              <a:rPr lang="en-US" sz="3200" dirty="0">
                <a:solidFill>
                  <a:srgbClr val="FF0000"/>
                </a:solidFill>
              </a:rPr>
              <a:t> Reactions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Some important </a:t>
            </a:r>
            <a:r>
              <a:rPr lang="en-US" sz="3200" dirty="0"/>
              <a:t>products of methylation reactions are:</a:t>
            </a:r>
          </a:p>
          <a:p>
            <a:r>
              <a:rPr lang="en-US" sz="3200" dirty="0"/>
              <a:t>1. </a:t>
            </a:r>
            <a:r>
              <a:rPr lang="en-US" sz="3200" dirty="0" err="1"/>
              <a:t>Creatine</a:t>
            </a:r>
            <a:r>
              <a:rPr lang="en-US" sz="3200" dirty="0"/>
              <a:t> </a:t>
            </a:r>
          </a:p>
          <a:p>
            <a:r>
              <a:rPr lang="en-US" sz="3200" dirty="0"/>
              <a:t>2. Epinephrine </a:t>
            </a:r>
          </a:p>
          <a:p>
            <a:r>
              <a:rPr lang="en-US" sz="3200" dirty="0"/>
              <a:t>3. Choline </a:t>
            </a:r>
          </a:p>
          <a:p>
            <a:pPr rtl="1"/>
            <a:r>
              <a:rPr lang="en-US" sz="3200" dirty="0"/>
              <a:t>4. Melatonin</a:t>
            </a:r>
            <a:r>
              <a:rPr lang="ar-IQ" sz="3200" dirty="0"/>
              <a:t>   </a:t>
            </a:r>
            <a:endParaRPr lang="en-US" sz="3200" dirty="0"/>
          </a:p>
          <a:p>
            <a:r>
              <a:rPr lang="en-US" sz="3200" dirty="0"/>
              <a:t>These reactions are called </a:t>
            </a:r>
            <a:r>
              <a:rPr lang="en-US" sz="3200" b="1" dirty="0"/>
              <a:t>methyl transfer reactions</a:t>
            </a:r>
            <a:r>
              <a:rPr lang="en-US" sz="3200" dirty="0"/>
              <a:t>, and these are carried out with the help of </a:t>
            </a:r>
            <a:r>
              <a:rPr lang="en-US" sz="3200" b="1" dirty="0"/>
              <a:t>S-</a:t>
            </a:r>
            <a:r>
              <a:rPr lang="en-US" sz="3200" b="1" dirty="0" err="1"/>
              <a:t>adenosyl</a:t>
            </a:r>
            <a:r>
              <a:rPr lang="en-US" sz="3200" dirty="0"/>
              <a:t> </a:t>
            </a:r>
            <a:r>
              <a:rPr lang="en-US" sz="3200" b="1" dirty="0"/>
              <a:t>methionine </a:t>
            </a:r>
            <a:r>
              <a:rPr lang="en-US" sz="3200" dirty="0"/>
              <a:t>(SAM).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57200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/>
              <a:t>Methyl groups </a:t>
            </a:r>
            <a:r>
              <a:rPr lang="en-US" sz="3200" dirty="0"/>
              <a:t>are originally </a:t>
            </a:r>
            <a:r>
              <a:rPr lang="en-US" sz="3200" u="sng" dirty="0"/>
              <a:t>derived from </a:t>
            </a:r>
            <a:r>
              <a:rPr lang="en-US" sz="3200" dirty="0"/>
              <a:t>the </a:t>
            </a:r>
            <a:r>
              <a:rPr lang="en-US" sz="3200" u="sng" dirty="0"/>
              <a:t>one carbon pool</a:t>
            </a:r>
            <a:r>
              <a:rPr lang="en-US" sz="3200" dirty="0"/>
              <a:t>. The </a:t>
            </a:r>
            <a:r>
              <a:rPr lang="en-US" sz="3200" u="sng" dirty="0"/>
              <a:t>methyl-THFA can transfer </a:t>
            </a:r>
            <a:r>
              <a:rPr lang="en-US" sz="3200" dirty="0"/>
              <a:t>the methyl group to </a:t>
            </a:r>
            <a:r>
              <a:rPr lang="en-US" sz="3200" dirty="0" err="1"/>
              <a:t>homocysteine</a:t>
            </a:r>
            <a:r>
              <a:rPr lang="en-US" sz="3200" dirty="0"/>
              <a:t> </a:t>
            </a:r>
            <a:r>
              <a:rPr lang="en-US" sz="3200" dirty="0" smtClean="0"/>
              <a:t>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b="1" dirty="0" smtClean="0"/>
              <a:t>Vitamin </a:t>
            </a:r>
            <a:r>
              <a:rPr lang="en-US" sz="3200" b="1" dirty="0"/>
              <a:t>B12 </a:t>
            </a:r>
            <a:r>
              <a:rPr lang="en-US" sz="3200" dirty="0"/>
              <a:t>is the co-enzyme for the reaction. This would account for the deficiency of folic acid associated with B12 deficiency (</a:t>
            </a:r>
            <a:r>
              <a:rPr lang="en-US" sz="3200" dirty="0" err="1"/>
              <a:t>folate</a:t>
            </a:r>
            <a:r>
              <a:rPr lang="en-US" sz="3200" dirty="0"/>
              <a:t> trap</a:t>
            </a:r>
            <a:r>
              <a:rPr lang="en-US" sz="3200" dirty="0" smtClean="0"/>
              <a:t>).</a:t>
            </a:r>
          </a:p>
          <a:p>
            <a:pPr algn="just"/>
            <a:r>
              <a:rPr lang="en-US" sz="3200" dirty="0"/>
              <a:t> </a:t>
            </a:r>
            <a:endParaRPr lang="en-US" sz="3200" dirty="0" smtClean="0"/>
          </a:p>
          <a:p>
            <a:pPr algn="just"/>
            <a:r>
              <a:rPr lang="en-US" sz="3200" dirty="0" smtClean="0"/>
              <a:t> </a:t>
            </a:r>
            <a:r>
              <a:rPr lang="en-US" sz="3200" dirty="0"/>
              <a:t>SAM is the methyl donor for all the </a:t>
            </a:r>
            <a:r>
              <a:rPr lang="en-US" sz="3200" dirty="0" err="1"/>
              <a:t>transmethylation</a:t>
            </a:r>
            <a:r>
              <a:rPr lang="en-US" sz="3200" dirty="0"/>
              <a:t> reaction. 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986</Words>
  <Application>Microsoft Office PowerPoint</Application>
  <PresentationFormat>On-screen Show (4:3)</PresentationFormat>
  <Paragraphs>129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connect</dc:creator>
  <cp:lastModifiedBy>DR.Ahmed Saker 2o1O</cp:lastModifiedBy>
  <cp:revision>14</cp:revision>
  <dcterms:created xsi:type="dcterms:W3CDTF">2006-08-16T00:00:00Z</dcterms:created>
  <dcterms:modified xsi:type="dcterms:W3CDTF">2018-12-17T17:29:41Z</dcterms:modified>
</cp:coreProperties>
</file>