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5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56" r:id="rId14"/>
    <p:sldId id="296" r:id="rId15"/>
    <p:sldId id="297" r:id="rId16"/>
    <p:sldId id="298" r:id="rId17"/>
    <p:sldId id="257" r:id="rId18"/>
    <p:sldId id="261" r:id="rId19"/>
    <p:sldId id="301" r:id="rId20"/>
    <p:sldId id="263" r:id="rId21"/>
    <p:sldId id="265" r:id="rId22"/>
    <p:sldId id="299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EF6D-77C9-4BAF-A063-1A401D0A44B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562E-6D69-4FAE-87EE-868B983A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51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9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07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4658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Dissimilation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Amino Acid 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Catabolisim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Amino Acid)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transamination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*Deamination(oxidative or nonoxidative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deamination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*Transdeamination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* NH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transport </a:t>
            </a:r>
          </a:p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*formation of urea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50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11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2-Desulfhydrases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enzyme deaminates sulpher containing amino acids e.g. cysteine and cystine. It needs pyridoxal phosphate as a coenzyme.</a:t>
            </a:r>
          </a:p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0035"/>
            <a:ext cx="8458200" cy="381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40327"/>
            <a:ext cx="6781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3-Deamination of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1828800"/>
            <a:ext cx="6324600" cy="2528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31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03808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Transdeamination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(Deamination of L-Glutamic Acid)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 </a:t>
            </a:r>
            <a:r>
              <a:rPr lang="en-US" sz="2800" dirty="0"/>
              <a:t>transdeamination, that is </a:t>
            </a:r>
            <a:r>
              <a:rPr lang="en-US" sz="2800" b="1" dirty="0"/>
              <a:t>transamination followed by oxidative deamination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Transamination </a:t>
            </a:r>
            <a:r>
              <a:rPr lang="en-US" sz="2800" dirty="0"/>
              <a:t>takes place in the cytoplasm of all the cells of the body; the amino group is transported to liver as </a:t>
            </a:r>
            <a:r>
              <a:rPr lang="en-US" sz="2800" b="1" dirty="0"/>
              <a:t>glutamic acid, </a:t>
            </a:r>
            <a:r>
              <a:rPr lang="en-US" sz="2800" dirty="0"/>
              <a:t>which is finally oxidatively deaminated in the mitochondria of hepatocytes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enzyme L-glutamate dehydrogenase catalyzes the deamination of L-glutamate to forms NH3 and  α-</a:t>
            </a:r>
            <a:r>
              <a:rPr lang="en-US" sz="2800" dirty="0" err="1"/>
              <a:t>keto</a:t>
            </a:r>
            <a:r>
              <a:rPr lang="en-US" sz="2800" dirty="0"/>
              <a:t> glutarate.</a:t>
            </a:r>
          </a:p>
        </p:txBody>
      </p:sp>
    </p:spTree>
    <p:extLst>
      <p:ext uri="{BB962C8B-B14F-4D97-AF65-F5344CB8AC3E}">
        <p14:creationId xmlns:p14="http://schemas.microsoft.com/office/powerpoint/2010/main" val="218774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30" y="457200"/>
            <a:ext cx="6930570" cy="577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0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3200" b="1" dirty="0">
                <a:solidFill>
                  <a:srgbClr val="00B0F0"/>
                </a:solidFill>
              </a:rPr>
              <a:t>First Line of Defense (Trapping of Ammonia)</a:t>
            </a:r>
            <a:endParaRPr lang="en-US" sz="3200" dirty="0">
              <a:solidFill>
                <a:srgbClr val="00B0F0"/>
              </a:solidFill>
            </a:endParaRPr>
          </a:p>
          <a:p>
            <a:pPr algn="just"/>
            <a:r>
              <a:rPr lang="en-US" sz="3200" dirty="0" smtClean="0"/>
              <a:t>ammonia </a:t>
            </a:r>
            <a:r>
              <a:rPr lang="en-US" sz="3200" dirty="0"/>
              <a:t>should be eliminated or </a:t>
            </a:r>
            <a:r>
              <a:rPr lang="en-US" sz="3200" dirty="0" smtClean="0"/>
              <a:t>detoxified. </a:t>
            </a:r>
            <a:r>
              <a:rPr lang="en-US" sz="3200" dirty="0"/>
              <a:t>Even very minute quantity of ammonia may produce toxicity in central nervous system.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ammonia </a:t>
            </a:r>
            <a:r>
              <a:rPr lang="en-US" sz="3200" dirty="0"/>
              <a:t>is always produced by almost all cells, including neurons. The intracellular ammonia is immediately trapped by glutamic acid to form </a:t>
            </a:r>
            <a:r>
              <a:rPr lang="en-US" sz="3200" b="1" dirty="0"/>
              <a:t>glutamine</a:t>
            </a:r>
            <a:r>
              <a:rPr lang="en-US" sz="3200" dirty="0"/>
              <a:t>, especially in brain cells. glutamine is then transported to liver.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b="1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34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36255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Transportation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of Ammonia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3200" dirty="0"/>
              <a:t>Inside the cells of almost all tissues, the transamination of amino acids produce glutamic acid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 </a:t>
            </a:r>
            <a:r>
              <a:rPr lang="en-US" sz="3200" dirty="0"/>
              <a:t>However, glutamate dehydrogenase is available only in the liver. Therefore, the final deamination and production of ammonia is taking place in the liver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 </a:t>
            </a:r>
            <a:r>
              <a:rPr lang="en-US" sz="3200" dirty="0"/>
              <a:t>Thus, </a:t>
            </a:r>
            <a:r>
              <a:rPr lang="en-US" sz="3200" b="1" dirty="0"/>
              <a:t>glutamic acid </a:t>
            </a:r>
            <a:r>
              <a:rPr lang="en-US" sz="3200" dirty="0"/>
              <a:t>acts as the link between amino groups of amino acids and ammonia. 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652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381000"/>
            <a:ext cx="8839200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Final Disposal</a:t>
            </a:r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ammonia from all over the body thus reaches liver. It is then </a:t>
            </a:r>
            <a:r>
              <a:rPr lang="en-US" sz="3200" b="1" dirty="0"/>
              <a:t>detoxified to urea by liver </a:t>
            </a:r>
            <a:r>
              <a:rPr lang="en-US" sz="3200" dirty="0"/>
              <a:t>cells, and then excreted through kidneys. </a:t>
            </a:r>
            <a:r>
              <a:rPr lang="en-US" sz="3200" b="1" dirty="0"/>
              <a:t>Urea is the end product of protein metabolism.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079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2100" y="457200"/>
            <a:ext cx="8458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76913" algn="l"/>
                <a:tab pos="5815013" algn="r"/>
              </a:tabLst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 NH</a:t>
            </a:r>
            <a:r>
              <a:rPr kumimoji="0" lang="en-US" sz="28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toxic?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76913" algn="l"/>
                <a:tab pos="5815013" algn="r"/>
              </a:tabLs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Increased NH</a:t>
            </a:r>
            <a:r>
              <a:rPr lang="en-US" sz="28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concentration enhances amination of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α-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ketoglutarate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 intermediate in TCA cycle to form glutamate in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reduces mitochondrial pool of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α-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ketoglutarate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consequently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depressing the TCA cycle, affecting the cellular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respiration.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76913" algn="l"/>
                <a:tab pos="5815013" algn="r"/>
              </a:tabLs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76913" algn="l"/>
                <a:tab pos="5815013" algn="r"/>
              </a:tabLst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concentration enhances "glutamine" formation from glutamate and thus reduces" brain-cell" pool of Glutamic acid. Hence there is decreased formation of inhibitory neurotransmitter "GABA"( γ- amino butyric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5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amma aminobutyric aci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Image result for gamma aminobutyric acid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6" descr="Image result for gamma aminobutyric acid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223"/>
            <a:ext cx="5257800" cy="24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19400"/>
            <a:ext cx="81518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8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Transamination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*Transamination means transfer of amino group from α-amino acid to α-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acid with formation of a new α-amino acid and a new α-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main site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transamination.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All amino acids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transaminated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lysine, threonine,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transamination reactions are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reversible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*It is catalyzed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by transaminases.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needs pyridoxal phosphate as a coenzyme.</a:t>
            </a:r>
          </a:p>
        </p:txBody>
      </p:sp>
    </p:spTree>
    <p:extLst>
      <p:ext uri="{BB962C8B-B14F-4D97-AF65-F5344CB8AC3E}">
        <p14:creationId xmlns:p14="http://schemas.microsoft.com/office/powerpoint/2010/main" val="166283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brain glutamine level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enhances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outflow of glutamine from brain cells.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Glutamine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carried "out" by the same "transporter" which allows the entry of "tryptophan" into brain cells. Hence "tryptophan" concentration in brain cells increases which leads to abnormal increases in synthesis of  " serotonin", a neurotransmitter.</a:t>
            </a:r>
          </a:p>
        </p:txBody>
      </p:sp>
    </p:spTree>
    <p:extLst>
      <p:ext uri="{BB962C8B-B14F-4D97-AF65-F5344CB8AC3E}">
        <p14:creationId xmlns:p14="http://schemas.microsoft.com/office/powerpoint/2010/main" val="318279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10600" cy="649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7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87230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 err="1">
                <a:solidFill>
                  <a:srgbClr val="FF0000"/>
                </a:solidFill>
              </a:rPr>
              <a:t>Hyperammonaemia</a:t>
            </a:r>
            <a:endParaRPr lang="en-US" sz="3200" dirty="0">
              <a:solidFill>
                <a:srgbClr val="FF0000"/>
              </a:solidFill>
            </a:endParaRPr>
          </a:p>
          <a:p>
            <a:pPr rtl="1"/>
            <a:r>
              <a:rPr lang="en-US" sz="3200" dirty="0"/>
              <a:t>Two type:</a:t>
            </a:r>
          </a:p>
          <a:p>
            <a:pPr rtl="1"/>
            <a:r>
              <a:rPr lang="en-US" sz="3200" dirty="0"/>
              <a:t>1- </a:t>
            </a:r>
            <a:r>
              <a:rPr lang="en-US" sz="3200" i="1" dirty="0"/>
              <a:t>Acquired </a:t>
            </a:r>
            <a:r>
              <a:rPr lang="en-US" sz="3200" i="1" dirty="0" err="1"/>
              <a:t>hyperammonaemia</a:t>
            </a:r>
            <a:r>
              <a:rPr lang="en-US" sz="3200" dirty="0"/>
              <a:t>: the result of Cirrhosis of the liver.</a:t>
            </a:r>
          </a:p>
          <a:p>
            <a:pPr rtl="1"/>
            <a:r>
              <a:rPr lang="en-US" sz="3200" dirty="0"/>
              <a:t>2-</a:t>
            </a:r>
            <a:r>
              <a:rPr lang="en-US" sz="3200" i="1" dirty="0"/>
              <a:t>Inherited </a:t>
            </a:r>
            <a:r>
              <a:rPr lang="en-US" sz="3200" i="1" dirty="0" err="1"/>
              <a:t>hyperammonaemia</a:t>
            </a:r>
            <a:r>
              <a:rPr lang="en-US" sz="3200" i="1" dirty="0"/>
              <a:t>:  </a:t>
            </a:r>
            <a:r>
              <a:rPr lang="en-US" sz="3200" dirty="0"/>
              <a:t>results from genetic defects in the urea cycle enzyme</a:t>
            </a:r>
          </a:p>
          <a:p>
            <a:pPr rtl="1"/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6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>
                <a:solidFill>
                  <a:srgbClr val="FF0000"/>
                </a:solidFill>
              </a:rPr>
              <a:t>Features of NH</a:t>
            </a:r>
            <a:r>
              <a:rPr lang="en-US" sz="3200" b="1" baseline="-25000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FF0000"/>
                </a:solidFill>
              </a:rPr>
              <a:t> intoxication</a:t>
            </a:r>
            <a:r>
              <a:rPr lang="en-US" sz="3200" dirty="0"/>
              <a:t>: </a:t>
            </a:r>
            <a:endParaRPr lang="en-US" sz="3200" dirty="0" smtClean="0"/>
          </a:p>
          <a:p>
            <a:pPr rtl="1"/>
            <a:r>
              <a:rPr lang="en-US" sz="3200" dirty="0" smtClean="0"/>
              <a:t>The </a:t>
            </a:r>
            <a:r>
              <a:rPr lang="en-US" sz="3200" dirty="0"/>
              <a:t>symptoms of NH</a:t>
            </a:r>
            <a:r>
              <a:rPr lang="en-US" sz="3200" baseline="-25000" dirty="0"/>
              <a:t>3</a:t>
            </a:r>
            <a:r>
              <a:rPr lang="en-US" sz="3200" dirty="0"/>
              <a:t> intoxication include:</a:t>
            </a:r>
          </a:p>
          <a:p>
            <a:pPr rtl="1"/>
            <a:r>
              <a:rPr lang="en-US" sz="3200" dirty="0"/>
              <a:t>- a peculiar flapping tremor</a:t>
            </a:r>
          </a:p>
          <a:p>
            <a:pPr rtl="1"/>
            <a:r>
              <a:rPr lang="en-US" sz="3200" dirty="0"/>
              <a:t>- slurring of speech</a:t>
            </a:r>
          </a:p>
          <a:p>
            <a:pPr rtl="1"/>
            <a:r>
              <a:rPr lang="en-US" sz="3200" dirty="0"/>
              <a:t>- blurring of vision </a:t>
            </a:r>
          </a:p>
          <a:p>
            <a:pPr rtl="1"/>
            <a:r>
              <a:rPr lang="en-US" sz="3200" dirty="0"/>
              <a:t>-  and in severe cases follows to coma and death.</a:t>
            </a:r>
          </a:p>
          <a:p>
            <a:pPr rtl="1"/>
            <a:r>
              <a:rPr lang="en-US" sz="3200" dirty="0"/>
              <a:t>These resemble those of syndrome of hepatic coma, where blood and brain NH</a:t>
            </a:r>
            <a:r>
              <a:rPr lang="en-US" sz="3200" baseline="-25000" dirty="0"/>
              <a:t>3</a:t>
            </a:r>
            <a:r>
              <a:rPr lang="en-US" sz="3200" dirty="0"/>
              <a:t> levels are elevated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5536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10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29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 of pyridoxal phosphate in transamination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Pyridoxal phosphate acts as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an intermediate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carrier for amino group.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Pyridoxal phosphate accepts the amino group from amino acid to form.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pyridoxamine phosphate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which in turn gives the amino group to 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 of transaminases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Alanine transaminase</a:t>
            </a:r>
          </a:p>
          <a:p>
            <a:pPr lvl="0"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Aspartate transaminase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Glutamate transaminase</a:t>
            </a:r>
          </a:p>
        </p:txBody>
      </p:sp>
    </p:spTree>
    <p:extLst>
      <p:ext uri="{BB962C8B-B14F-4D97-AF65-F5344CB8AC3E}">
        <p14:creationId xmlns:p14="http://schemas.microsoft.com/office/powerpoint/2010/main" val="227392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significance of serum transaminases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Transaminases are intracellular enzymes.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Their levels in blood plasma are low under normal conditions.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(GPT) is present mainly in the cytoplasm of liver cells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AST (GOT) is present in both cytoplasm and mitochondria in liver, heart and skeletal muscles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-Any damage to these organs will increase the level of transaminases in blood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liver diseases, there is an increase in both serum ALT (SGPT) and AST (SGOT) levels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acute liver diseases, e.g. acute viral hepatitis, the increase is more in SGPT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chronic liver diseases, e.g. liver cirrhosis the increase is more in SGOT.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heart diseases, e.g. myocardial infarction, there is an increase in SGOT only.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skeletal muscle diseases, e.g. myasthenia gravis, there is an increase in SGOT only.</a:t>
            </a:r>
          </a:p>
        </p:txBody>
      </p:sp>
    </p:spTree>
    <p:extLst>
      <p:ext uri="{BB962C8B-B14F-4D97-AF65-F5344CB8AC3E}">
        <p14:creationId xmlns:p14="http://schemas.microsoft.com/office/powerpoint/2010/main" val="10857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Deamination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Deamination means the removal of amino group from a-amino acid in the form of ammonia with formation of 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liver and kidney are the main sites for deamination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Deamination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may be oxidative or non oxidative</a:t>
            </a:r>
          </a:p>
        </p:txBody>
      </p:sp>
    </p:spTree>
    <p:extLst>
      <p:ext uri="{BB962C8B-B14F-4D97-AF65-F5344CB8AC3E}">
        <p14:creationId xmlns:p14="http://schemas.microsoft.com/office/powerpoint/2010/main" val="220449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03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B-Non-oxidative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deamination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is catalyzed by one of the following enzymes: </a:t>
            </a:r>
          </a:p>
          <a:p>
            <a:pPr lvl="0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1-Dehydrases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enzyme deaminates amino acids containing hydroxyl group e.g. serine,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homoserine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threonine.It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needs pyridoxal phosphate as coenzyme.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83404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341</TotalTime>
  <Words>849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venous</dc:creator>
  <cp:lastModifiedBy>Maher</cp:lastModifiedBy>
  <cp:revision>30</cp:revision>
  <dcterms:created xsi:type="dcterms:W3CDTF">2006-08-16T00:00:00Z</dcterms:created>
  <dcterms:modified xsi:type="dcterms:W3CDTF">2019-10-04T16:52:23Z</dcterms:modified>
</cp:coreProperties>
</file>