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92" r:id="rId2"/>
    <p:sldId id="293" r:id="rId3"/>
    <p:sldId id="294" r:id="rId4"/>
    <p:sldId id="295" r:id="rId5"/>
    <p:sldId id="296" r:id="rId6"/>
    <p:sldId id="297" r:id="rId7"/>
    <p:sldId id="298" r:id="rId8"/>
    <p:sldId id="299" r:id="rId9"/>
    <p:sldId id="300" r:id="rId10"/>
    <p:sldId id="256" r:id="rId11"/>
    <p:sldId id="257" r:id="rId12"/>
    <p:sldId id="258" r:id="rId13"/>
    <p:sldId id="273" r:id="rId14"/>
    <p:sldId id="274" r:id="rId15"/>
    <p:sldId id="303" r:id="rId16"/>
    <p:sldId id="275" r:id="rId17"/>
    <p:sldId id="276" r:id="rId18"/>
    <p:sldId id="30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5FD27F7-CC95-43C5-BFAB-E46A86677B1D}" type="datetimeFigureOut">
              <a:rPr lang="ar-IQ" smtClean="0"/>
              <a:t>05/02/1441</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9E1F078-C9A7-4A82-B543-E9600AEB5542}" type="slidenum">
              <a:rPr lang="ar-IQ" smtClean="0"/>
              <a:t>‹#›</a:t>
            </a:fld>
            <a:endParaRPr lang="ar-IQ"/>
          </a:p>
        </p:txBody>
      </p:sp>
    </p:spTree>
    <p:extLst>
      <p:ext uri="{BB962C8B-B14F-4D97-AF65-F5344CB8AC3E}">
        <p14:creationId xmlns:p14="http://schemas.microsoft.com/office/powerpoint/2010/main" val="381709749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E1F078-C9A7-4A82-B543-E9600AEB5542}" type="slidenum">
              <a:rPr lang="ar-IQ" smtClean="0"/>
              <a:t>17</a:t>
            </a:fld>
            <a:endParaRPr lang="ar-IQ"/>
          </a:p>
        </p:txBody>
      </p:sp>
    </p:spTree>
    <p:extLst>
      <p:ext uri="{BB962C8B-B14F-4D97-AF65-F5344CB8AC3E}">
        <p14:creationId xmlns:p14="http://schemas.microsoft.com/office/powerpoint/2010/main" val="39434436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10/4/2019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10/4/2019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10/4/2019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10/4/2019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10/4/2019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10/4/2019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1421" y="351696"/>
            <a:ext cx="8450179" cy="4031873"/>
          </a:xfrm>
          <a:prstGeom prst="rect">
            <a:avLst/>
          </a:prstGeom>
        </p:spPr>
        <p:txBody>
          <a:bodyPr wrap="square">
            <a:spAutoFit/>
          </a:bodyPr>
          <a:lstStyle/>
          <a:p>
            <a:r>
              <a:rPr lang="en-US" sz="3200" b="1" dirty="0">
                <a:solidFill>
                  <a:srgbClr val="FF0000"/>
                </a:solidFill>
                <a:latin typeface="Times New Roman" pitchFamily="18" charset="0"/>
                <a:cs typeface="Times New Roman" pitchFamily="18" charset="0"/>
              </a:rPr>
              <a:t>Absorption of Amino </a:t>
            </a:r>
            <a:r>
              <a:rPr lang="en-US" sz="3200" b="1" dirty="0" smtClean="0">
                <a:solidFill>
                  <a:srgbClr val="FF0000"/>
                </a:solidFill>
                <a:latin typeface="Times New Roman" pitchFamily="18" charset="0"/>
                <a:cs typeface="Times New Roman" pitchFamily="18" charset="0"/>
              </a:rPr>
              <a:t>Acids</a:t>
            </a:r>
          </a:p>
          <a:p>
            <a:endParaRPr lang="en-US" sz="3200" dirty="0">
              <a:solidFill>
                <a:srgbClr val="FF0000"/>
              </a:solidFill>
              <a:latin typeface="Times New Roman" pitchFamily="18" charset="0"/>
              <a:cs typeface="Times New Roman" pitchFamily="18" charset="0"/>
            </a:endParaRPr>
          </a:p>
          <a:p>
            <a:r>
              <a:rPr lang="en-US" sz="3200" dirty="0">
                <a:latin typeface="Times New Roman" pitchFamily="18" charset="0"/>
                <a:cs typeface="Times New Roman" pitchFamily="18" charset="0"/>
              </a:rPr>
              <a:t>It is an active process that needs energy.</a:t>
            </a:r>
          </a:p>
          <a:p>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Energy </a:t>
            </a:r>
            <a:r>
              <a:rPr lang="en-US" sz="3200" dirty="0">
                <a:latin typeface="Times New Roman" pitchFamily="18" charset="0"/>
                <a:cs typeface="Times New Roman" pitchFamily="18" charset="0"/>
              </a:rPr>
              <a:t>needed is derived from hydrolysis of ATP. </a:t>
            </a:r>
            <a:endParaRPr lang="en-US" sz="3200" dirty="0" smtClean="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It </a:t>
            </a:r>
            <a:r>
              <a:rPr lang="en-US" sz="3200" dirty="0">
                <a:latin typeface="Times New Roman" pitchFamily="18" charset="0"/>
                <a:cs typeface="Times New Roman" pitchFamily="18" charset="0"/>
              </a:rPr>
              <a:t>occurs in small intestine.</a:t>
            </a:r>
          </a:p>
          <a:p>
            <a:endParaRPr lang="en-US" sz="3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963888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33400"/>
            <a:ext cx="8458200" cy="4031873"/>
          </a:xfrm>
          <a:prstGeom prst="rect">
            <a:avLst/>
          </a:prstGeom>
        </p:spPr>
        <p:txBody>
          <a:bodyPr wrap="square">
            <a:spAutoFit/>
          </a:bodyPr>
          <a:lstStyle/>
          <a:p>
            <a:pPr algn="ctr"/>
            <a:r>
              <a:rPr lang="en-US" sz="3200" b="1" dirty="0">
                <a:solidFill>
                  <a:srgbClr val="FF0000"/>
                </a:solidFill>
                <a:latin typeface="Times New Roman" pitchFamily="18" charset="0"/>
                <a:cs typeface="Times New Roman" pitchFamily="18" charset="0"/>
              </a:rPr>
              <a:t>Amino Acid Pool</a:t>
            </a:r>
          </a:p>
          <a:p>
            <a:pPr algn="just"/>
            <a:r>
              <a:rPr lang="en-US" sz="3200" b="1"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a:p>
            <a:pPr algn="just"/>
            <a:r>
              <a:rPr lang="en-US" sz="3200" dirty="0">
                <a:latin typeface="Times New Roman" pitchFamily="18" charset="0"/>
                <a:cs typeface="Times New Roman" pitchFamily="18" charset="0"/>
              </a:rPr>
              <a:t>The amount of free amino acids distributed throughout the body is called amino acid pool. Plasma level for most amino acids varies widely throughout the day. It ranges between 4–5 mg/dl. Following a protein containing meal</a:t>
            </a:r>
            <a:r>
              <a:rPr lang="en-US" sz="3200" dirty="0" smtClean="0">
                <a:latin typeface="Times New Roman" pitchFamily="18" charset="0"/>
                <a:cs typeface="Times New Roman" pitchFamily="18" charset="0"/>
              </a:rPr>
              <a:t>, the </a:t>
            </a:r>
            <a:r>
              <a:rPr lang="en-US" sz="3200" dirty="0">
                <a:latin typeface="Times New Roman" pitchFamily="18" charset="0"/>
                <a:cs typeface="Times New Roman" pitchFamily="18" charset="0"/>
              </a:rPr>
              <a:t>amino acid levels rise to </a:t>
            </a:r>
            <a:r>
              <a:rPr lang="en-US" sz="3200" dirty="0" smtClean="0">
                <a:latin typeface="Times New Roman" pitchFamily="18" charset="0"/>
                <a:cs typeface="Times New Roman" pitchFamily="18" charset="0"/>
              </a:rPr>
              <a:t>(45 - </a:t>
            </a:r>
            <a:r>
              <a:rPr lang="en-US" sz="3200" dirty="0">
                <a:latin typeface="Times New Roman" pitchFamily="18" charset="0"/>
                <a:cs typeface="Times New Roman" pitchFamily="18" charset="0"/>
              </a:rPr>
              <a:t>100 mg / </a:t>
            </a:r>
            <a:r>
              <a:rPr lang="en-US" sz="3200" dirty="0" smtClean="0">
                <a:latin typeface="Times New Roman" pitchFamily="18" charset="0"/>
                <a:cs typeface="Times New Roman" pitchFamily="18" charset="0"/>
              </a:rPr>
              <a:t>dl).</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680655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8534400" cy="4955203"/>
          </a:xfrm>
          <a:prstGeom prst="rect">
            <a:avLst/>
          </a:prstGeom>
        </p:spPr>
        <p:txBody>
          <a:bodyPr wrap="square">
            <a:spAutoFit/>
          </a:bodyPr>
          <a:lstStyle/>
          <a:p>
            <a:r>
              <a:rPr lang="en-US" sz="3200" b="1" dirty="0">
                <a:solidFill>
                  <a:srgbClr val="FF0000"/>
                </a:solidFill>
                <a:latin typeface="Times New Roman" pitchFamily="18" charset="0"/>
                <a:cs typeface="Times New Roman" pitchFamily="18" charset="0"/>
              </a:rPr>
              <a:t>Tissue Amino acids</a:t>
            </a:r>
            <a:endParaRPr lang="en-US" sz="3200" dirty="0">
              <a:solidFill>
                <a:srgbClr val="FF0000"/>
              </a:solidFill>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The amino acids are transported into tissues actively. </a:t>
            </a:r>
            <a:r>
              <a:rPr lang="en-US" sz="2800" dirty="0" err="1">
                <a:latin typeface="Times New Roman" pitchFamily="18" charset="0"/>
                <a:cs typeface="Times New Roman" pitchFamily="18" charset="0"/>
              </a:rPr>
              <a:t>Pyridoxal</a:t>
            </a:r>
            <a:r>
              <a:rPr lang="en-US" sz="2800" dirty="0">
                <a:latin typeface="Times New Roman" pitchFamily="18" charset="0"/>
                <a:cs typeface="Times New Roman" pitchFamily="18" charset="0"/>
              </a:rPr>
              <a:t>-P (B6-P) is one of the requirement for this active transport. Tissue uptake is also </a:t>
            </a:r>
            <a:r>
              <a:rPr lang="en-US" sz="2800" dirty="0" err="1">
                <a:latin typeface="Times New Roman" pitchFamily="18" charset="0"/>
                <a:cs typeface="Times New Roman" pitchFamily="18" charset="0"/>
              </a:rPr>
              <a:t>favoured</a:t>
            </a:r>
            <a:r>
              <a:rPr lang="en-US" sz="2800" dirty="0">
                <a:latin typeface="Times New Roman" pitchFamily="18" charset="0"/>
                <a:cs typeface="Times New Roman" pitchFamily="18" charset="0"/>
              </a:rPr>
              <a:t> by hormones</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r>
              <a:rPr lang="en-US" sz="2800" dirty="0">
                <a:solidFill>
                  <a:srgbClr val="0070C0"/>
                </a:solidFill>
                <a:latin typeface="Times New Roman" pitchFamily="18" charset="0"/>
                <a:cs typeface="Times New Roman" pitchFamily="18" charset="0"/>
              </a:rPr>
              <a:t>Insulin, growth hormone and testosterone </a:t>
            </a:r>
            <a:r>
              <a:rPr lang="en-US" sz="2800" dirty="0" err="1">
                <a:latin typeface="Times New Roman" pitchFamily="18" charset="0"/>
                <a:cs typeface="Times New Roman" pitchFamily="18" charset="0"/>
              </a:rPr>
              <a:t>favour</a:t>
            </a:r>
            <a:r>
              <a:rPr lang="en-US" sz="2800" dirty="0">
                <a:latin typeface="Times New Roman" pitchFamily="18" charset="0"/>
                <a:cs typeface="Times New Roman" pitchFamily="18" charset="0"/>
              </a:rPr>
              <a:t> the uptake of amino acids by tissues (anabolic hormones).</a:t>
            </a:r>
          </a:p>
          <a:p>
            <a:pPr algn="just"/>
            <a:r>
              <a:rPr lang="en-US" sz="2800" dirty="0">
                <a:latin typeface="Times New Roman" pitchFamily="18" charset="0"/>
                <a:cs typeface="Times New Roman" pitchFamily="18" charset="0"/>
              </a:rPr>
              <a:t>• </a:t>
            </a:r>
            <a:r>
              <a:rPr lang="en-US" sz="2800" dirty="0" smtClean="0">
                <a:solidFill>
                  <a:srgbClr val="00B050"/>
                </a:solidFill>
                <a:latin typeface="Times New Roman" pitchFamily="18" charset="0"/>
                <a:cs typeface="Times New Roman" pitchFamily="18" charset="0"/>
              </a:rPr>
              <a:t>Estradiol</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stimulates selectively their </a:t>
            </a:r>
            <a:r>
              <a:rPr lang="en-US" sz="2800" dirty="0">
                <a:solidFill>
                  <a:srgbClr val="00B050"/>
                </a:solidFill>
                <a:latin typeface="Times New Roman" pitchFamily="18" charset="0"/>
                <a:cs typeface="Times New Roman" pitchFamily="18" charset="0"/>
              </a:rPr>
              <a:t>uptake </a:t>
            </a:r>
            <a:r>
              <a:rPr lang="en-US" sz="2800" dirty="0" smtClean="0">
                <a:solidFill>
                  <a:srgbClr val="00B050"/>
                </a:solidFill>
                <a:latin typeface="Times New Roman" pitchFamily="18" charset="0"/>
                <a:cs typeface="Times New Roman" pitchFamily="18" charset="0"/>
              </a:rPr>
              <a:t>by uterus</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a:t>
            </a:r>
            <a:r>
              <a:rPr lang="en-US" sz="2800" dirty="0">
                <a:solidFill>
                  <a:schemeClr val="accent3"/>
                </a:solidFill>
                <a:latin typeface="Times New Roman" pitchFamily="18" charset="0"/>
                <a:cs typeface="Times New Roman" pitchFamily="18" charset="0"/>
              </a:rPr>
              <a:t>Epinephrine and glucocorticoids</a:t>
            </a:r>
            <a:r>
              <a:rPr lang="en-US" sz="2800" dirty="0">
                <a:latin typeface="Times New Roman" pitchFamily="18" charset="0"/>
                <a:cs typeface="Times New Roman" pitchFamily="18" charset="0"/>
              </a:rPr>
              <a:t>: Stimulate the</a:t>
            </a:r>
          </a:p>
          <a:p>
            <a:pPr algn="just"/>
            <a:r>
              <a:rPr lang="en-US" sz="2800" dirty="0">
                <a:latin typeface="Times New Roman" pitchFamily="18" charset="0"/>
                <a:cs typeface="Times New Roman" pitchFamily="18" charset="0"/>
              </a:rPr>
              <a:t>uptake of amino acids </a:t>
            </a:r>
            <a:r>
              <a:rPr lang="en-US" sz="2800" dirty="0">
                <a:solidFill>
                  <a:schemeClr val="accent3"/>
                </a:solidFill>
                <a:latin typeface="Times New Roman" pitchFamily="18" charset="0"/>
                <a:cs typeface="Times New Roman" pitchFamily="18" charset="0"/>
              </a:rPr>
              <a:t>by the Liver</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1292523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457200"/>
            <a:ext cx="8534400" cy="2554545"/>
          </a:xfrm>
          <a:prstGeom prst="rect">
            <a:avLst/>
          </a:prstGeom>
        </p:spPr>
        <p:txBody>
          <a:bodyPr wrap="square">
            <a:spAutoFit/>
          </a:bodyPr>
          <a:lstStyle/>
          <a:p>
            <a:r>
              <a:rPr lang="en-US" sz="3200" b="1" dirty="0">
                <a:solidFill>
                  <a:srgbClr val="FF0000"/>
                </a:solidFill>
                <a:latin typeface="Times New Roman" pitchFamily="18" charset="0"/>
                <a:cs typeface="Times New Roman" pitchFamily="18" charset="0"/>
              </a:rPr>
              <a:t>Sources of amino acid pool</a:t>
            </a:r>
            <a:endParaRPr lang="en-US" sz="3200" dirty="0">
              <a:solidFill>
                <a:srgbClr val="FF0000"/>
              </a:solidFill>
              <a:latin typeface="Times New Roman" pitchFamily="18" charset="0"/>
              <a:cs typeface="Times New Roman" pitchFamily="18" charset="0"/>
            </a:endParaRPr>
          </a:p>
          <a:p>
            <a:r>
              <a:rPr lang="en-US" sz="3200" dirty="0">
                <a:latin typeface="Times New Roman" pitchFamily="18" charset="0"/>
                <a:cs typeface="Times New Roman" pitchFamily="18" charset="0"/>
              </a:rPr>
              <a:t>1.Dietary  protein </a:t>
            </a:r>
          </a:p>
          <a:p>
            <a:r>
              <a:rPr lang="en-US" sz="3200" dirty="0">
                <a:latin typeface="Times New Roman" pitchFamily="18" charset="0"/>
                <a:cs typeface="Times New Roman" pitchFamily="18" charset="0"/>
              </a:rPr>
              <a:t>2.Breakdown of tissue proteins</a:t>
            </a:r>
          </a:p>
          <a:p>
            <a:r>
              <a:rPr lang="en-US" sz="3200" dirty="0" smtClean="0">
                <a:latin typeface="Times New Roman" pitchFamily="18" charset="0"/>
                <a:cs typeface="Times New Roman" pitchFamily="18" charset="0"/>
              </a:rPr>
              <a:t>3.Biosynthesis </a:t>
            </a:r>
            <a:r>
              <a:rPr lang="en-US" sz="3200" dirty="0">
                <a:latin typeface="Times New Roman" pitchFamily="18" charset="0"/>
                <a:cs typeface="Times New Roman" pitchFamily="18" charset="0"/>
              </a:rPr>
              <a:t>of </a:t>
            </a:r>
            <a:r>
              <a:rPr lang="en-US" sz="3200" dirty="0" smtClean="0">
                <a:latin typeface="Times New Roman" pitchFamily="18" charset="0"/>
                <a:cs typeface="Times New Roman" pitchFamily="18" charset="0"/>
              </a:rPr>
              <a:t>amino </a:t>
            </a:r>
            <a:r>
              <a:rPr lang="en-US" sz="3200" dirty="0">
                <a:latin typeface="Times New Roman" pitchFamily="18" charset="0"/>
                <a:cs typeface="Times New Roman" pitchFamily="18" charset="0"/>
              </a:rPr>
              <a:t>acids in </a:t>
            </a:r>
            <a:r>
              <a:rPr lang="en-US" sz="3200" dirty="0" smtClean="0">
                <a:latin typeface="Times New Roman" pitchFamily="18" charset="0"/>
                <a:cs typeface="Times New Roman" pitchFamily="18" charset="0"/>
              </a:rPr>
              <a:t>liver (</a:t>
            </a:r>
            <a:r>
              <a:rPr lang="en-US" sz="3200" dirty="0">
                <a:latin typeface="Times New Roman" pitchFamily="18" charset="0"/>
                <a:cs typeface="Times New Roman" pitchFamily="18" charset="0"/>
              </a:rPr>
              <a:t>except </a:t>
            </a:r>
            <a:r>
              <a:rPr lang="en-US" sz="3200" dirty="0" smtClean="0">
                <a:latin typeface="Times New Roman" pitchFamily="18" charset="0"/>
                <a:cs typeface="Times New Roman" pitchFamily="18" charset="0"/>
              </a:rPr>
              <a:t>essential amino acid).</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40336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8458199" cy="6324600"/>
          </a:xfrm>
          <a:prstGeom prst="rect">
            <a:avLst/>
          </a:prstGeom>
          <a:noFill/>
          <a:ln>
            <a:noFill/>
          </a:ln>
        </p:spPr>
      </p:pic>
      <p:sp>
        <p:nvSpPr>
          <p:cNvPr id="2" name="Rectangle 1"/>
          <p:cNvSpPr/>
          <p:nvPr/>
        </p:nvSpPr>
        <p:spPr>
          <a:xfrm>
            <a:off x="240337" y="0"/>
            <a:ext cx="3956532" cy="523220"/>
          </a:xfrm>
          <a:prstGeom prst="rect">
            <a:avLst/>
          </a:prstGeom>
        </p:spPr>
        <p:txBody>
          <a:bodyPr wrap="none">
            <a:spAutoFit/>
          </a:bodyPr>
          <a:lstStyle/>
          <a:p>
            <a:pPr algn="just"/>
            <a:r>
              <a:rPr lang="en-US" sz="2800" b="1" dirty="0">
                <a:solidFill>
                  <a:srgbClr val="FF0000"/>
                </a:solidFill>
                <a:latin typeface="Times New Roman" pitchFamily="18" charset="0"/>
                <a:cs typeface="Times New Roman" pitchFamily="18" charset="0"/>
              </a:rPr>
              <a:t>Fate of  amino acid pool.</a:t>
            </a:r>
          </a:p>
        </p:txBody>
      </p:sp>
    </p:spTree>
    <p:extLst>
      <p:ext uri="{BB962C8B-B14F-4D97-AF65-F5344CB8AC3E}">
        <p14:creationId xmlns:p14="http://schemas.microsoft.com/office/powerpoint/2010/main" val="54466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304800"/>
            <a:ext cx="8686800" cy="4524315"/>
          </a:xfrm>
          <a:prstGeom prst="rect">
            <a:avLst/>
          </a:prstGeom>
        </p:spPr>
        <p:txBody>
          <a:bodyPr wrap="square">
            <a:spAutoFit/>
          </a:bodyPr>
          <a:lstStyle/>
          <a:p>
            <a:pPr algn="just"/>
            <a:r>
              <a:rPr lang="en-US" sz="3200" b="1" dirty="0">
                <a:solidFill>
                  <a:srgbClr val="00B050"/>
                </a:solidFill>
                <a:latin typeface="Times New Roman" pitchFamily="18" charset="0"/>
                <a:cs typeface="Times New Roman" pitchFamily="18" charset="0"/>
              </a:rPr>
              <a:t>Protein Turnover</a:t>
            </a:r>
          </a:p>
          <a:p>
            <a:pPr algn="just"/>
            <a:r>
              <a:rPr lang="en-US" sz="3200" dirty="0">
                <a:latin typeface="Times New Roman" pitchFamily="18" charset="0"/>
                <a:cs typeface="Times New Roman" pitchFamily="18" charset="0"/>
              </a:rPr>
              <a:t>All the body proteins except collagen are in a constant state of degradation and resynthesis. About 1-2% of total body proteins are degraded and resynthesized every day</a:t>
            </a:r>
          </a:p>
          <a:p>
            <a:pPr algn="just"/>
            <a:r>
              <a:rPr lang="en-US" sz="3200" dirty="0">
                <a:latin typeface="Times New Roman" pitchFamily="18" charset="0"/>
                <a:cs typeface="Times New Roman" pitchFamily="18" charset="0"/>
              </a:rPr>
              <a:t> </a:t>
            </a:r>
            <a:endParaRPr lang="en-US" sz="3200" b="1" dirty="0">
              <a:latin typeface="Times New Roman" pitchFamily="18" charset="0"/>
              <a:cs typeface="Times New Roman" pitchFamily="18" charset="0"/>
            </a:endParaRPr>
          </a:p>
          <a:p>
            <a:pPr algn="just"/>
            <a:r>
              <a:rPr lang="en-US" sz="3200" b="1" dirty="0">
                <a:solidFill>
                  <a:srgbClr val="00B050"/>
                </a:solidFill>
                <a:latin typeface="Times New Roman" pitchFamily="18" charset="0"/>
                <a:cs typeface="Times New Roman" pitchFamily="18" charset="0"/>
              </a:rPr>
              <a:t>Nitrogen Balance</a:t>
            </a:r>
          </a:p>
          <a:p>
            <a:pPr algn="just"/>
            <a:r>
              <a:rPr lang="en-US" sz="3200" dirty="0">
                <a:latin typeface="Times New Roman" pitchFamily="18" charset="0"/>
                <a:cs typeface="Times New Roman" pitchFamily="18" charset="0"/>
              </a:rPr>
              <a:t>Nitrogen balance means the difference between nitrogen intake and nitrogen loss.</a:t>
            </a:r>
          </a:p>
        </p:txBody>
      </p:sp>
    </p:spTree>
    <p:extLst>
      <p:ext uri="{BB962C8B-B14F-4D97-AF65-F5344CB8AC3E}">
        <p14:creationId xmlns:p14="http://schemas.microsoft.com/office/powerpoint/2010/main" val="33169265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ÙØªÙØ¬Ø© Ø¨Ø­Ø« Ø§ÙØµÙØ± Ø¹Ù âªnitrogen equilibriumâ¬â"/>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0030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228600"/>
            <a:ext cx="8305800" cy="5386090"/>
          </a:xfrm>
          <a:prstGeom prst="rect">
            <a:avLst/>
          </a:prstGeom>
        </p:spPr>
        <p:txBody>
          <a:bodyPr wrap="square">
            <a:spAutoFit/>
          </a:bodyPr>
          <a:lstStyle/>
          <a:p>
            <a:pPr algn="just"/>
            <a:r>
              <a:rPr lang="en-US" sz="2800" b="1" dirty="0">
                <a:solidFill>
                  <a:srgbClr val="00B050"/>
                </a:solidFill>
                <a:latin typeface="Times New Roman" pitchFamily="18" charset="0"/>
                <a:cs typeface="Times New Roman" pitchFamily="18" charset="0"/>
              </a:rPr>
              <a:t>Nitrogen Intake</a:t>
            </a:r>
          </a:p>
          <a:p>
            <a:pPr algn="just"/>
            <a:r>
              <a:rPr lang="en-US" sz="2800" dirty="0">
                <a:latin typeface="Times New Roman" pitchFamily="18" charset="0"/>
                <a:cs typeface="Times New Roman" pitchFamily="18" charset="0"/>
              </a:rPr>
              <a:t>  1-Dietary protein, every 100 gram proteins contain 16 gram nitrogen.</a:t>
            </a:r>
          </a:p>
          <a:p>
            <a:pPr algn="just"/>
            <a:r>
              <a:rPr lang="en-US" sz="2800" dirty="0">
                <a:latin typeface="Times New Roman" pitchFamily="18" charset="0"/>
                <a:cs typeface="Times New Roman" pitchFamily="18" charset="0"/>
              </a:rPr>
              <a:t>  2-Traces of inorganic nitrogen in the form of </a:t>
            </a:r>
            <a:r>
              <a:rPr lang="en-US" sz="2800" dirty="0" smtClean="0">
                <a:latin typeface="Times New Roman" pitchFamily="18" charset="0"/>
                <a:cs typeface="Times New Roman" pitchFamily="18" charset="0"/>
              </a:rPr>
              <a:t>nitrates (NO</a:t>
            </a:r>
            <a:r>
              <a:rPr lang="en-US" sz="24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 </a:t>
            </a:r>
            <a:r>
              <a:rPr lang="en-US" sz="3600" baseline="300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and nitrites (NO</a:t>
            </a:r>
            <a:r>
              <a:rPr lang="en-US" sz="2400" dirty="0" smtClean="0">
                <a:latin typeface="Times New Roman" pitchFamily="18" charset="0"/>
                <a:cs typeface="Times New Roman" pitchFamily="18" charset="0"/>
              </a:rPr>
              <a:t>2</a:t>
            </a:r>
            <a:r>
              <a:rPr lang="en-US" sz="2400" baseline="300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 </a:t>
            </a:r>
            <a:endParaRPr lang="en-US" sz="2800" b="1" dirty="0">
              <a:latin typeface="Times New Roman" pitchFamily="18" charset="0"/>
              <a:cs typeface="Times New Roman" pitchFamily="18" charset="0"/>
            </a:endParaRPr>
          </a:p>
          <a:p>
            <a:pPr algn="just"/>
            <a:r>
              <a:rPr lang="en-US" sz="2800" b="1" dirty="0">
                <a:solidFill>
                  <a:srgbClr val="00B050"/>
                </a:solidFill>
                <a:latin typeface="Times New Roman" pitchFamily="18" charset="0"/>
                <a:cs typeface="Times New Roman" pitchFamily="18" charset="0"/>
              </a:rPr>
              <a:t>Nitrogen loss</a:t>
            </a:r>
          </a:p>
          <a:p>
            <a:pPr algn="just"/>
            <a:r>
              <a:rPr lang="en-US" sz="2800" dirty="0">
                <a:latin typeface="Times New Roman" pitchFamily="18" charset="0"/>
                <a:cs typeface="Times New Roman" pitchFamily="18" charset="0"/>
              </a:rPr>
              <a:t>1-In urine in the form of non-protein nitrogenous substances as urea, uric acid, </a:t>
            </a:r>
            <a:r>
              <a:rPr lang="en-US" sz="2800" dirty="0" err="1">
                <a:latin typeface="Times New Roman" pitchFamily="18" charset="0"/>
                <a:cs typeface="Times New Roman" pitchFamily="18" charset="0"/>
              </a:rPr>
              <a:t>creatine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creatinine</a:t>
            </a:r>
            <a:r>
              <a:rPr lang="en-US" sz="2800" dirty="0">
                <a:latin typeface="Times New Roman" pitchFamily="18" charset="0"/>
                <a:cs typeface="Times New Roman" pitchFamily="18" charset="0"/>
              </a:rPr>
              <a:t> and ammonia</a:t>
            </a:r>
          </a:p>
          <a:p>
            <a:pPr algn="just"/>
            <a:r>
              <a:rPr lang="en-US" sz="2800" dirty="0">
                <a:latin typeface="Times New Roman" pitchFamily="18" charset="0"/>
                <a:cs typeface="Times New Roman" pitchFamily="18" charset="0"/>
              </a:rPr>
              <a:t>2-In stools in the form of digestive juices</a:t>
            </a:r>
          </a:p>
          <a:p>
            <a:pPr algn="just"/>
            <a:r>
              <a:rPr lang="en-US" sz="2800" dirty="0">
                <a:latin typeface="Times New Roman" pitchFamily="18" charset="0"/>
                <a:cs typeface="Times New Roman" pitchFamily="18" charset="0"/>
              </a:rPr>
              <a:t>3-In sweat in the form of urea</a:t>
            </a:r>
          </a:p>
        </p:txBody>
      </p:sp>
    </p:spTree>
    <p:extLst>
      <p:ext uri="{BB962C8B-B14F-4D97-AF65-F5344CB8AC3E}">
        <p14:creationId xmlns:p14="http://schemas.microsoft.com/office/powerpoint/2010/main" val="11568493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3984639"/>
            <a:ext cx="8458200" cy="2677656"/>
          </a:xfrm>
          <a:prstGeom prst="rect">
            <a:avLst/>
          </a:prstGeom>
        </p:spPr>
        <p:txBody>
          <a:bodyPr wrap="square">
            <a:spAutoFit/>
          </a:bodyPr>
          <a:lstStyle/>
          <a:p>
            <a:r>
              <a:rPr lang="en-US" sz="2400" dirty="0" smtClean="0">
                <a:latin typeface="Times New Roman" pitchFamily="18" charset="0"/>
                <a:cs typeface="Times New Roman" pitchFamily="18" charset="0"/>
              </a:rPr>
              <a:t>means that nitrogen intake is more than nitrogen loss. </a:t>
            </a:r>
          </a:p>
          <a:p>
            <a:r>
              <a:rPr lang="en-US" sz="2400" dirty="0" smtClean="0">
                <a:latin typeface="Times New Roman" pitchFamily="18" charset="0"/>
                <a:cs typeface="Times New Roman" pitchFamily="18" charset="0"/>
              </a:rPr>
              <a:t>It occurs in:</a:t>
            </a:r>
          </a:p>
          <a:p>
            <a:pPr lvl="0"/>
            <a:r>
              <a:rPr lang="en-US" sz="2400" dirty="0" smtClean="0">
                <a:latin typeface="Times New Roman" pitchFamily="18" charset="0"/>
                <a:cs typeface="Times New Roman" pitchFamily="18" charset="0"/>
              </a:rPr>
              <a:t>Growing children</a:t>
            </a:r>
          </a:p>
          <a:p>
            <a:pPr lvl="0"/>
            <a:r>
              <a:rPr lang="en-US" sz="2400" dirty="0" smtClean="0">
                <a:latin typeface="Times New Roman" pitchFamily="18" charset="0"/>
                <a:cs typeface="Times New Roman" pitchFamily="18" charset="0"/>
              </a:rPr>
              <a:t>Pregnancy</a:t>
            </a:r>
          </a:p>
          <a:p>
            <a:pPr lvl="0"/>
            <a:r>
              <a:rPr lang="en-US" sz="2400" dirty="0" smtClean="0">
                <a:latin typeface="Times New Roman" pitchFamily="18" charset="0"/>
                <a:cs typeface="Times New Roman" pitchFamily="18" charset="0"/>
              </a:rPr>
              <a:t>Convalescence from wasting diseases</a:t>
            </a:r>
          </a:p>
          <a:p>
            <a:r>
              <a:rPr lang="en-US" sz="2400" dirty="0">
                <a:latin typeface="Times New Roman" pitchFamily="18" charset="0"/>
                <a:cs typeface="Times New Roman" pitchFamily="18" charset="0"/>
              </a:rPr>
              <a:t> </a:t>
            </a:r>
          </a:p>
          <a:p>
            <a:endParaRPr lang="en-US" sz="2400" dirty="0" smtClean="0">
              <a:latin typeface="Times New Roman" pitchFamily="18" charset="0"/>
              <a:cs typeface="Times New Roman" pitchFamily="18" charset="0"/>
            </a:endParaRPr>
          </a:p>
        </p:txBody>
      </p:sp>
      <p:pic>
        <p:nvPicPr>
          <p:cNvPr id="1026" name="Picture 2" descr="ÙØªÙØ¬Ø© Ø¨Ø­Ø« Ø§ÙØµÙØ± Ø¹Ù âªnitrogen balanceâ¬â"/>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0236"/>
            <a:ext cx="7693025" cy="4010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6080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458200" cy="3785652"/>
          </a:xfrm>
          <a:prstGeom prst="rect">
            <a:avLst/>
          </a:prstGeom>
        </p:spPr>
        <p:txBody>
          <a:bodyPr wrap="square">
            <a:spAutoFit/>
          </a:bodyPr>
          <a:lstStyle/>
          <a:p>
            <a:r>
              <a:rPr lang="en-US" sz="2400" dirty="0">
                <a:latin typeface="Times New Roman" pitchFamily="18" charset="0"/>
                <a:cs typeface="Times New Roman" pitchFamily="18" charset="0"/>
              </a:rPr>
              <a:t> </a:t>
            </a:r>
          </a:p>
          <a:p>
            <a:r>
              <a:rPr lang="en-US" sz="2400" b="1" dirty="0">
                <a:solidFill>
                  <a:srgbClr val="FF0000"/>
                </a:solidFill>
                <a:latin typeface="Times New Roman" pitchFamily="18" charset="0"/>
                <a:cs typeface="Times New Roman" pitchFamily="18" charset="0"/>
              </a:rPr>
              <a:t>Negative Nitrogen Balance </a:t>
            </a:r>
          </a:p>
          <a:p>
            <a:r>
              <a:rPr lang="en-US" sz="2400" dirty="0">
                <a:latin typeface="Times New Roman" pitchFamily="18" charset="0"/>
                <a:cs typeface="Times New Roman" pitchFamily="18" charset="0"/>
              </a:rPr>
              <a:t>means that nitrogen loss is more than nitrogen intake. It occurs in:</a:t>
            </a:r>
          </a:p>
          <a:p>
            <a:pPr lvl="0"/>
            <a:r>
              <a:rPr lang="en-US" sz="2400" dirty="0">
                <a:latin typeface="Times New Roman" pitchFamily="18" charset="0"/>
                <a:cs typeface="Times New Roman" pitchFamily="18" charset="0"/>
              </a:rPr>
              <a:t>Diabetes mellitus</a:t>
            </a:r>
          </a:p>
          <a:p>
            <a:pPr lvl="0"/>
            <a:r>
              <a:rPr lang="en-US" sz="2400" dirty="0">
                <a:latin typeface="Times New Roman" pitchFamily="18" charset="0"/>
                <a:cs typeface="Times New Roman" pitchFamily="18" charset="0"/>
              </a:rPr>
              <a:t>Fever</a:t>
            </a:r>
          </a:p>
          <a:p>
            <a:pPr lvl="0"/>
            <a:r>
              <a:rPr lang="en-US" sz="2400" dirty="0">
                <a:latin typeface="Times New Roman" pitchFamily="18" charset="0"/>
                <a:cs typeface="Times New Roman" pitchFamily="18" charset="0"/>
              </a:rPr>
              <a:t>Starvation</a:t>
            </a:r>
          </a:p>
          <a:p>
            <a:pPr lvl="0"/>
            <a:r>
              <a:rPr lang="en-US" sz="2400" dirty="0">
                <a:latin typeface="Times New Roman" pitchFamily="18" charset="0"/>
                <a:cs typeface="Times New Roman" pitchFamily="18" charset="0"/>
              </a:rPr>
              <a:t>Wasting diseases</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Nitrogen </a:t>
            </a:r>
            <a:r>
              <a:rPr lang="en-US" sz="2400" dirty="0">
                <a:latin typeface="Times New Roman" pitchFamily="18" charset="0"/>
                <a:cs typeface="Times New Roman" pitchFamily="18" charset="0"/>
              </a:rPr>
              <a:t>equilibrium means that nitrogen intake equals nitrogen loss. It occurs in healthy adults on an adequate diet</a:t>
            </a:r>
          </a:p>
        </p:txBody>
      </p:sp>
    </p:spTree>
    <p:extLst>
      <p:ext uri="{BB962C8B-B14F-4D97-AF65-F5344CB8AC3E}">
        <p14:creationId xmlns:p14="http://schemas.microsoft.com/office/powerpoint/2010/main" val="3792817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399" y="609600"/>
            <a:ext cx="8514347" cy="3816429"/>
          </a:xfrm>
          <a:prstGeom prst="rect">
            <a:avLst/>
          </a:prstGeom>
        </p:spPr>
        <p:txBody>
          <a:bodyPr wrap="square">
            <a:spAutoFit/>
          </a:bodyPr>
          <a:lstStyle/>
          <a:p>
            <a:r>
              <a:rPr lang="en-US" sz="3200" b="1" dirty="0">
                <a:solidFill>
                  <a:srgbClr val="FF0000"/>
                </a:solidFill>
                <a:latin typeface="Times New Roman" pitchFamily="18" charset="0"/>
                <a:cs typeface="Times New Roman" pitchFamily="18" charset="0"/>
              </a:rPr>
              <a:t>Mechanisms of amino acids absorption</a:t>
            </a:r>
            <a:endParaRPr lang="en-US" sz="3200" dirty="0">
              <a:solidFill>
                <a:srgbClr val="FF0000"/>
              </a:solidFill>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There </a:t>
            </a:r>
            <a:r>
              <a:rPr lang="en-US" sz="3200" dirty="0">
                <a:latin typeface="Times New Roman" pitchFamily="18" charset="0"/>
                <a:cs typeface="Times New Roman" pitchFamily="18" charset="0"/>
              </a:rPr>
              <a:t>are two mechanisms for amino acids absorption</a:t>
            </a:r>
            <a:r>
              <a:rPr lang="en-US" sz="3200" dirty="0" smtClean="0">
                <a:latin typeface="Times New Roman" pitchFamily="18" charset="0"/>
                <a:cs typeface="Times New Roman" pitchFamily="18" charset="0"/>
              </a:rPr>
              <a:t>.</a:t>
            </a:r>
          </a:p>
          <a:p>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a:p>
            <a:r>
              <a:rPr lang="en-US" sz="3200" dirty="0" smtClean="0">
                <a:solidFill>
                  <a:srgbClr val="00B050"/>
                </a:solidFill>
                <a:latin typeface="Times New Roman" pitchFamily="18" charset="0"/>
                <a:cs typeface="Times New Roman" pitchFamily="18" charset="0"/>
              </a:rPr>
              <a:t>1-Carrier </a:t>
            </a:r>
            <a:r>
              <a:rPr lang="en-US" sz="3200" dirty="0">
                <a:solidFill>
                  <a:srgbClr val="00B050"/>
                </a:solidFill>
                <a:latin typeface="Times New Roman" pitchFamily="18" charset="0"/>
                <a:cs typeface="Times New Roman" pitchFamily="18" charset="0"/>
              </a:rPr>
              <a:t>proteins transport system</a:t>
            </a:r>
          </a:p>
          <a:p>
            <a:r>
              <a:rPr lang="en-US" sz="3200" dirty="0" smtClean="0">
                <a:solidFill>
                  <a:srgbClr val="0070C0"/>
                </a:solidFill>
                <a:latin typeface="Times New Roman" pitchFamily="18" charset="0"/>
                <a:cs typeface="Times New Roman" pitchFamily="18" charset="0"/>
              </a:rPr>
              <a:t>2-Glutathione </a:t>
            </a:r>
            <a:r>
              <a:rPr lang="en-US" sz="3200" dirty="0">
                <a:solidFill>
                  <a:srgbClr val="0070C0"/>
                </a:solidFill>
                <a:latin typeface="Times New Roman" pitchFamily="18" charset="0"/>
                <a:cs typeface="Times New Roman" pitchFamily="18" charset="0"/>
              </a:rPr>
              <a:t>transport system (g-</a:t>
            </a:r>
            <a:r>
              <a:rPr lang="en-US" sz="3200" dirty="0" err="1">
                <a:solidFill>
                  <a:srgbClr val="0070C0"/>
                </a:solidFill>
                <a:latin typeface="Times New Roman" pitchFamily="18" charset="0"/>
                <a:cs typeface="Times New Roman" pitchFamily="18" charset="0"/>
              </a:rPr>
              <a:t>Glutamyl</a:t>
            </a:r>
            <a:r>
              <a:rPr lang="en-US" sz="3200" dirty="0">
                <a:solidFill>
                  <a:srgbClr val="0070C0"/>
                </a:solidFill>
                <a:latin typeface="Times New Roman" pitchFamily="18" charset="0"/>
                <a:cs typeface="Times New Roman" pitchFamily="18" charset="0"/>
              </a:rPr>
              <a:t> cycle)</a:t>
            </a:r>
          </a:p>
          <a:p>
            <a:r>
              <a:rPr lang="en-US" dirty="0"/>
              <a:t> </a:t>
            </a:r>
          </a:p>
        </p:txBody>
      </p:sp>
    </p:spTree>
    <p:extLst>
      <p:ext uri="{BB962C8B-B14F-4D97-AF65-F5344CB8AC3E}">
        <p14:creationId xmlns:p14="http://schemas.microsoft.com/office/powerpoint/2010/main" val="875618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7912"/>
            <a:ext cx="8763000" cy="5262979"/>
          </a:xfrm>
          <a:prstGeom prst="rect">
            <a:avLst/>
          </a:prstGeom>
        </p:spPr>
        <p:txBody>
          <a:bodyPr wrap="square">
            <a:spAutoFit/>
          </a:bodyPr>
          <a:lstStyle/>
          <a:p>
            <a:pPr algn="ctr"/>
            <a:r>
              <a:rPr lang="en-US" dirty="0"/>
              <a:t> </a:t>
            </a:r>
            <a:r>
              <a:rPr lang="en-US" sz="2800" b="1" dirty="0" smtClean="0">
                <a:solidFill>
                  <a:srgbClr val="FF0000"/>
                </a:solidFill>
                <a:latin typeface="Times New Roman" pitchFamily="18" charset="0"/>
                <a:cs typeface="Times New Roman" pitchFamily="18" charset="0"/>
              </a:rPr>
              <a:t>Carrier </a:t>
            </a:r>
            <a:r>
              <a:rPr lang="en-US" sz="2800" b="1" dirty="0">
                <a:solidFill>
                  <a:srgbClr val="FF0000"/>
                </a:solidFill>
                <a:latin typeface="Times New Roman" pitchFamily="18" charset="0"/>
                <a:cs typeface="Times New Roman" pitchFamily="18" charset="0"/>
              </a:rPr>
              <a:t>proteins transport system</a:t>
            </a:r>
          </a:p>
          <a:p>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is the main system for amino acid absorption.</a:t>
            </a:r>
          </a:p>
          <a:p>
            <a:r>
              <a:rPr lang="en-US" sz="2800" dirty="0">
                <a:latin typeface="Times New Roman" pitchFamily="18" charset="0"/>
                <a:cs typeface="Times New Roman" pitchFamily="18" charset="0"/>
              </a:rPr>
              <a:t>• It is an active process that needs </a:t>
            </a:r>
            <a:r>
              <a:rPr lang="en-US" sz="2800" dirty="0" smtClean="0">
                <a:latin typeface="Times New Roman" pitchFamily="18" charset="0"/>
                <a:cs typeface="Times New Roman" pitchFamily="18" charset="0"/>
              </a:rPr>
              <a:t>energy derived </a:t>
            </a:r>
            <a:r>
              <a:rPr lang="en-US" sz="2800" dirty="0">
                <a:latin typeface="Times New Roman" pitchFamily="18" charset="0"/>
                <a:cs typeface="Times New Roman" pitchFamily="18" charset="0"/>
              </a:rPr>
              <a:t>from </a:t>
            </a:r>
            <a:r>
              <a:rPr lang="en-US" sz="2800" u="sng" dirty="0">
                <a:latin typeface="Times New Roman" pitchFamily="18" charset="0"/>
                <a:cs typeface="Times New Roman" pitchFamily="18" charset="0"/>
              </a:rPr>
              <a:t>ATP</a:t>
            </a:r>
            <a:r>
              <a:rPr lang="en-US" sz="2800" dirty="0">
                <a:latin typeface="Times New Roman" pitchFamily="18" charset="0"/>
                <a:cs typeface="Times New Roman" pitchFamily="18" charset="0"/>
              </a:rPr>
              <a:t>.</a:t>
            </a:r>
          </a:p>
          <a:p>
            <a:r>
              <a:rPr lang="en-US" sz="2800" dirty="0">
                <a:latin typeface="Times New Roman" pitchFamily="18" charset="0"/>
                <a:cs typeface="Times New Roman" pitchFamily="18" charset="0"/>
              </a:rPr>
              <a:t>• Absorption of </a:t>
            </a:r>
            <a:r>
              <a:rPr lang="en-US" sz="2800" u="sng" dirty="0">
                <a:latin typeface="Times New Roman" pitchFamily="18" charset="0"/>
                <a:cs typeface="Times New Roman" pitchFamily="18" charset="0"/>
              </a:rPr>
              <a:t>one amino acid </a:t>
            </a:r>
            <a:r>
              <a:rPr lang="en-US" sz="2800" dirty="0">
                <a:latin typeface="Times New Roman" pitchFamily="18" charset="0"/>
                <a:cs typeface="Times New Roman" pitchFamily="18" charset="0"/>
              </a:rPr>
              <a:t>molecule needs </a:t>
            </a:r>
            <a:r>
              <a:rPr lang="en-US" sz="2800" u="sng" dirty="0">
                <a:latin typeface="Times New Roman" pitchFamily="18" charset="0"/>
                <a:cs typeface="Times New Roman" pitchFamily="18" charset="0"/>
              </a:rPr>
              <a:t>one ATP </a:t>
            </a:r>
            <a:r>
              <a:rPr lang="en-US" sz="2800" dirty="0">
                <a:latin typeface="Times New Roman" pitchFamily="18" charset="0"/>
                <a:cs typeface="Times New Roman" pitchFamily="18" charset="0"/>
              </a:rPr>
              <a:t>molecule.</a:t>
            </a:r>
          </a:p>
          <a:p>
            <a:r>
              <a:rPr lang="en-US" sz="2800" dirty="0">
                <a:latin typeface="Times New Roman" pitchFamily="18" charset="0"/>
                <a:cs typeface="Times New Roman" pitchFamily="18" charset="0"/>
              </a:rPr>
              <a:t>• There are </a:t>
            </a:r>
            <a:r>
              <a:rPr lang="en-US" sz="2800" u="sng" dirty="0">
                <a:latin typeface="Times New Roman" pitchFamily="18" charset="0"/>
                <a:cs typeface="Times New Roman" pitchFamily="18" charset="0"/>
              </a:rPr>
              <a:t>7 carrier proteins</a:t>
            </a:r>
            <a:r>
              <a:rPr lang="en-US" sz="2800" dirty="0">
                <a:latin typeface="Times New Roman" pitchFamily="18" charset="0"/>
                <a:cs typeface="Times New Roman" pitchFamily="18" charset="0"/>
              </a:rPr>
              <a:t>, </a:t>
            </a:r>
            <a:r>
              <a:rPr lang="en-US" sz="2800" u="sng" dirty="0">
                <a:latin typeface="Times New Roman" pitchFamily="18" charset="0"/>
                <a:cs typeface="Times New Roman" pitchFamily="18" charset="0"/>
              </a:rPr>
              <a:t>one for each group </a:t>
            </a:r>
            <a:r>
              <a:rPr lang="en-US" sz="2800" dirty="0">
                <a:latin typeface="Times New Roman" pitchFamily="18" charset="0"/>
                <a:cs typeface="Times New Roman" pitchFamily="18" charset="0"/>
              </a:rPr>
              <a:t>of amino acids.</a:t>
            </a:r>
          </a:p>
          <a:p>
            <a:r>
              <a:rPr lang="en-US" sz="2800" dirty="0">
                <a:latin typeface="Times New Roman" pitchFamily="18" charset="0"/>
                <a:cs typeface="Times New Roman" pitchFamily="18" charset="0"/>
              </a:rPr>
              <a:t>• Each carrier protein has to sites one for amino acid and one for Na+.</a:t>
            </a:r>
          </a:p>
          <a:p>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 absorbed amino acid passes to the portal circulation, while Na+ is extruded out of the cell in exchange with K+ by sodium pump</a:t>
            </a:r>
            <a:r>
              <a:rPr lang="en-US" dirty="0"/>
              <a:t>.</a:t>
            </a:r>
          </a:p>
        </p:txBody>
      </p:sp>
    </p:spTree>
    <p:extLst>
      <p:ext uri="{BB962C8B-B14F-4D97-AF65-F5344CB8AC3E}">
        <p14:creationId xmlns:p14="http://schemas.microsoft.com/office/powerpoint/2010/main" val="1123820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81000"/>
            <a:ext cx="8534400" cy="5943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7031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74296"/>
            <a:ext cx="8915400" cy="4308872"/>
          </a:xfrm>
          <a:prstGeom prst="rect">
            <a:avLst/>
          </a:prstGeom>
        </p:spPr>
        <p:txBody>
          <a:bodyPr wrap="square">
            <a:spAutoFit/>
          </a:bodyPr>
          <a:lstStyle/>
          <a:p>
            <a:r>
              <a:rPr lang="en-US" sz="3200" b="1" dirty="0">
                <a:solidFill>
                  <a:srgbClr val="FF0000"/>
                </a:solidFill>
                <a:latin typeface="Times New Roman" pitchFamily="18" charset="0"/>
                <a:cs typeface="Times New Roman" pitchFamily="18" charset="0"/>
              </a:rPr>
              <a:t>Glutathione transport system </a:t>
            </a:r>
            <a:r>
              <a:rPr lang="en-US" sz="3200" b="1" dirty="0" smtClean="0">
                <a:solidFill>
                  <a:srgbClr val="FF0000"/>
                </a:solidFill>
                <a:latin typeface="Times New Roman" pitchFamily="18" charset="0"/>
                <a:cs typeface="Times New Roman" pitchFamily="18" charset="0"/>
              </a:rPr>
              <a:t>(</a:t>
            </a:r>
            <a:r>
              <a:rPr lang="el-GR" sz="3200" dirty="0" smtClean="0">
                <a:solidFill>
                  <a:srgbClr val="FF0000"/>
                </a:solidFill>
                <a:latin typeface="Times New Roman" pitchFamily="18" charset="0"/>
                <a:cs typeface="Times New Roman" pitchFamily="18" charset="0"/>
              </a:rPr>
              <a:t>γ</a:t>
            </a:r>
            <a:r>
              <a:rPr lang="en-US" sz="3200" dirty="0" smtClean="0">
                <a:solidFill>
                  <a:srgbClr val="FF0000"/>
                </a:solidFill>
                <a:latin typeface="Times New Roman" pitchFamily="18" charset="0"/>
                <a:cs typeface="Times New Roman" pitchFamily="18" charset="0"/>
              </a:rPr>
              <a:t>-</a:t>
            </a:r>
            <a:r>
              <a:rPr lang="en-US" sz="3200" b="1" dirty="0" err="1" smtClean="0">
                <a:solidFill>
                  <a:srgbClr val="FF0000"/>
                </a:solidFill>
                <a:latin typeface="Times New Roman" pitchFamily="18" charset="0"/>
                <a:cs typeface="Times New Roman" pitchFamily="18" charset="0"/>
              </a:rPr>
              <a:t>Glutamyl</a:t>
            </a:r>
            <a:r>
              <a:rPr lang="en-US" sz="3200" b="1" dirty="0" smtClean="0">
                <a:solidFill>
                  <a:srgbClr val="FF0000"/>
                </a:solidFill>
                <a:latin typeface="Times New Roman" pitchFamily="18" charset="0"/>
                <a:cs typeface="Times New Roman" pitchFamily="18" charset="0"/>
              </a:rPr>
              <a:t> </a:t>
            </a:r>
            <a:r>
              <a:rPr lang="en-US" sz="3200" b="1" dirty="0">
                <a:solidFill>
                  <a:srgbClr val="FF0000"/>
                </a:solidFill>
                <a:latin typeface="Times New Roman" pitchFamily="18" charset="0"/>
                <a:cs typeface="Times New Roman" pitchFamily="18" charset="0"/>
              </a:rPr>
              <a:t>cycle)</a:t>
            </a:r>
          </a:p>
          <a:p>
            <a:r>
              <a:rPr lang="en-US" sz="3200" dirty="0">
                <a:latin typeface="Times New Roman" pitchFamily="18" charset="0"/>
                <a:cs typeface="Times New Roman" pitchFamily="18" charset="0"/>
              </a:rPr>
              <a:t>-</a:t>
            </a:r>
            <a:r>
              <a:rPr lang="en-US" sz="3000" dirty="0">
                <a:latin typeface="Times New Roman" pitchFamily="18" charset="0"/>
                <a:cs typeface="Times New Roman" pitchFamily="18" charset="0"/>
              </a:rPr>
              <a:t>Glutathione is used to transport amino acids from </a:t>
            </a:r>
            <a:r>
              <a:rPr lang="en-US" sz="3000" dirty="0">
                <a:solidFill>
                  <a:srgbClr val="00B050"/>
                </a:solidFill>
                <a:latin typeface="Times New Roman" pitchFamily="18" charset="0"/>
                <a:cs typeface="Times New Roman" pitchFamily="18" charset="0"/>
              </a:rPr>
              <a:t>intestinal lumen</a:t>
            </a:r>
            <a:r>
              <a:rPr lang="en-US" sz="3000" dirty="0">
                <a:latin typeface="Times New Roman" pitchFamily="18" charset="0"/>
                <a:cs typeface="Times New Roman" pitchFamily="18" charset="0"/>
              </a:rPr>
              <a:t> to </a:t>
            </a:r>
            <a:r>
              <a:rPr lang="en-US" sz="3000" dirty="0">
                <a:solidFill>
                  <a:srgbClr val="00B050"/>
                </a:solidFill>
                <a:latin typeface="Times New Roman" pitchFamily="18" charset="0"/>
                <a:cs typeface="Times New Roman" pitchFamily="18" charset="0"/>
              </a:rPr>
              <a:t>cytosol of intestinal mucosa cells</a:t>
            </a:r>
            <a:r>
              <a:rPr lang="en-US" sz="3000" dirty="0" smtClean="0">
                <a:latin typeface="Times New Roman" pitchFamily="18" charset="0"/>
                <a:cs typeface="Times New Roman" pitchFamily="18" charset="0"/>
              </a:rPr>
              <a:t>.</a:t>
            </a:r>
          </a:p>
          <a:p>
            <a:r>
              <a:rPr lang="en-US" sz="3000" dirty="0" smtClean="0">
                <a:latin typeface="Times New Roman" pitchFamily="18" charset="0"/>
                <a:cs typeface="Times New Roman" pitchFamily="18" charset="0"/>
              </a:rPr>
              <a:t>-</a:t>
            </a:r>
            <a:r>
              <a:rPr lang="en-US" sz="3000" dirty="0">
                <a:latin typeface="Times New Roman" pitchFamily="18" charset="0"/>
                <a:cs typeface="Times New Roman" pitchFamily="18" charset="0"/>
              </a:rPr>
              <a:t>It is an active process that needs </a:t>
            </a:r>
            <a:r>
              <a:rPr lang="en-US" sz="3000" dirty="0" smtClean="0">
                <a:latin typeface="Times New Roman" pitchFamily="18" charset="0"/>
                <a:cs typeface="Times New Roman" pitchFamily="18" charset="0"/>
              </a:rPr>
              <a:t>energy derived </a:t>
            </a:r>
            <a:r>
              <a:rPr lang="en-US" sz="3000" dirty="0">
                <a:latin typeface="Times New Roman" pitchFamily="18" charset="0"/>
                <a:cs typeface="Times New Roman" pitchFamily="18" charset="0"/>
              </a:rPr>
              <a:t>from ATP</a:t>
            </a:r>
            <a:r>
              <a:rPr lang="en-US" sz="3000" dirty="0" smtClean="0">
                <a:latin typeface="Times New Roman" pitchFamily="18" charset="0"/>
                <a:cs typeface="Times New Roman" pitchFamily="18" charset="0"/>
              </a:rPr>
              <a:t>.</a:t>
            </a:r>
          </a:p>
          <a:p>
            <a:r>
              <a:rPr lang="en-US" sz="3000" dirty="0" smtClean="0">
                <a:latin typeface="Times New Roman" pitchFamily="18" charset="0"/>
                <a:cs typeface="Times New Roman" pitchFamily="18" charset="0"/>
              </a:rPr>
              <a:t>-</a:t>
            </a:r>
            <a:r>
              <a:rPr lang="en-US" sz="3000" dirty="0">
                <a:latin typeface="Times New Roman" pitchFamily="18" charset="0"/>
                <a:cs typeface="Times New Roman" pitchFamily="18" charset="0"/>
              </a:rPr>
              <a:t>Absorption of one amino acid molecule needs </a:t>
            </a:r>
            <a:r>
              <a:rPr lang="en-US" sz="3000" dirty="0">
                <a:solidFill>
                  <a:srgbClr val="0070C0"/>
                </a:solidFill>
                <a:latin typeface="Times New Roman" pitchFamily="18" charset="0"/>
                <a:cs typeface="Times New Roman" pitchFamily="18" charset="0"/>
              </a:rPr>
              <a:t>3 ATP </a:t>
            </a:r>
            <a:r>
              <a:rPr lang="en-US" sz="3000" dirty="0">
                <a:latin typeface="Times New Roman" pitchFamily="18" charset="0"/>
                <a:cs typeface="Times New Roman" pitchFamily="18" charset="0"/>
              </a:rPr>
              <a:t>molecules</a:t>
            </a:r>
            <a:r>
              <a:rPr lang="en-US" sz="3000" dirty="0" smtClean="0">
                <a:latin typeface="Times New Roman" pitchFamily="18" charset="0"/>
                <a:cs typeface="Times New Roman" pitchFamily="18" charset="0"/>
              </a:rPr>
              <a:t>.</a:t>
            </a:r>
          </a:p>
          <a:p>
            <a:r>
              <a:rPr lang="en-US" sz="3000" dirty="0" smtClean="0">
                <a:latin typeface="Times New Roman" pitchFamily="18" charset="0"/>
                <a:cs typeface="Times New Roman" pitchFamily="18" charset="0"/>
              </a:rPr>
              <a:t>-</a:t>
            </a:r>
            <a:r>
              <a:rPr lang="en-US" sz="3000" dirty="0">
                <a:latin typeface="Times New Roman" pitchFamily="18" charset="0"/>
                <a:cs typeface="Times New Roman" pitchFamily="18" charset="0"/>
              </a:rPr>
              <a:t>Glutathione reacts with amino acid in the presence of </a:t>
            </a:r>
            <a:r>
              <a:rPr lang="el-GR" sz="3000" dirty="0" smtClean="0">
                <a:solidFill>
                  <a:srgbClr val="FF0000"/>
                </a:solidFill>
                <a:latin typeface="Times New Roman" pitchFamily="18" charset="0"/>
                <a:cs typeface="Times New Roman" pitchFamily="18" charset="0"/>
              </a:rPr>
              <a:t>γ</a:t>
            </a:r>
            <a:r>
              <a:rPr lang="en-US" sz="3000" dirty="0" smtClean="0">
                <a:solidFill>
                  <a:srgbClr val="FF0000"/>
                </a:solidFill>
                <a:latin typeface="Times New Roman" pitchFamily="18" charset="0"/>
                <a:cs typeface="Times New Roman" pitchFamily="18" charset="0"/>
              </a:rPr>
              <a:t>-</a:t>
            </a:r>
            <a:r>
              <a:rPr lang="en-US" sz="3000" dirty="0" err="1" smtClean="0">
                <a:solidFill>
                  <a:srgbClr val="FF0000"/>
                </a:solidFill>
                <a:latin typeface="Times New Roman" pitchFamily="18" charset="0"/>
                <a:cs typeface="Times New Roman" pitchFamily="18" charset="0"/>
              </a:rPr>
              <a:t>glutamyl</a:t>
            </a:r>
            <a:r>
              <a:rPr lang="en-US" sz="3000" dirty="0" smtClean="0">
                <a:solidFill>
                  <a:srgbClr val="FF0000"/>
                </a:solidFill>
                <a:latin typeface="Times New Roman" pitchFamily="18" charset="0"/>
                <a:cs typeface="Times New Roman" pitchFamily="18" charset="0"/>
              </a:rPr>
              <a:t> </a:t>
            </a:r>
            <a:r>
              <a:rPr lang="en-US" sz="3000" dirty="0" err="1">
                <a:solidFill>
                  <a:srgbClr val="FF0000"/>
                </a:solidFill>
                <a:latin typeface="Times New Roman" pitchFamily="18" charset="0"/>
                <a:cs typeface="Times New Roman" pitchFamily="18" charset="0"/>
              </a:rPr>
              <a:t>transpeptidase</a:t>
            </a:r>
            <a:r>
              <a:rPr lang="en-US" sz="3000" dirty="0">
                <a:solidFill>
                  <a:srgbClr val="FF0000"/>
                </a:solidFill>
                <a:latin typeface="Times New Roman" pitchFamily="18" charset="0"/>
                <a:cs typeface="Times New Roman" pitchFamily="18" charset="0"/>
              </a:rPr>
              <a:t> </a:t>
            </a:r>
            <a:r>
              <a:rPr lang="en-US" sz="3000" dirty="0">
                <a:latin typeface="Times New Roman" pitchFamily="18" charset="0"/>
                <a:cs typeface="Times New Roman" pitchFamily="18" charset="0"/>
              </a:rPr>
              <a:t>to   </a:t>
            </a:r>
            <a:r>
              <a:rPr lang="en-US" sz="3000" dirty="0" smtClean="0">
                <a:latin typeface="Times New Roman" pitchFamily="18" charset="0"/>
                <a:cs typeface="Times New Roman" pitchFamily="18" charset="0"/>
              </a:rPr>
              <a:t>form </a:t>
            </a:r>
            <a:r>
              <a:rPr lang="el-GR" sz="3000" dirty="0" smtClean="0">
                <a:latin typeface="Times New Roman" pitchFamily="18" charset="0"/>
                <a:cs typeface="Times New Roman" pitchFamily="18" charset="0"/>
              </a:rPr>
              <a:t>γ</a:t>
            </a:r>
            <a:r>
              <a:rPr lang="en-US" sz="3000" dirty="0" smtClean="0">
                <a:latin typeface="Times New Roman" pitchFamily="18" charset="0"/>
                <a:cs typeface="Times New Roman" pitchFamily="18" charset="0"/>
              </a:rPr>
              <a:t>-</a:t>
            </a:r>
            <a:r>
              <a:rPr lang="en-US" sz="3000" dirty="0" err="1" smtClean="0">
                <a:latin typeface="Times New Roman" pitchFamily="18" charset="0"/>
                <a:cs typeface="Times New Roman" pitchFamily="18" charset="0"/>
              </a:rPr>
              <a:t>glutamyl</a:t>
            </a:r>
            <a:r>
              <a:rPr lang="en-US" sz="3000" dirty="0" smtClean="0">
                <a:latin typeface="Times New Roman" pitchFamily="18" charset="0"/>
                <a:cs typeface="Times New Roman" pitchFamily="18" charset="0"/>
              </a:rPr>
              <a:t> </a:t>
            </a:r>
            <a:r>
              <a:rPr lang="en-US" sz="3000" dirty="0">
                <a:latin typeface="Times New Roman" pitchFamily="18" charset="0"/>
                <a:cs typeface="Times New Roman" pitchFamily="18" charset="0"/>
              </a:rPr>
              <a:t>amino acid.</a:t>
            </a:r>
          </a:p>
        </p:txBody>
      </p:sp>
    </p:spTree>
    <p:extLst>
      <p:ext uri="{BB962C8B-B14F-4D97-AF65-F5344CB8AC3E}">
        <p14:creationId xmlns:p14="http://schemas.microsoft.com/office/powerpoint/2010/main" val="1365791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762000"/>
            <a:ext cx="8077200" cy="2554545"/>
          </a:xfrm>
          <a:prstGeom prst="rect">
            <a:avLst/>
          </a:prstGeom>
        </p:spPr>
        <p:txBody>
          <a:bodyPr wrap="square">
            <a:spAutoFit/>
          </a:bodyPr>
          <a:lstStyle/>
          <a:p>
            <a:r>
              <a:rPr lang="en-US" sz="3200" dirty="0" smtClean="0">
                <a:latin typeface="Times New Roman" pitchFamily="18" charset="0"/>
                <a:cs typeface="Times New Roman" pitchFamily="18" charset="0"/>
              </a:rPr>
              <a:t>-</a:t>
            </a:r>
            <a:r>
              <a:rPr lang="el-GR" sz="3200" dirty="0" smtClean="0">
                <a:latin typeface="Times New Roman" pitchFamily="18" charset="0"/>
                <a:cs typeface="Times New Roman" pitchFamily="18" charset="0"/>
              </a:rPr>
              <a:t>γ</a:t>
            </a:r>
            <a:r>
              <a:rPr lang="en-US" sz="3200" dirty="0" smtClean="0">
                <a:latin typeface="Times New Roman" pitchFamily="18" charset="0"/>
                <a:cs typeface="Times New Roman" pitchFamily="18" charset="0"/>
              </a:rPr>
              <a:t>-</a:t>
            </a:r>
            <a:r>
              <a:rPr lang="en-US" sz="3200" dirty="0" err="1" smtClean="0">
                <a:latin typeface="Times New Roman" pitchFamily="18" charset="0"/>
                <a:cs typeface="Times New Roman" pitchFamily="18" charset="0"/>
              </a:rPr>
              <a:t>glutamyl</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amino acid releases amino acid in the cytosol of intestinal mucosa cells with formation of 5-oxoproline that is used for regeneration of glutathione to begin another turn of the cycle.</a:t>
            </a:r>
          </a:p>
        </p:txBody>
      </p:sp>
    </p:spTree>
    <p:extLst>
      <p:ext uri="{BB962C8B-B14F-4D97-AF65-F5344CB8AC3E}">
        <p14:creationId xmlns:p14="http://schemas.microsoft.com/office/powerpoint/2010/main" val="724582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858000"/>
          </a:xfrm>
          <a:prstGeom prst="rect">
            <a:avLst/>
          </a:prstGeom>
          <a:noFill/>
          <a:ln>
            <a:noFill/>
          </a:ln>
        </p:spPr>
      </p:pic>
    </p:spTree>
    <p:extLst>
      <p:ext uri="{BB962C8B-B14F-4D97-AF65-F5344CB8AC3E}">
        <p14:creationId xmlns:p14="http://schemas.microsoft.com/office/powerpoint/2010/main" val="940163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8712200" cy="5016758"/>
          </a:xfrm>
          <a:prstGeom prst="rect">
            <a:avLst/>
          </a:prstGeom>
        </p:spPr>
        <p:txBody>
          <a:bodyPr wrap="square">
            <a:spAutoFit/>
          </a:bodyPr>
          <a:lstStyle/>
          <a:p>
            <a:pPr algn="just"/>
            <a:r>
              <a:rPr lang="en-US" sz="3200" b="1" dirty="0">
                <a:solidFill>
                  <a:srgbClr val="FF0000"/>
                </a:solidFill>
              </a:rPr>
              <a:t>Clinical </a:t>
            </a:r>
            <a:r>
              <a:rPr lang="en-US" sz="3200" b="1" dirty="0" smtClean="0">
                <a:solidFill>
                  <a:srgbClr val="FF0000"/>
                </a:solidFill>
              </a:rPr>
              <a:t>Applications</a:t>
            </a:r>
          </a:p>
          <a:p>
            <a:pPr algn="just"/>
            <a:endParaRPr lang="en-US" sz="3200" dirty="0">
              <a:solidFill>
                <a:srgbClr val="FF0000"/>
              </a:solidFill>
            </a:endParaRPr>
          </a:p>
          <a:p>
            <a:pPr lvl="0" algn="just"/>
            <a:r>
              <a:rPr lang="en-US" sz="3200" dirty="0" smtClean="0"/>
              <a:t>●</a:t>
            </a:r>
            <a:r>
              <a:rPr lang="en-US" sz="3200" dirty="0" err="1" smtClean="0"/>
              <a:t>Oxoprolinuria</a:t>
            </a:r>
            <a:r>
              <a:rPr lang="en-US" sz="3200" dirty="0"/>
              <a:t>: The deficiency of the enzyme 5-oxoprolinase leads to accumulation of 5-oxoproline in blood and hence excreted in urine. It is associated with mental retardation</a:t>
            </a:r>
            <a:r>
              <a:rPr lang="en-US" sz="3200" dirty="0" smtClean="0"/>
              <a:t>.</a:t>
            </a:r>
          </a:p>
          <a:p>
            <a:pPr lvl="0" algn="just"/>
            <a:endParaRPr lang="en-US" sz="3200" dirty="0"/>
          </a:p>
          <a:p>
            <a:pPr lvl="0" algn="just"/>
            <a:r>
              <a:rPr lang="en-US" sz="3200" dirty="0" smtClean="0"/>
              <a:t>●The </a:t>
            </a:r>
            <a:r>
              <a:rPr lang="en-US" sz="3200" dirty="0"/>
              <a:t>allergy to certain food proteins (milk, fish) is believed to result from absorption of partially digested proteins.</a:t>
            </a:r>
          </a:p>
        </p:txBody>
      </p:sp>
    </p:spTree>
    <p:extLst>
      <p:ext uri="{BB962C8B-B14F-4D97-AF65-F5344CB8AC3E}">
        <p14:creationId xmlns:p14="http://schemas.microsoft.com/office/powerpoint/2010/main" val="1326822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7457" y="228600"/>
            <a:ext cx="8440057" cy="5632311"/>
          </a:xfrm>
          <a:prstGeom prst="rect">
            <a:avLst/>
          </a:prstGeom>
        </p:spPr>
        <p:txBody>
          <a:bodyPr wrap="square">
            <a:spAutoFit/>
          </a:bodyPr>
          <a:lstStyle/>
          <a:p>
            <a:pPr lvl="0" algn="just"/>
            <a:r>
              <a:rPr lang="en-US" sz="3600" dirty="0" smtClean="0"/>
              <a:t>●</a:t>
            </a:r>
            <a:r>
              <a:rPr lang="en-US" sz="3200" dirty="0" smtClean="0"/>
              <a:t>Defects </a:t>
            </a:r>
            <a:r>
              <a:rPr lang="en-US" sz="3200" dirty="0"/>
              <a:t>in the intestinal amino acid transport systems are seen in inborn errors of metabolism such as  </a:t>
            </a:r>
            <a:r>
              <a:rPr lang="en-US" sz="3200" dirty="0" err="1"/>
              <a:t>cystinuria</a:t>
            </a:r>
            <a:r>
              <a:rPr lang="en-US" sz="3200" dirty="0"/>
              <a:t> </a:t>
            </a:r>
            <a:r>
              <a:rPr lang="en-US" sz="3200" dirty="0" smtClean="0"/>
              <a:t>.</a:t>
            </a:r>
          </a:p>
          <a:p>
            <a:pPr lvl="0" algn="just"/>
            <a:endParaRPr lang="en-US" sz="3200" dirty="0"/>
          </a:p>
          <a:p>
            <a:pPr lvl="0" algn="just"/>
            <a:r>
              <a:rPr lang="en-US" sz="3200" dirty="0" smtClean="0"/>
              <a:t>●Partial </a:t>
            </a:r>
            <a:r>
              <a:rPr lang="en-US" sz="3200" dirty="0" err="1"/>
              <a:t>gastrectomy</a:t>
            </a:r>
            <a:r>
              <a:rPr lang="en-US" sz="3200" dirty="0"/>
              <a:t>, pancreatitis, carcinoma of pancreas and cystic fibrosis may affect the digestion and absorption of proteins</a:t>
            </a:r>
            <a:r>
              <a:rPr lang="en-US" sz="3200" dirty="0" smtClean="0"/>
              <a:t>.</a:t>
            </a:r>
          </a:p>
          <a:p>
            <a:pPr lvl="0" algn="just"/>
            <a:endParaRPr lang="en-US" sz="3200" dirty="0" smtClean="0"/>
          </a:p>
          <a:p>
            <a:pPr lvl="0" algn="just"/>
            <a:r>
              <a:rPr lang="en-US" sz="3200" b="1" dirty="0" smtClean="0"/>
              <a:t>●Protein </a:t>
            </a:r>
            <a:r>
              <a:rPr lang="en-US" sz="3200" b="1" dirty="0"/>
              <a:t>losing </a:t>
            </a:r>
            <a:r>
              <a:rPr lang="en-US" sz="3200" b="1" dirty="0" err="1"/>
              <a:t>enteropathy</a:t>
            </a:r>
            <a:r>
              <a:rPr lang="en-US" sz="3200" b="1" dirty="0"/>
              <a:t>: </a:t>
            </a:r>
            <a:r>
              <a:rPr lang="en-US" sz="3200" dirty="0"/>
              <a:t>There is an excessive loss of proteins through the  gastrointestinal tract</a:t>
            </a:r>
            <a:r>
              <a:rPr lang="en-US" sz="3600" dirty="0"/>
              <a:t>.</a:t>
            </a:r>
          </a:p>
        </p:txBody>
      </p:sp>
    </p:spTree>
    <p:extLst>
      <p:ext uri="{BB962C8B-B14F-4D97-AF65-F5344CB8AC3E}">
        <p14:creationId xmlns:p14="http://schemas.microsoft.com/office/powerpoint/2010/main" val="4890729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376</TotalTime>
  <Words>467</Words>
  <Application>Microsoft Office PowerPoint</Application>
  <PresentationFormat>On-screen Show (4:3)</PresentationFormat>
  <Paragraphs>81</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Lucida Sans Unicode</vt:lpstr>
      <vt:lpstr>Times New Roman</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venous</dc:creator>
  <cp:lastModifiedBy>Maher</cp:lastModifiedBy>
  <cp:revision>30</cp:revision>
  <dcterms:created xsi:type="dcterms:W3CDTF">2006-08-16T00:00:00Z</dcterms:created>
  <dcterms:modified xsi:type="dcterms:W3CDTF">2019-10-04T16:48:17Z</dcterms:modified>
</cp:coreProperties>
</file>