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2" r:id="rId2"/>
    <p:sldId id="258" r:id="rId3"/>
    <p:sldId id="303" r:id="rId4"/>
    <p:sldId id="286" r:id="rId5"/>
    <p:sldId id="304" r:id="rId6"/>
    <p:sldId id="287" r:id="rId7"/>
    <p:sldId id="288" r:id="rId8"/>
    <p:sldId id="289" r:id="rId9"/>
    <p:sldId id="307" r:id="rId10"/>
    <p:sldId id="305" r:id="rId11"/>
    <p:sldId id="290" r:id="rId12"/>
    <p:sldId id="291" r:id="rId13"/>
    <p:sldId id="308" r:id="rId14"/>
    <p:sldId id="293" r:id="rId15"/>
    <p:sldId id="306" r:id="rId16"/>
    <p:sldId id="260" r:id="rId17"/>
    <p:sldId id="263" r:id="rId18"/>
    <p:sldId id="295" r:id="rId19"/>
    <p:sldId id="294" r:id="rId20"/>
    <p:sldId id="297" r:id="rId21"/>
    <p:sldId id="266" r:id="rId22"/>
    <p:sldId id="298" r:id="rId23"/>
    <p:sldId id="267" r:id="rId24"/>
    <p:sldId id="268" r:id="rId25"/>
    <p:sldId id="309" r:id="rId26"/>
    <p:sldId id="301" r:id="rId27"/>
    <p:sldId id="270" r:id="rId28"/>
    <p:sldId id="272" r:id="rId29"/>
    <p:sldId id="273" r:id="rId30"/>
    <p:sldId id="274" r:id="rId31"/>
    <p:sldId id="275" r:id="rId32"/>
    <p:sldId id="299" r:id="rId33"/>
    <p:sldId id="300" r:id="rId34"/>
    <p:sldId id="27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06A71-0DB7-44E6-89EF-780E4BC6AC3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C86491A0-2033-4802-A177-2DD7A461E0B5}">
      <dgm:prSet/>
      <dgm:spPr/>
      <dgm:t>
        <a:bodyPr/>
        <a:lstStyle/>
        <a:p>
          <a:pPr rtl="0"/>
          <a:r>
            <a:rPr lang="en-US" b="1" dirty="0" err="1" smtClean="0"/>
            <a:t>Exopeptidases</a:t>
          </a:r>
          <a:r>
            <a:rPr lang="en-US" b="1" dirty="0" smtClean="0"/>
            <a:t>: </a:t>
          </a:r>
          <a:r>
            <a:rPr lang="en-US" dirty="0" smtClean="0"/>
            <a:t>Which act only on the peptide bond located at the ends of the polypeptide chain. </a:t>
          </a:r>
          <a:r>
            <a:rPr lang="en-US" u="sng" dirty="0" smtClean="0"/>
            <a:t>This group includes</a:t>
          </a:r>
          <a:r>
            <a:rPr lang="en-US" dirty="0" smtClean="0"/>
            <a:t>:</a:t>
          </a:r>
          <a:endParaRPr lang="ar-IQ" dirty="0"/>
        </a:p>
      </dgm:t>
    </dgm:pt>
    <dgm:pt modelId="{F38F7279-DB22-4FEE-8C87-F9F001E548BA}" type="parTrans" cxnId="{6542AD12-0C0F-4F32-884D-11FEB363221E}">
      <dgm:prSet/>
      <dgm:spPr/>
      <dgm:t>
        <a:bodyPr/>
        <a:lstStyle/>
        <a:p>
          <a:pPr rtl="1"/>
          <a:endParaRPr lang="ar-IQ"/>
        </a:p>
      </dgm:t>
    </dgm:pt>
    <dgm:pt modelId="{2C02F8A9-48E0-45F2-A92F-9657AEA7F736}" type="sibTrans" cxnId="{6542AD12-0C0F-4F32-884D-11FEB363221E}">
      <dgm:prSet/>
      <dgm:spPr/>
      <dgm:t>
        <a:bodyPr/>
        <a:lstStyle/>
        <a:p>
          <a:pPr rtl="1"/>
          <a:endParaRPr lang="ar-IQ"/>
        </a:p>
      </dgm:t>
    </dgm:pt>
    <dgm:pt modelId="{4E10D6C1-CF29-4476-BF5A-5D65B7AB4870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a. </a:t>
          </a:r>
          <a:r>
            <a:rPr lang="en-US" b="1" dirty="0" err="1" smtClean="0">
              <a:solidFill>
                <a:srgbClr val="FF0000"/>
              </a:solidFill>
            </a:rPr>
            <a:t>Carboxypeptidase</a:t>
          </a:r>
          <a:r>
            <a:rPr lang="en-US" b="1" dirty="0" smtClean="0"/>
            <a:t>, </a:t>
          </a:r>
          <a:r>
            <a:rPr lang="en-US" dirty="0" smtClean="0"/>
            <a:t>which acts only on the peptide bond at the carboxyl terminal end of the chain.</a:t>
          </a:r>
          <a:endParaRPr lang="ar-IQ" dirty="0"/>
        </a:p>
      </dgm:t>
    </dgm:pt>
    <dgm:pt modelId="{FE84CB51-DA59-4743-9AEC-E8290316AD1D}" type="parTrans" cxnId="{73EC6CCE-2C84-4F90-B65D-2869D67159A6}">
      <dgm:prSet/>
      <dgm:spPr/>
      <dgm:t>
        <a:bodyPr/>
        <a:lstStyle/>
        <a:p>
          <a:pPr rtl="1"/>
          <a:endParaRPr lang="ar-IQ"/>
        </a:p>
      </dgm:t>
    </dgm:pt>
    <dgm:pt modelId="{40DD4794-4B3D-4AE1-A363-778AFF538673}" type="sibTrans" cxnId="{73EC6CCE-2C84-4F90-B65D-2869D67159A6}">
      <dgm:prSet/>
      <dgm:spPr/>
      <dgm:t>
        <a:bodyPr/>
        <a:lstStyle/>
        <a:p>
          <a:pPr rtl="1"/>
          <a:endParaRPr lang="ar-IQ"/>
        </a:p>
      </dgm:t>
    </dgm:pt>
    <dgm:pt modelId="{60B08572-72BE-4785-8B3B-E264EC7ADF60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b. </a:t>
          </a:r>
          <a:r>
            <a:rPr lang="en-US" b="1" dirty="0" err="1" smtClean="0">
              <a:solidFill>
                <a:srgbClr val="FF0000"/>
              </a:solidFill>
            </a:rPr>
            <a:t>Aminopeptidase</a:t>
          </a:r>
          <a:r>
            <a:rPr lang="en-US" b="1" dirty="0" smtClean="0"/>
            <a:t>, </a:t>
          </a:r>
          <a:r>
            <a:rPr lang="en-US" dirty="0" smtClean="0"/>
            <a:t>which acts only on the peptide bond at the amino terminal end of the chain. </a:t>
          </a:r>
          <a:endParaRPr lang="ar-IQ" dirty="0"/>
        </a:p>
      </dgm:t>
    </dgm:pt>
    <dgm:pt modelId="{0EF811FD-D5D7-4D03-8F72-1D00F56F5B1D}" type="parTrans" cxnId="{9D0B0FF5-F5CE-4D66-816A-E212E711D8AE}">
      <dgm:prSet/>
      <dgm:spPr/>
      <dgm:t>
        <a:bodyPr/>
        <a:lstStyle/>
        <a:p>
          <a:pPr rtl="1"/>
          <a:endParaRPr lang="ar-IQ"/>
        </a:p>
      </dgm:t>
    </dgm:pt>
    <dgm:pt modelId="{C36B8730-20B4-4B2F-8118-C28C6220791E}" type="sibTrans" cxnId="{9D0B0FF5-F5CE-4D66-816A-E212E711D8AE}">
      <dgm:prSet/>
      <dgm:spPr/>
      <dgm:t>
        <a:bodyPr/>
        <a:lstStyle/>
        <a:p>
          <a:pPr rtl="1"/>
          <a:endParaRPr lang="ar-IQ"/>
        </a:p>
      </dgm:t>
    </dgm:pt>
    <dgm:pt modelId="{E3B689DD-0BB7-4F05-8CC8-0272E743AADC}" type="pres">
      <dgm:prSet presAssocID="{3C406A71-0DB7-44E6-89EF-780E4BC6AC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CCDC0027-8385-4A6B-9536-198480D0960D}" type="pres">
      <dgm:prSet presAssocID="{C86491A0-2033-4802-A177-2DD7A461E0B5}" presName="circle1" presStyleLbl="node1" presStyleIdx="0" presStyleCnt="3"/>
      <dgm:spPr/>
    </dgm:pt>
    <dgm:pt modelId="{DDC56C83-4BD3-4565-8CE4-9CCECD01E838}" type="pres">
      <dgm:prSet presAssocID="{C86491A0-2033-4802-A177-2DD7A461E0B5}" presName="space" presStyleCnt="0"/>
      <dgm:spPr/>
    </dgm:pt>
    <dgm:pt modelId="{8C23B28F-66AB-4DF6-88EB-54DE5773D8C9}" type="pres">
      <dgm:prSet presAssocID="{C86491A0-2033-4802-A177-2DD7A461E0B5}" presName="rect1" presStyleLbl="alignAcc1" presStyleIdx="0" presStyleCnt="3"/>
      <dgm:spPr/>
      <dgm:t>
        <a:bodyPr/>
        <a:lstStyle/>
        <a:p>
          <a:pPr rtl="1"/>
          <a:endParaRPr lang="ar-IQ"/>
        </a:p>
      </dgm:t>
    </dgm:pt>
    <dgm:pt modelId="{479776E5-5E97-4BAC-8D2C-2B5211C83DCF}" type="pres">
      <dgm:prSet presAssocID="{4E10D6C1-CF29-4476-BF5A-5D65B7AB4870}" presName="vertSpace2" presStyleLbl="node1" presStyleIdx="0" presStyleCnt="3"/>
      <dgm:spPr/>
    </dgm:pt>
    <dgm:pt modelId="{E16F1C50-C8D4-48F0-B624-B80DA2702EF3}" type="pres">
      <dgm:prSet presAssocID="{4E10D6C1-CF29-4476-BF5A-5D65B7AB4870}" presName="circle2" presStyleLbl="node1" presStyleIdx="1" presStyleCnt="3"/>
      <dgm:spPr/>
    </dgm:pt>
    <dgm:pt modelId="{711C173C-863A-47D0-8105-7F229A1CA6D8}" type="pres">
      <dgm:prSet presAssocID="{4E10D6C1-CF29-4476-BF5A-5D65B7AB4870}" presName="rect2" presStyleLbl="alignAcc1" presStyleIdx="1" presStyleCnt="3"/>
      <dgm:spPr/>
      <dgm:t>
        <a:bodyPr/>
        <a:lstStyle/>
        <a:p>
          <a:pPr rtl="1"/>
          <a:endParaRPr lang="ar-IQ"/>
        </a:p>
      </dgm:t>
    </dgm:pt>
    <dgm:pt modelId="{1E3E7DA4-332B-4049-903E-3E51BFFBF694}" type="pres">
      <dgm:prSet presAssocID="{60B08572-72BE-4785-8B3B-E264EC7ADF60}" presName="vertSpace3" presStyleLbl="node1" presStyleIdx="1" presStyleCnt="3"/>
      <dgm:spPr/>
    </dgm:pt>
    <dgm:pt modelId="{D04D6702-733A-42C9-9F40-F470AA2B39ED}" type="pres">
      <dgm:prSet presAssocID="{60B08572-72BE-4785-8B3B-E264EC7ADF60}" presName="circle3" presStyleLbl="node1" presStyleIdx="2" presStyleCnt="3"/>
      <dgm:spPr/>
    </dgm:pt>
    <dgm:pt modelId="{A69614C3-324C-490E-BAAA-3DFBD9A6CDEB}" type="pres">
      <dgm:prSet presAssocID="{60B08572-72BE-4785-8B3B-E264EC7ADF60}" presName="rect3" presStyleLbl="alignAcc1" presStyleIdx="2" presStyleCnt="3"/>
      <dgm:spPr/>
      <dgm:t>
        <a:bodyPr/>
        <a:lstStyle/>
        <a:p>
          <a:pPr rtl="1"/>
          <a:endParaRPr lang="ar-IQ"/>
        </a:p>
      </dgm:t>
    </dgm:pt>
    <dgm:pt modelId="{9474D28E-D979-4D0C-B703-1605569320CA}" type="pres">
      <dgm:prSet presAssocID="{C86491A0-2033-4802-A177-2DD7A461E0B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033B248F-6553-4CA2-8808-CCD5793EBE7F}" type="pres">
      <dgm:prSet presAssocID="{4E10D6C1-CF29-4476-BF5A-5D65B7AB487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B09821D5-3A8B-482D-9C82-607AB755667F}" type="pres">
      <dgm:prSet presAssocID="{60B08572-72BE-4785-8B3B-E264EC7ADF6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</dgm:ptLst>
  <dgm:cxnLst>
    <dgm:cxn modelId="{CC389451-2BF1-4391-95FB-DE5AEAC9E5DD}" type="presOf" srcId="{3C406A71-0DB7-44E6-89EF-780E4BC6AC39}" destId="{E3B689DD-0BB7-4F05-8CC8-0272E743AADC}" srcOrd="0" destOrd="0" presId="urn:microsoft.com/office/officeart/2005/8/layout/target3"/>
    <dgm:cxn modelId="{264BB079-089F-4F0C-AE88-901642452940}" type="presOf" srcId="{60B08572-72BE-4785-8B3B-E264EC7ADF60}" destId="{A69614C3-324C-490E-BAAA-3DFBD9A6CDEB}" srcOrd="0" destOrd="0" presId="urn:microsoft.com/office/officeart/2005/8/layout/target3"/>
    <dgm:cxn modelId="{9D0B0FF5-F5CE-4D66-816A-E212E711D8AE}" srcId="{3C406A71-0DB7-44E6-89EF-780E4BC6AC39}" destId="{60B08572-72BE-4785-8B3B-E264EC7ADF60}" srcOrd="2" destOrd="0" parTransId="{0EF811FD-D5D7-4D03-8F72-1D00F56F5B1D}" sibTransId="{C36B8730-20B4-4B2F-8118-C28C6220791E}"/>
    <dgm:cxn modelId="{73EC6CCE-2C84-4F90-B65D-2869D67159A6}" srcId="{3C406A71-0DB7-44E6-89EF-780E4BC6AC39}" destId="{4E10D6C1-CF29-4476-BF5A-5D65B7AB4870}" srcOrd="1" destOrd="0" parTransId="{FE84CB51-DA59-4743-9AEC-E8290316AD1D}" sibTransId="{40DD4794-4B3D-4AE1-A363-778AFF538673}"/>
    <dgm:cxn modelId="{9CBD4D4C-45B8-4AE1-B594-3A317F86F0C5}" type="presOf" srcId="{60B08572-72BE-4785-8B3B-E264EC7ADF60}" destId="{B09821D5-3A8B-482D-9C82-607AB755667F}" srcOrd="1" destOrd="0" presId="urn:microsoft.com/office/officeart/2005/8/layout/target3"/>
    <dgm:cxn modelId="{99C7F1C7-1BCC-4506-80F5-7B286D853FDC}" type="presOf" srcId="{C86491A0-2033-4802-A177-2DD7A461E0B5}" destId="{9474D28E-D979-4D0C-B703-1605569320CA}" srcOrd="1" destOrd="0" presId="urn:microsoft.com/office/officeart/2005/8/layout/target3"/>
    <dgm:cxn modelId="{6542AD12-0C0F-4F32-884D-11FEB363221E}" srcId="{3C406A71-0DB7-44E6-89EF-780E4BC6AC39}" destId="{C86491A0-2033-4802-A177-2DD7A461E0B5}" srcOrd="0" destOrd="0" parTransId="{F38F7279-DB22-4FEE-8C87-F9F001E548BA}" sibTransId="{2C02F8A9-48E0-45F2-A92F-9657AEA7F736}"/>
    <dgm:cxn modelId="{DB80F5DB-6D08-4A28-B3DD-3756A0FE00EA}" type="presOf" srcId="{4E10D6C1-CF29-4476-BF5A-5D65B7AB4870}" destId="{033B248F-6553-4CA2-8808-CCD5793EBE7F}" srcOrd="1" destOrd="0" presId="urn:microsoft.com/office/officeart/2005/8/layout/target3"/>
    <dgm:cxn modelId="{F4701C22-A7B4-4705-8301-7A59D2287D06}" type="presOf" srcId="{C86491A0-2033-4802-A177-2DD7A461E0B5}" destId="{8C23B28F-66AB-4DF6-88EB-54DE5773D8C9}" srcOrd="0" destOrd="0" presId="urn:microsoft.com/office/officeart/2005/8/layout/target3"/>
    <dgm:cxn modelId="{881A7698-CC73-4CE1-87BF-50CCC8CA6EE2}" type="presOf" srcId="{4E10D6C1-CF29-4476-BF5A-5D65B7AB4870}" destId="{711C173C-863A-47D0-8105-7F229A1CA6D8}" srcOrd="0" destOrd="0" presId="urn:microsoft.com/office/officeart/2005/8/layout/target3"/>
    <dgm:cxn modelId="{E7B53A5F-9C63-470F-87EA-37D98DCD9D16}" type="presParOf" srcId="{E3B689DD-0BB7-4F05-8CC8-0272E743AADC}" destId="{CCDC0027-8385-4A6B-9536-198480D0960D}" srcOrd="0" destOrd="0" presId="urn:microsoft.com/office/officeart/2005/8/layout/target3"/>
    <dgm:cxn modelId="{5996E01B-C7CA-4F94-BA88-B6F75C5F2311}" type="presParOf" srcId="{E3B689DD-0BB7-4F05-8CC8-0272E743AADC}" destId="{DDC56C83-4BD3-4565-8CE4-9CCECD01E838}" srcOrd="1" destOrd="0" presId="urn:microsoft.com/office/officeart/2005/8/layout/target3"/>
    <dgm:cxn modelId="{6BBBB955-3348-4D1D-8E60-8CDBC3514D3E}" type="presParOf" srcId="{E3B689DD-0BB7-4F05-8CC8-0272E743AADC}" destId="{8C23B28F-66AB-4DF6-88EB-54DE5773D8C9}" srcOrd="2" destOrd="0" presId="urn:microsoft.com/office/officeart/2005/8/layout/target3"/>
    <dgm:cxn modelId="{8CE602FD-C0B0-454B-8C43-B65D92C9A946}" type="presParOf" srcId="{E3B689DD-0BB7-4F05-8CC8-0272E743AADC}" destId="{479776E5-5E97-4BAC-8D2C-2B5211C83DCF}" srcOrd="3" destOrd="0" presId="urn:microsoft.com/office/officeart/2005/8/layout/target3"/>
    <dgm:cxn modelId="{1AB2E05E-0244-4ACE-9639-654CBF6078DD}" type="presParOf" srcId="{E3B689DD-0BB7-4F05-8CC8-0272E743AADC}" destId="{E16F1C50-C8D4-48F0-B624-B80DA2702EF3}" srcOrd="4" destOrd="0" presId="urn:microsoft.com/office/officeart/2005/8/layout/target3"/>
    <dgm:cxn modelId="{67AF8DC8-83B5-4BEA-A0BC-70260F84A358}" type="presParOf" srcId="{E3B689DD-0BB7-4F05-8CC8-0272E743AADC}" destId="{711C173C-863A-47D0-8105-7F229A1CA6D8}" srcOrd="5" destOrd="0" presId="urn:microsoft.com/office/officeart/2005/8/layout/target3"/>
    <dgm:cxn modelId="{3C3F7A93-3576-4FE3-A0CA-C40782CC5639}" type="presParOf" srcId="{E3B689DD-0BB7-4F05-8CC8-0272E743AADC}" destId="{1E3E7DA4-332B-4049-903E-3E51BFFBF694}" srcOrd="6" destOrd="0" presId="urn:microsoft.com/office/officeart/2005/8/layout/target3"/>
    <dgm:cxn modelId="{4594DBB1-F7BB-4DFD-8381-41FBECB9B5C5}" type="presParOf" srcId="{E3B689DD-0BB7-4F05-8CC8-0272E743AADC}" destId="{D04D6702-733A-42C9-9F40-F470AA2B39ED}" srcOrd="7" destOrd="0" presId="urn:microsoft.com/office/officeart/2005/8/layout/target3"/>
    <dgm:cxn modelId="{A3BB092A-98D9-419F-BE67-340026D9C049}" type="presParOf" srcId="{E3B689DD-0BB7-4F05-8CC8-0272E743AADC}" destId="{A69614C3-324C-490E-BAAA-3DFBD9A6CDEB}" srcOrd="8" destOrd="0" presId="urn:microsoft.com/office/officeart/2005/8/layout/target3"/>
    <dgm:cxn modelId="{7397F264-ACFA-4FB0-9119-14512D37E3D5}" type="presParOf" srcId="{E3B689DD-0BB7-4F05-8CC8-0272E743AADC}" destId="{9474D28E-D979-4D0C-B703-1605569320CA}" srcOrd="9" destOrd="0" presId="urn:microsoft.com/office/officeart/2005/8/layout/target3"/>
    <dgm:cxn modelId="{E474195E-75E1-4B68-8F61-34D65458482C}" type="presParOf" srcId="{E3B689DD-0BB7-4F05-8CC8-0272E743AADC}" destId="{033B248F-6553-4CA2-8808-CCD5793EBE7F}" srcOrd="10" destOrd="0" presId="urn:microsoft.com/office/officeart/2005/8/layout/target3"/>
    <dgm:cxn modelId="{FEAE5EB6-C578-4352-AD43-38FD93751818}" type="presParOf" srcId="{E3B689DD-0BB7-4F05-8CC8-0272E743AADC}" destId="{B09821D5-3A8B-482D-9C82-607AB755667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7374C-4905-40B2-95F8-A33BE731E50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651F2E7B-319B-428D-A998-3E0A7E567BBC}">
      <dgm:prSet custT="1"/>
      <dgm:spPr/>
      <dgm:t>
        <a:bodyPr/>
        <a:lstStyle/>
        <a:p>
          <a:pPr rtl="0"/>
          <a:r>
            <a:rPr lang="en-US" sz="2800" b="1" dirty="0" err="1" smtClean="0"/>
            <a:t>Carboxypeptidase</a:t>
          </a:r>
          <a:r>
            <a:rPr lang="en-US" sz="600" b="1" dirty="0" smtClean="0"/>
            <a:t>.</a:t>
          </a:r>
          <a:r>
            <a:rPr lang="en-US" sz="600" dirty="0" smtClean="0"/>
            <a:t> </a:t>
          </a:r>
          <a:endParaRPr lang="ar-IQ" sz="600" dirty="0"/>
        </a:p>
      </dgm:t>
    </dgm:pt>
    <dgm:pt modelId="{AE665E92-5B8C-4932-8AA2-29C6762EA01C}" type="parTrans" cxnId="{69D198F5-ED99-4DEF-9DFD-D2A74319E54C}">
      <dgm:prSet/>
      <dgm:spPr/>
      <dgm:t>
        <a:bodyPr/>
        <a:lstStyle/>
        <a:p>
          <a:pPr rtl="1"/>
          <a:endParaRPr lang="ar-IQ"/>
        </a:p>
      </dgm:t>
    </dgm:pt>
    <dgm:pt modelId="{6E45C701-AA35-4B77-BE37-6944CA3E7A33}" type="sibTrans" cxnId="{69D198F5-ED99-4DEF-9DFD-D2A74319E54C}">
      <dgm:prSet/>
      <dgm:spPr/>
      <dgm:t>
        <a:bodyPr/>
        <a:lstStyle/>
        <a:p>
          <a:pPr rtl="1"/>
          <a:endParaRPr lang="ar-IQ"/>
        </a:p>
      </dgm:t>
    </dgm:pt>
    <dgm:pt modelId="{77C8CA87-E18B-4DCB-AE02-1D777FF9CAB7}">
      <dgm:prSet custT="1"/>
      <dgm:spPr/>
      <dgm:t>
        <a:bodyPr/>
        <a:lstStyle/>
        <a:p>
          <a:pPr rtl="1"/>
          <a:r>
            <a:rPr lang="en-US" sz="2800" b="1" dirty="0" smtClean="0"/>
            <a:t>Trypsin</a:t>
          </a:r>
          <a:r>
            <a:rPr lang="en-US" sz="700" b="1" dirty="0" smtClean="0"/>
            <a:t>, </a:t>
          </a:r>
          <a:endParaRPr lang="ar-IQ" sz="700" dirty="0"/>
        </a:p>
      </dgm:t>
    </dgm:pt>
    <dgm:pt modelId="{EB3F9E14-4942-473B-ABCC-01951C46D283}" type="parTrans" cxnId="{2BF37E76-6449-4DEF-8D61-A12F01570663}">
      <dgm:prSet/>
      <dgm:spPr/>
      <dgm:t>
        <a:bodyPr/>
        <a:lstStyle/>
        <a:p>
          <a:pPr rtl="1"/>
          <a:endParaRPr lang="ar-IQ"/>
        </a:p>
      </dgm:t>
    </dgm:pt>
    <dgm:pt modelId="{A6F8D8A2-1EC1-4446-816B-E98BDCC2449F}" type="sibTrans" cxnId="{2BF37E76-6449-4DEF-8D61-A12F01570663}">
      <dgm:prSet/>
      <dgm:spPr/>
      <dgm:t>
        <a:bodyPr/>
        <a:lstStyle/>
        <a:p>
          <a:pPr rtl="1"/>
          <a:endParaRPr lang="ar-IQ"/>
        </a:p>
      </dgm:t>
    </dgm:pt>
    <dgm:pt modelId="{C838D2F8-335E-49EF-9373-95A2EA71DD23}">
      <dgm:prSet custT="1"/>
      <dgm:spPr/>
      <dgm:t>
        <a:bodyPr/>
        <a:lstStyle/>
        <a:p>
          <a:pPr rtl="1"/>
          <a:r>
            <a:rPr lang="en-US" sz="2800" b="1" dirty="0" smtClean="0"/>
            <a:t>Chymotrypsin</a:t>
          </a:r>
          <a:endParaRPr lang="ar-IQ" sz="2800" dirty="0"/>
        </a:p>
      </dgm:t>
    </dgm:pt>
    <dgm:pt modelId="{70EDDD2B-94C0-41F8-B93B-366B001E1FDE}" type="parTrans" cxnId="{2E330433-AAC7-41F6-8236-B46583A7E60E}">
      <dgm:prSet/>
      <dgm:spPr/>
      <dgm:t>
        <a:bodyPr/>
        <a:lstStyle/>
        <a:p>
          <a:pPr rtl="1"/>
          <a:endParaRPr lang="ar-IQ"/>
        </a:p>
      </dgm:t>
    </dgm:pt>
    <dgm:pt modelId="{B7AB28EF-7E0E-49F4-9659-7B9A9401DB8D}" type="sibTrans" cxnId="{2E330433-AAC7-41F6-8236-B46583A7E60E}">
      <dgm:prSet/>
      <dgm:spPr/>
      <dgm:t>
        <a:bodyPr/>
        <a:lstStyle/>
        <a:p>
          <a:pPr rtl="1"/>
          <a:endParaRPr lang="ar-IQ"/>
        </a:p>
      </dgm:t>
    </dgm:pt>
    <dgm:pt modelId="{882EDBE1-54C9-4C70-8296-59C7F5911926}">
      <dgm:prSet custT="1"/>
      <dgm:spPr/>
      <dgm:t>
        <a:bodyPr/>
        <a:lstStyle/>
        <a:p>
          <a:pPr rtl="1"/>
          <a:r>
            <a:rPr lang="en-US" sz="2800" b="1" dirty="0" err="1" smtClean="0"/>
            <a:t>Elastase</a:t>
          </a:r>
          <a:endParaRPr lang="ar-IQ" sz="2800" dirty="0"/>
        </a:p>
      </dgm:t>
    </dgm:pt>
    <dgm:pt modelId="{DEB522B0-EC98-48DE-AE03-0EB0E7696BB1}" type="parTrans" cxnId="{8E767D03-393C-4FD6-BE28-2D12D6829CF7}">
      <dgm:prSet/>
      <dgm:spPr/>
      <dgm:t>
        <a:bodyPr/>
        <a:lstStyle/>
        <a:p>
          <a:pPr rtl="1"/>
          <a:endParaRPr lang="ar-IQ"/>
        </a:p>
      </dgm:t>
    </dgm:pt>
    <dgm:pt modelId="{A9391960-60BA-4210-A288-67D94935E7FE}" type="sibTrans" cxnId="{8E767D03-393C-4FD6-BE28-2D12D6829CF7}">
      <dgm:prSet/>
      <dgm:spPr/>
      <dgm:t>
        <a:bodyPr/>
        <a:lstStyle/>
        <a:p>
          <a:pPr rtl="1"/>
          <a:endParaRPr lang="ar-IQ"/>
        </a:p>
      </dgm:t>
    </dgm:pt>
    <dgm:pt modelId="{FDE51837-3716-4FBA-B7A3-364B96E01901}" type="pres">
      <dgm:prSet presAssocID="{1A57374C-4905-40B2-95F8-A33BE731E50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2B3EE98C-EB6B-44C8-97E8-9A07B38F3910}" type="pres">
      <dgm:prSet presAssocID="{1A57374C-4905-40B2-95F8-A33BE731E50A}" presName="cycle" presStyleCnt="0"/>
      <dgm:spPr/>
    </dgm:pt>
    <dgm:pt modelId="{34A16531-F81F-4B83-97B1-8EC344AB1838}" type="pres">
      <dgm:prSet presAssocID="{1A57374C-4905-40B2-95F8-A33BE731E50A}" presName="centerShape" presStyleCnt="0"/>
      <dgm:spPr/>
    </dgm:pt>
    <dgm:pt modelId="{F36B50F6-5178-4639-8C9F-E6B7B630C5D6}" type="pres">
      <dgm:prSet presAssocID="{1A57374C-4905-40B2-95F8-A33BE731E50A}" presName="connSite" presStyleLbl="node1" presStyleIdx="0" presStyleCnt="5"/>
      <dgm:spPr/>
    </dgm:pt>
    <dgm:pt modelId="{229E0C0E-3DA6-4176-85B4-FCA093815A45}" type="pres">
      <dgm:prSet presAssocID="{1A57374C-4905-40B2-95F8-A33BE731E50A}" presName="visible" presStyleLbl="node1" presStyleIdx="0" presStyleCnt="5" custLinFactNeighborX="-62555" custLinFactNeighborY="6564"/>
      <dgm:spPr/>
    </dgm:pt>
    <dgm:pt modelId="{0261B3A1-DD85-4004-AD93-73A86BC99D8A}" type="pres">
      <dgm:prSet presAssocID="{AE665E92-5B8C-4932-8AA2-29C6762EA01C}" presName="Name25" presStyleLbl="parChTrans1D1" presStyleIdx="0" presStyleCnt="4"/>
      <dgm:spPr/>
      <dgm:t>
        <a:bodyPr/>
        <a:lstStyle/>
        <a:p>
          <a:pPr rtl="1"/>
          <a:endParaRPr lang="ar-IQ"/>
        </a:p>
      </dgm:t>
    </dgm:pt>
    <dgm:pt modelId="{BF88334E-8C5F-4847-8025-BB272011C3D7}" type="pres">
      <dgm:prSet presAssocID="{651F2E7B-319B-428D-A998-3E0A7E567BBC}" presName="node" presStyleCnt="0"/>
      <dgm:spPr/>
    </dgm:pt>
    <dgm:pt modelId="{D33C5FF1-B290-471D-8F0A-6CDE2FED4366}" type="pres">
      <dgm:prSet presAssocID="{651F2E7B-319B-428D-A998-3E0A7E567BBC}" presName="parentNode" presStyleLbl="node1" presStyleIdx="1" presStyleCnt="5" custScaleX="50548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2C46EE8C-E180-4848-8C24-651EBF031243}" type="pres">
      <dgm:prSet presAssocID="{651F2E7B-319B-428D-A998-3E0A7E567BBC}" presName="childNode" presStyleLbl="revTx" presStyleIdx="0" presStyleCnt="0">
        <dgm:presLayoutVars>
          <dgm:bulletEnabled val="1"/>
        </dgm:presLayoutVars>
      </dgm:prSet>
      <dgm:spPr/>
    </dgm:pt>
    <dgm:pt modelId="{370791D2-2A6A-4026-843B-D5D053C80E06}" type="pres">
      <dgm:prSet presAssocID="{EB3F9E14-4942-473B-ABCC-01951C46D283}" presName="Name25" presStyleLbl="parChTrans1D1" presStyleIdx="1" presStyleCnt="4"/>
      <dgm:spPr/>
      <dgm:t>
        <a:bodyPr/>
        <a:lstStyle/>
        <a:p>
          <a:pPr rtl="1"/>
          <a:endParaRPr lang="ar-IQ"/>
        </a:p>
      </dgm:t>
    </dgm:pt>
    <dgm:pt modelId="{24D05AAC-BFB1-4EDD-B72C-B3A354F52D5D}" type="pres">
      <dgm:prSet presAssocID="{77C8CA87-E18B-4DCB-AE02-1D777FF9CAB7}" presName="node" presStyleCnt="0"/>
      <dgm:spPr/>
    </dgm:pt>
    <dgm:pt modelId="{AA67DC99-4D13-4C2C-94BA-03D5319CCD6D}" type="pres">
      <dgm:prSet presAssocID="{77C8CA87-E18B-4DCB-AE02-1D777FF9CAB7}" presName="parentNode" presStyleLbl="node1" presStyleIdx="2" presStyleCnt="5" custScaleX="389827" custLinFactX="43423" custLinFactNeighborX="100000" custLinFactNeighborY="-705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0772775-5C74-4A6A-B4F3-07972229F7CB}" type="pres">
      <dgm:prSet presAssocID="{77C8CA87-E18B-4DCB-AE02-1D777FF9CAB7}" presName="childNode" presStyleLbl="revTx" presStyleIdx="0" presStyleCnt="0">
        <dgm:presLayoutVars>
          <dgm:bulletEnabled val="1"/>
        </dgm:presLayoutVars>
      </dgm:prSet>
      <dgm:spPr/>
    </dgm:pt>
    <dgm:pt modelId="{1BBA6D07-5267-41AC-9264-2FAFFA5EDA35}" type="pres">
      <dgm:prSet presAssocID="{70EDDD2B-94C0-41F8-B93B-366B001E1FDE}" presName="Name25" presStyleLbl="parChTrans1D1" presStyleIdx="2" presStyleCnt="4"/>
      <dgm:spPr/>
      <dgm:t>
        <a:bodyPr/>
        <a:lstStyle/>
        <a:p>
          <a:pPr rtl="1"/>
          <a:endParaRPr lang="ar-IQ"/>
        </a:p>
      </dgm:t>
    </dgm:pt>
    <dgm:pt modelId="{E7E958F2-6D9F-4F5C-AC0B-390FFCD98108}" type="pres">
      <dgm:prSet presAssocID="{C838D2F8-335E-49EF-9373-95A2EA71DD23}" presName="node" presStyleCnt="0"/>
      <dgm:spPr/>
    </dgm:pt>
    <dgm:pt modelId="{9F3C207F-81BA-49B3-B937-4071FBEF6FED}" type="pres">
      <dgm:prSet presAssocID="{C838D2F8-335E-49EF-9373-95A2EA71DD23}" presName="parentNode" presStyleLbl="node1" presStyleIdx="3" presStyleCnt="5" custScaleX="410823" custLinFactX="100000" custLinFactNeighborX="107386" custLinFactNeighborY="-535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A430251-261E-4D74-A70B-ABB2683CD449}" type="pres">
      <dgm:prSet presAssocID="{C838D2F8-335E-49EF-9373-95A2EA71DD23}" presName="childNode" presStyleLbl="revTx" presStyleIdx="0" presStyleCnt="0">
        <dgm:presLayoutVars>
          <dgm:bulletEnabled val="1"/>
        </dgm:presLayoutVars>
      </dgm:prSet>
      <dgm:spPr/>
    </dgm:pt>
    <dgm:pt modelId="{9A2620C1-DC86-4161-A08A-8BB9D757F2B0}" type="pres">
      <dgm:prSet presAssocID="{DEB522B0-EC98-48DE-AE03-0EB0E7696BB1}" presName="Name25" presStyleLbl="parChTrans1D1" presStyleIdx="3" presStyleCnt="4"/>
      <dgm:spPr/>
      <dgm:t>
        <a:bodyPr/>
        <a:lstStyle/>
        <a:p>
          <a:pPr rtl="1"/>
          <a:endParaRPr lang="ar-IQ"/>
        </a:p>
      </dgm:t>
    </dgm:pt>
    <dgm:pt modelId="{02E9BEFF-63B5-48A9-A8AF-80FE5BA6E4D1}" type="pres">
      <dgm:prSet presAssocID="{882EDBE1-54C9-4C70-8296-59C7F5911926}" presName="node" presStyleCnt="0"/>
      <dgm:spPr/>
    </dgm:pt>
    <dgm:pt modelId="{952CC12C-4A98-460F-87CD-A5E8371EE03F}" type="pres">
      <dgm:prSet presAssocID="{882EDBE1-54C9-4C70-8296-59C7F5911926}" presName="parentNode" presStyleLbl="node1" presStyleIdx="4" presStyleCnt="5" custScaleX="40797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405AA289-528B-4052-A1D9-8FE358261A4F}" type="pres">
      <dgm:prSet presAssocID="{882EDBE1-54C9-4C70-8296-59C7F591192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CF85A36-DC6C-4BB7-A253-E81DC782EE25}" type="presOf" srcId="{651F2E7B-319B-428D-A998-3E0A7E567BBC}" destId="{D33C5FF1-B290-471D-8F0A-6CDE2FED4366}" srcOrd="0" destOrd="0" presId="urn:microsoft.com/office/officeart/2005/8/layout/radial2"/>
    <dgm:cxn modelId="{2E330433-AAC7-41F6-8236-B46583A7E60E}" srcId="{1A57374C-4905-40B2-95F8-A33BE731E50A}" destId="{C838D2F8-335E-49EF-9373-95A2EA71DD23}" srcOrd="2" destOrd="0" parTransId="{70EDDD2B-94C0-41F8-B93B-366B001E1FDE}" sibTransId="{B7AB28EF-7E0E-49F4-9659-7B9A9401DB8D}"/>
    <dgm:cxn modelId="{70A5A9C4-D31F-4A9A-8698-A4E0BEC27C45}" type="presOf" srcId="{70EDDD2B-94C0-41F8-B93B-366B001E1FDE}" destId="{1BBA6D07-5267-41AC-9264-2FAFFA5EDA35}" srcOrd="0" destOrd="0" presId="urn:microsoft.com/office/officeart/2005/8/layout/radial2"/>
    <dgm:cxn modelId="{EFFF49BE-535B-4EEB-86C8-3594A919A1F5}" type="presOf" srcId="{AE665E92-5B8C-4932-8AA2-29C6762EA01C}" destId="{0261B3A1-DD85-4004-AD93-73A86BC99D8A}" srcOrd="0" destOrd="0" presId="urn:microsoft.com/office/officeart/2005/8/layout/radial2"/>
    <dgm:cxn modelId="{5C499EAC-208D-4959-964E-98232856CCB3}" type="presOf" srcId="{C838D2F8-335E-49EF-9373-95A2EA71DD23}" destId="{9F3C207F-81BA-49B3-B937-4071FBEF6FED}" srcOrd="0" destOrd="0" presId="urn:microsoft.com/office/officeart/2005/8/layout/radial2"/>
    <dgm:cxn modelId="{AEC45BA1-B7E3-44F7-877C-0C63F9D35040}" type="presOf" srcId="{77C8CA87-E18B-4DCB-AE02-1D777FF9CAB7}" destId="{AA67DC99-4D13-4C2C-94BA-03D5319CCD6D}" srcOrd="0" destOrd="0" presId="urn:microsoft.com/office/officeart/2005/8/layout/radial2"/>
    <dgm:cxn modelId="{2BF37E76-6449-4DEF-8D61-A12F01570663}" srcId="{1A57374C-4905-40B2-95F8-A33BE731E50A}" destId="{77C8CA87-E18B-4DCB-AE02-1D777FF9CAB7}" srcOrd="1" destOrd="0" parTransId="{EB3F9E14-4942-473B-ABCC-01951C46D283}" sibTransId="{A6F8D8A2-1EC1-4446-816B-E98BDCC2449F}"/>
    <dgm:cxn modelId="{69D198F5-ED99-4DEF-9DFD-D2A74319E54C}" srcId="{1A57374C-4905-40B2-95F8-A33BE731E50A}" destId="{651F2E7B-319B-428D-A998-3E0A7E567BBC}" srcOrd="0" destOrd="0" parTransId="{AE665E92-5B8C-4932-8AA2-29C6762EA01C}" sibTransId="{6E45C701-AA35-4B77-BE37-6944CA3E7A33}"/>
    <dgm:cxn modelId="{859DB86B-6DC8-42F9-9226-E0DB0762F0DC}" type="presOf" srcId="{1A57374C-4905-40B2-95F8-A33BE731E50A}" destId="{FDE51837-3716-4FBA-B7A3-364B96E01901}" srcOrd="0" destOrd="0" presId="urn:microsoft.com/office/officeart/2005/8/layout/radial2"/>
    <dgm:cxn modelId="{8E767D03-393C-4FD6-BE28-2D12D6829CF7}" srcId="{1A57374C-4905-40B2-95F8-A33BE731E50A}" destId="{882EDBE1-54C9-4C70-8296-59C7F5911926}" srcOrd="3" destOrd="0" parTransId="{DEB522B0-EC98-48DE-AE03-0EB0E7696BB1}" sibTransId="{A9391960-60BA-4210-A288-67D94935E7FE}"/>
    <dgm:cxn modelId="{B3FE53E7-7A7F-4318-AC9F-F64B896E9559}" type="presOf" srcId="{EB3F9E14-4942-473B-ABCC-01951C46D283}" destId="{370791D2-2A6A-4026-843B-D5D053C80E06}" srcOrd="0" destOrd="0" presId="urn:microsoft.com/office/officeart/2005/8/layout/radial2"/>
    <dgm:cxn modelId="{CCCE559B-CBF1-43C2-9C9C-58F70CAA5290}" type="presOf" srcId="{DEB522B0-EC98-48DE-AE03-0EB0E7696BB1}" destId="{9A2620C1-DC86-4161-A08A-8BB9D757F2B0}" srcOrd="0" destOrd="0" presId="urn:microsoft.com/office/officeart/2005/8/layout/radial2"/>
    <dgm:cxn modelId="{7B88F191-4E16-4FA2-B4D0-CCEE4D3234F0}" type="presOf" srcId="{882EDBE1-54C9-4C70-8296-59C7F5911926}" destId="{952CC12C-4A98-460F-87CD-A5E8371EE03F}" srcOrd="0" destOrd="0" presId="urn:microsoft.com/office/officeart/2005/8/layout/radial2"/>
    <dgm:cxn modelId="{8240D3B6-0F6D-4559-A8CF-CF81F57950B7}" type="presParOf" srcId="{FDE51837-3716-4FBA-B7A3-364B96E01901}" destId="{2B3EE98C-EB6B-44C8-97E8-9A07B38F3910}" srcOrd="0" destOrd="0" presId="urn:microsoft.com/office/officeart/2005/8/layout/radial2"/>
    <dgm:cxn modelId="{0221FE83-A368-4F6D-9003-D4DF41350F60}" type="presParOf" srcId="{2B3EE98C-EB6B-44C8-97E8-9A07B38F3910}" destId="{34A16531-F81F-4B83-97B1-8EC344AB1838}" srcOrd="0" destOrd="0" presId="urn:microsoft.com/office/officeart/2005/8/layout/radial2"/>
    <dgm:cxn modelId="{F1830F52-1797-433D-A75A-AFD9E6152A75}" type="presParOf" srcId="{34A16531-F81F-4B83-97B1-8EC344AB1838}" destId="{F36B50F6-5178-4639-8C9F-E6B7B630C5D6}" srcOrd="0" destOrd="0" presId="urn:microsoft.com/office/officeart/2005/8/layout/radial2"/>
    <dgm:cxn modelId="{FF2CDFB7-48B8-4178-B7D0-07D82B614587}" type="presParOf" srcId="{34A16531-F81F-4B83-97B1-8EC344AB1838}" destId="{229E0C0E-3DA6-4176-85B4-FCA093815A45}" srcOrd="1" destOrd="0" presId="urn:microsoft.com/office/officeart/2005/8/layout/radial2"/>
    <dgm:cxn modelId="{F64F2473-7471-48FF-AB09-35DCBBFDD938}" type="presParOf" srcId="{2B3EE98C-EB6B-44C8-97E8-9A07B38F3910}" destId="{0261B3A1-DD85-4004-AD93-73A86BC99D8A}" srcOrd="1" destOrd="0" presId="urn:microsoft.com/office/officeart/2005/8/layout/radial2"/>
    <dgm:cxn modelId="{F867DD2A-1742-4064-8A85-ECB0CAB5E44E}" type="presParOf" srcId="{2B3EE98C-EB6B-44C8-97E8-9A07B38F3910}" destId="{BF88334E-8C5F-4847-8025-BB272011C3D7}" srcOrd="2" destOrd="0" presId="urn:microsoft.com/office/officeart/2005/8/layout/radial2"/>
    <dgm:cxn modelId="{6B246441-ECE4-45E1-AAEC-4F71662F5A4E}" type="presParOf" srcId="{BF88334E-8C5F-4847-8025-BB272011C3D7}" destId="{D33C5FF1-B290-471D-8F0A-6CDE2FED4366}" srcOrd="0" destOrd="0" presId="urn:microsoft.com/office/officeart/2005/8/layout/radial2"/>
    <dgm:cxn modelId="{7D5F2739-A337-4E29-82B2-28A1F2956413}" type="presParOf" srcId="{BF88334E-8C5F-4847-8025-BB272011C3D7}" destId="{2C46EE8C-E180-4848-8C24-651EBF031243}" srcOrd="1" destOrd="0" presId="urn:microsoft.com/office/officeart/2005/8/layout/radial2"/>
    <dgm:cxn modelId="{8BA0D024-1F49-4DF1-ADB1-8A403FC94ECF}" type="presParOf" srcId="{2B3EE98C-EB6B-44C8-97E8-9A07B38F3910}" destId="{370791D2-2A6A-4026-843B-D5D053C80E06}" srcOrd="3" destOrd="0" presId="urn:microsoft.com/office/officeart/2005/8/layout/radial2"/>
    <dgm:cxn modelId="{9EFE1295-E237-4D06-94C9-8BB39A223D2E}" type="presParOf" srcId="{2B3EE98C-EB6B-44C8-97E8-9A07B38F3910}" destId="{24D05AAC-BFB1-4EDD-B72C-B3A354F52D5D}" srcOrd="4" destOrd="0" presId="urn:microsoft.com/office/officeart/2005/8/layout/radial2"/>
    <dgm:cxn modelId="{CFE47065-9781-4645-B35F-5EDF4C31A379}" type="presParOf" srcId="{24D05AAC-BFB1-4EDD-B72C-B3A354F52D5D}" destId="{AA67DC99-4D13-4C2C-94BA-03D5319CCD6D}" srcOrd="0" destOrd="0" presId="urn:microsoft.com/office/officeart/2005/8/layout/radial2"/>
    <dgm:cxn modelId="{211DBEAA-766A-4B17-BCA0-B788DEE47898}" type="presParOf" srcId="{24D05AAC-BFB1-4EDD-B72C-B3A354F52D5D}" destId="{F0772775-5C74-4A6A-B4F3-07972229F7CB}" srcOrd="1" destOrd="0" presId="urn:microsoft.com/office/officeart/2005/8/layout/radial2"/>
    <dgm:cxn modelId="{9868DA79-EAA6-432D-8019-C5FA77B42284}" type="presParOf" srcId="{2B3EE98C-EB6B-44C8-97E8-9A07B38F3910}" destId="{1BBA6D07-5267-41AC-9264-2FAFFA5EDA35}" srcOrd="5" destOrd="0" presId="urn:microsoft.com/office/officeart/2005/8/layout/radial2"/>
    <dgm:cxn modelId="{BC337FB1-ABCC-47D3-9430-6FE73CD4C172}" type="presParOf" srcId="{2B3EE98C-EB6B-44C8-97E8-9A07B38F3910}" destId="{E7E958F2-6D9F-4F5C-AC0B-390FFCD98108}" srcOrd="6" destOrd="0" presId="urn:microsoft.com/office/officeart/2005/8/layout/radial2"/>
    <dgm:cxn modelId="{3BA53A70-84B9-4008-83FB-C1B7CE9E073F}" type="presParOf" srcId="{E7E958F2-6D9F-4F5C-AC0B-390FFCD98108}" destId="{9F3C207F-81BA-49B3-B937-4071FBEF6FED}" srcOrd="0" destOrd="0" presId="urn:microsoft.com/office/officeart/2005/8/layout/radial2"/>
    <dgm:cxn modelId="{5B256E2C-2844-45E5-87F2-596E814BA6E9}" type="presParOf" srcId="{E7E958F2-6D9F-4F5C-AC0B-390FFCD98108}" destId="{5A430251-261E-4D74-A70B-ABB2683CD449}" srcOrd="1" destOrd="0" presId="urn:microsoft.com/office/officeart/2005/8/layout/radial2"/>
    <dgm:cxn modelId="{33D62BF5-67E0-4C1C-8BBA-07D51E8D9EC3}" type="presParOf" srcId="{2B3EE98C-EB6B-44C8-97E8-9A07B38F3910}" destId="{9A2620C1-DC86-4161-A08A-8BB9D757F2B0}" srcOrd="7" destOrd="0" presId="urn:microsoft.com/office/officeart/2005/8/layout/radial2"/>
    <dgm:cxn modelId="{1F4FC2F2-17E2-475A-BF34-0C735917F985}" type="presParOf" srcId="{2B3EE98C-EB6B-44C8-97E8-9A07B38F3910}" destId="{02E9BEFF-63B5-48A9-A8AF-80FE5BA6E4D1}" srcOrd="8" destOrd="0" presId="urn:microsoft.com/office/officeart/2005/8/layout/radial2"/>
    <dgm:cxn modelId="{3E3F7344-74D6-4EAF-91C3-2EB460B8A24D}" type="presParOf" srcId="{02E9BEFF-63B5-48A9-A8AF-80FE5BA6E4D1}" destId="{952CC12C-4A98-460F-87CD-A5E8371EE03F}" srcOrd="0" destOrd="0" presId="urn:microsoft.com/office/officeart/2005/8/layout/radial2"/>
    <dgm:cxn modelId="{C3B7B382-1180-41B8-BE20-6E4A412911B2}" type="presParOf" srcId="{02E9BEFF-63B5-48A9-A8AF-80FE5BA6E4D1}" destId="{405AA289-528B-4052-A1D9-8FE358261A4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C0027-8385-4A6B-9536-198480D0960D}">
      <dsp:nvSpPr>
        <dsp:cNvPr id="0" name=""/>
        <dsp:cNvSpPr/>
      </dsp:nvSpPr>
      <dsp:spPr>
        <a:xfrm>
          <a:off x="0" y="586471"/>
          <a:ext cx="5074920" cy="5074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3B28F-66AB-4DF6-88EB-54DE5773D8C9}">
      <dsp:nvSpPr>
        <dsp:cNvPr id="0" name=""/>
        <dsp:cNvSpPr/>
      </dsp:nvSpPr>
      <dsp:spPr>
        <a:xfrm>
          <a:off x="2537460" y="586471"/>
          <a:ext cx="5920739" cy="5074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/>
            <a:t>Exopeptidases</a:t>
          </a:r>
          <a:r>
            <a:rPr lang="en-US" sz="2700" b="1" kern="1200" dirty="0" smtClean="0"/>
            <a:t>: </a:t>
          </a:r>
          <a:r>
            <a:rPr lang="en-US" sz="2700" kern="1200" dirty="0" smtClean="0"/>
            <a:t>Which act only on the peptide bond located at the ends of the polypeptide chain. </a:t>
          </a:r>
          <a:r>
            <a:rPr lang="en-US" sz="2700" u="sng" kern="1200" dirty="0" smtClean="0"/>
            <a:t>This group includes</a:t>
          </a:r>
          <a:r>
            <a:rPr lang="en-US" sz="2700" kern="1200" dirty="0" smtClean="0"/>
            <a:t>:</a:t>
          </a:r>
          <a:endParaRPr lang="ar-IQ" sz="2700" kern="1200" dirty="0"/>
        </a:p>
      </dsp:txBody>
      <dsp:txXfrm>
        <a:off x="2537460" y="586471"/>
        <a:ext cx="5920739" cy="1522479"/>
      </dsp:txXfrm>
    </dsp:sp>
    <dsp:sp modelId="{E16F1C50-C8D4-48F0-B624-B80DA2702EF3}">
      <dsp:nvSpPr>
        <dsp:cNvPr id="0" name=""/>
        <dsp:cNvSpPr/>
      </dsp:nvSpPr>
      <dsp:spPr>
        <a:xfrm>
          <a:off x="888112" y="2108951"/>
          <a:ext cx="3298694" cy="3298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C173C-863A-47D0-8105-7F229A1CA6D8}">
      <dsp:nvSpPr>
        <dsp:cNvPr id="0" name=""/>
        <dsp:cNvSpPr/>
      </dsp:nvSpPr>
      <dsp:spPr>
        <a:xfrm>
          <a:off x="2537460" y="2108951"/>
          <a:ext cx="5920739" cy="3298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0000"/>
              </a:solidFill>
            </a:rPr>
            <a:t>a. </a:t>
          </a:r>
          <a:r>
            <a:rPr lang="en-US" sz="2700" b="1" kern="1200" dirty="0" err="1" smtClean="0">
              <a:solidFill>
                <a:srgbClr val="FF0000"/>
              </a:solidFill>
            </a:rPr>
            <a:t>Carboxypeptidase</a:t>
          </a:r>
          <a:r>
            <a:rPr lang="en-US" sz="2700" b="1" kern="1200" dirty="0" smtClean="0"/>
            <a:t>, </a:t>
          </a:r>
          <a:r>
            <a:rPr lang="en-US" sz="2700" kern="1200" dirty="0" smtClean="0"/>
            <a:t>which acts only on the peptide bond at the carboxyl terminal end of the chain.</a:t>
          </a:r>
          <a:endParaRPr lang="ar-IQ" sz="2700" kern="1200" dirty="0"/>
        </a:p>
      </dsp:txBody>
      <dsp:txXfrm>
        <a:off x="2537460" y="2108951"/>
        <a:ext cx="5920739" cy="1522474"/>
      </dsp:txXfrm>
    </dsp:sp>
    <dsp:sp modelId="{D04D6702-733A-42C9-9F40-F470AA2B39ED}">
      <dsp:nvSpPr>
        <dsp:cNvPr id="0" name=""/>
        <dsp:cNvSpPr/>
      </dsp:nvSpPr>
      <dsp:spPr>
        <a:xfrm>
          <a:off x="1776222" y="3631425"/>
          <a:ext cx="1522474" cy="15224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614C3-324C-490E-BAAA-3DFBD9A6CDEB}">
      <dsp:nvSpPr>
        <dsp:cNvPr id="0" name=""/>
        <dsp:cNvSpPr/>
      </dsp:nvSpPr>
      <dsp:spPr>
        <a:xfrm>
          <a:off x="2537460" y="3631425"/>
          <a:ext cx="5920739" cy="1522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0000"/>
              </a:solidFill>
            </a:rPr>
            <a:t>b. </a:t>
          </a:r>
          <a:r>
            <a:rPr lang="en-US" sz="2700" b="1" kern="1200" dirty="0" err="1" smtClean="0">
              <a:solidFill>
                <a:srgbClr val="FF0000"/>
              </a:solidFill>
            </a:rPr>
            <a:t>Aminopeptidase</a:t>
          </a:r>
          <a:r>
            <a:rPr lang="en-US" sz="2700" b="1" kern="1200" dirty="0" smtClean="0"/>
            <a:t>, </a:t>
          </a:r>
          <a:r>
            <a:rPr lang="en-US" sz="2700" kern="1200" dirty="0" smtClean="0"/>
            <a:t>which acts only on the peptide bond at the amino terminal end of the chain. </a:t>
          </a:r>
          <a:endParaRPr lang="ar-IQ" sz="2700" kern="1200" dirty="0"/>
        </a:p>
      </dsp:txBody>
      <dsp:txXfrm>
        <a:off x="2537460" y="3631425"/>
        <a:ext cx="5920739" cy="1522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620C1-DC86-4161-A08A-8BB9D757F2B0}">
      <dsp:nvSpPr>
        <dsp:cNvPr id="0" name=""/>
        <dsp:cNvSpPr/>
      </dsp:nvSpPr>
      <dsp:spPr>
        <a:xfrm rot="4167833">
          <a:off x="1451237" y="2672306"/>
          <a:ext cx="690398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690398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A6D07-5267-41AC-9264-2FAFFA5EDA35}">
      <dsp:nvSpPr>
        <dsp:cNvPr id="0" name=""/>
        <dsp:cNvSpPr/>
      </dsp:nvSpPr>
      <dsp:spPr>
        <a:xfrm rot="626326">
          <a:off x="1956899" y="2062541"/>
          <a:ext cx="1012078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1012078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791D2-2A6A-4026-843B-D5D053C80E06}">
      <dsp:nvSpPr>
        <dsp:cNvPr id="0" name=""/>
        <dsp:cNvSpPr/>
      </dsp:nvSpPr>
      <dsp:spPr>
        <a:xfrm rot="20702600">
          <a:off x="1952359" y="1663211"/>
          <a:ext cx="762433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762433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B3A1-DD85-4004-AD93-73A86BC99D8A}">
      <dsp:nvSpPr>
        <dsp:cNvPr id="0" name=""/>
        <dsp:cNvSpPr/>
      </dsp:nvSpPr>
      <dsp:spPr>
        <a:xfrm rot="17234265">
          <a:off x="1407691" y="1099041"/>
          <a:ext cx="675968" cy="39111"/>
        </a:xfrm>
        <a:custGeom>
          <a:avLst/>
          <a:gdLst/>
          <a:ahLst/>
          <a:cxnLst/>
          <a:rect l="0" t="0" r="0" b="0"/>
          <a:pathLst>
            <a:path>
              <a:moveTo>
                <a:pt x="0" y="19555"/>
              </a:moveTo>
              <a:lnTo>
                <a:pt x="675968" y="19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E0C0E-3DA6-4176-85B4-FCA093815A45}">
      <dsp:nvSpPr>
        <dsp:cNvPr id="0" name=""/>
        <dsp:cNvSpPr/>
      </dsp:nvSpPr>
      <dsp:spPr>
        <a:xfrm>
          <a:off x="10805" y="1329659"/>
          <a:ext cx="1324570" cy="1324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5FF1-B290-471D-8F0A-6CDE2FED4366}">
      <dsp:nvSpPr>
        <dsp:cNvPr id="0" name=""/>
        <dsp:cNvSpPr/>
      </dsp:nvSpPr>
      <dsp:spPr>
        <a:xfrm>
          <a:off x="-39744" y="1798"/>
          <a:ext cx="4017278" cy="794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Carboxypeptidase</a:t>
          </a:r>
          <a:r>
            <a:rPr lang="en-US" sz="600" b="1" kern="1200" dirty="0" smtClean="0"/>
            <a:t>.</a:t>
          </a:r>
          <a:r>
            <a:rPr lang="en-US" sz="600" kern="1200" dirty="0" smtClean="0"/>
            <a:t> </a:t>
          </a:r>
          <a:endParaRPr lang="ar-IQ" sz="600" kern="1200" dirty="0"/>
        </a:p>
      </dsp:txBody>
      <dsp:txXfrm>
        <a:off x="548573" y="118185"/>
        <a:ext cx="2840644" cy="561968"/>
      </dsp:txXfrm>
    </dsp:sp>
    <dsp:sp modelId="{AA67DC99-4D13-4C2C-94BA-03D5319CCD6D}">
      <dsp:nvSpPr>
        <dsp:cNvPr id="0" name=""/>
        <dsp:cNvSpPr/>
      </dsp:nvSpPr>
      <dsp:spPr>
        <a:xfrm>
          <a:off x="2225745" y="900387"/>
          <a:ext cx="3098119" cy="794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Trypsin</a:t>
          </a:r>
          <a:r>
            <a:rPr lang="en-US" sz="700" b="1" kern="1200" dirty="0" smtClean="0"/>
            <a:t>, </a:t>
          </a:r>
          <a:endParaRPr lang="ar-IQ" sz="700" kern="1200" dirty="0"/>
        </a:p>
      </dsp:txBody>
      <dsp:txXfrm>
        <a:off x="2679454" y="1016774"/>
        <a:ext cx="2190701" cy="561968"/>
      </dsp:txXfrm>
    </dsp:sp>
    <dsp:sp modelId="{9F3C207F-81BA-49B3-B937-4071FBEF6FED}">
      <dsp:nvSpPr>
        <dsp:cNvPr id="0" name=""/>
        <dsp:cNvSpPr/>
      </dsp:nvSpPr>
      <dsp:spPr>
        <a:xfrm>
          <a:off x="2629796" y="2016226"/>
          <a:ext cx="3264983" cy="794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Chymotrypsin</a:t>
          </a:r>
          <a:endParaRPr lang="ar-IQ" sz="2800" kern="1200" dirty="0"/>
        </a:p>
      </dsp:txBody>
      <dsp:txXfrm>
        <a:off x="3107942" y="2132613"/>
        <a:ext cx="2308691" cy="561968"/>
      </dsp:txXfrm>
    </dsp:sp>
    <dsp:sp modelId="{952CC12C-4A98-460F-87CD-A5E8371EE03F}">
      <dsp:nvSpPr>
        <dsp:cNvPr id="0" name=""/>
        <dsp:cNvSpPr/>
      </dsp:nvSpPr>
      <dsp:spPr>
        <a:xfrm>
          <a:off x="444601" y="3013459"/>
          <a:ext cx="3242325" cy="794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Elastase</a:t>
          </a:r>
          <a:endParaRPr lang="ar-IQ" sz="2800" kern="1200" dirty="0"/>
        </a:p>
      </dsp:txBody>
      <dsp:txXfrm>
        <a:off x="919429" y="3129846"/>
        <a:ext cx="2292669" cy="5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3C1E-E4D6-4E9E-87FD-9C18AD4B1D69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EAA2-3028-4BA5-AD17-CDD095A82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AA2-3028-4BA5-AD17-CDD095A82CC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6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8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EFD-6508-4320-8F84-0E212E2859D7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98FF-94ED-4602-9ACC-4E0CDCE70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5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393287">
            <a:off x="904480" y="2456417"/>
            <a:ext cx="6859509" cy="9600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Protein Metabolism </a:t>
            </a:r>
            <a:endParaRPr lang="ar-IQ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5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ïºNo digestion of protein in mouth.&#10;ïºNo proteolytic enzymes present in the saliva.&#10;ïºFunction of the saliva - lubricate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21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Endopeptidases</a:t>
            </a:r>
            <a:r>
              <a:rPr lang="en-US" sz="4000" b="1" dirty="0"/>
              <a:t>: </a:t>
            </a:r>
            <a:r>
              <a:rPr lang="en-US" sz="4000" dirty="0"/>
              <a:t>They act on peptide bonds inside the protein molecule, so that the protein becomes successively smaller and smaller units. This group includes Pepsin, Trypsin, Chymotrypsin and </a:t>
            </a:r>
            <a:r>
              <a:rPr lang="en-US" sz="4000" dirty="0" err="1"/>
              <a:t>Elastase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608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4931499"/>
              </p:ext>
            </p:extLst>
          </p:nvPr>
        </p:nvGraphicFramePr>
        <p:xfrm>
          <a:off x="239110" y="26275"/>
          <a:ext cx="8458200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3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endopeptidas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0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54568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</a:rPr>
              <a:t>Gastric Digestion of Proteins</a:t>
            </a:r>
            <a:endParaRPr lang="en-US" sz="4000" dirty="0">
              <a:solidFill>
                <a:srgbClr val="00B050"/>
              </a:solidFill>
            </a:endParaRPr>
          </a:p>
          <a:p>
            <a:pPr algn="just"/>
            <a:r>
              <a:rPr lang="en-US" sz="4000" dirty="0"/>
              <a:t>In the stomach, hydrochloric acid is secreted. It makes the pH optimum for the action of pepsin and also activates pepsin. The acid also denatures the proteins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86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9627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0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47800"/>
            <a:ext cx="87630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Pepsin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*Its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endopeptidase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,secreted in an inactive zymogen form called pepsinogen.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Its hydrolyzes protein molecule and produces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proteoses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and peptones. 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8001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Rennin</a:t>
            </a:r>
          </a:p>
          <a:p>
            <a:pPr algn="just"/>
            <a:r>
              <a:rPr lang="en-US" sz="4000" dirty="0" smtClean="0"/>
              <a:t>Rennin </a:t>
            </a:r>
            <a:r>
              <a:rPr lang="en-US" sz="4000" dirty="0"/>
              <a:t>otherwise called </a:t>
            </a:r>
            <a:r>
              <a:rPr lang="en-US" sz="4000" b="1" dirty="0" err="1"/>
              <a:t>Chymosin</a:t>
            </a:r>
            <a:r>
              <a:rPr lang="en-US" sz="4000" dirty="0"/>
              <a:t>, is active in infants and </a:t>
            </a:r>
            <a:r>
              <a:rPr lang="en-US" sz="4000" dirty="0" smtClean="0"/>
              <a:t>absent </a:t>
            </a:r>
            <a:r>
              <a:rPr lang="en-US" sz="4000" dirty="0"/>
              <a:t>in adults</a:t>
            </a:r>
            <a:r>
              <a:rPr lang="en-US" sz="4000" dirty="0" smtClean="0"/>
              <a:t>.</a:t>
            </a:r>
          </a:p>
          <a:p>
            <a:pPr algn="just"/>
            <a:r>
              <a:rPr lang="en-US" sz="4000" dirty="0" smtClean="0"/>
              <a:t> </a:t>
            </a:r>
            <a:r>
              <a:rPr lang="en-US" sz="4000" dirty="0"/>
              <a:t>It is secreted as </a:t>
            </a:r>
            <a:r>
              <a:rPr lang="en-US" sz="4000" dirty="0" err="1"/>
              <a:t>prorennin</a:t>
            </a:r>
            <a:r>
              <a:rPr lang="en-US" sz="4000" dirty="0"/>
              <a:t>, which is activated in the stomach to form active rennin.  </a:t>
            </a:r>
            <a:endParaRPr lang="en-US" sz="4000" dirty="0" smtClean="0"/>
          </a:p>
          <a:p>
            <a:pPr algn="just"/>
            <a:r>
              <a:rPr lang="en-US" sz="4000" dirty="0" smtClean="0"/>
              <a:t>Milk </a:t>
            </a:r>
            <a:r>
              <a:rPr lang="en-US" sz="4000" dirty="0"/>
              <a:t>protein, casein is converted to </a:t>
            </a:r>
            <a:r>
              <a:rPr lang="en-US" sz="4000" dirty="0" err="1"/>
              <a:t>paracasein</a:t>
            </a:r>
            <a:r>
              <a:rPr lang="en-US" sz="4000" dirty="0"/>
              <a:t> by the action of rennin. This denatured protein is easily digested further by pepsin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1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Pancreatic Digestion of Proteins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8686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The optimum pH for the activity of pancreatic enzymes (pH 8) is provided by the alkaline bile and pancreatic juice. </a:t>
            </a:r>
            <a:endParaRPr lang="en-US" sz="4000" dirty="0" smtClean="0"/>
          </a:p>
          <a:p>
            <a:pPr algn="just"/>
            <a:endParaRPr lang="en-US" sz="4000" dirty="0" smtClean="0"/>
          </a:p>
          <a:p>
            <a:pPr algn="just"/>
            <a:r>
              <a:rPr lang="en-US" sz="3600" dirty="0" smtClean="0"/>
              <a:t>The </a:t>
            </a:r>
            <a:r>
              <a:rPr lang="en-US" sz="3600" dirty="0"/>
              <a:t>secretion of pancreatic juice is stimulated by the peptide hormones, </a:t>
            </a:r>
            <a:r>
              <a:rPr lang="en-US" sz="3600" b="1" dirty="0"/>
              <a:t>Cholecystokinin </a:t>
            </a:r>
            <a:r>
              <a:rPr lang="en-US" sz="3600" dirty="0" smtClean="0"/>
              <a:t>also called </a:t>
            </a:r>
            <a:r>
              <a:rPr lang="en-US" sz="3600" b="1" dirty="0" err="1" smtClean="0"/>
              <a:t>Pancreozymin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5083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Pancreatic juice contains the important  </a:t>
            </a:r>
            <a:r>
              <a:rPr lang="en-US" sz="4000" dirty="0" smtClean="0"/>
              <a:t>enzymes, namely</a:t>
            </a:r>
            <a:endParaRPr lang="ar-IQ" sz="40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9908354"/>
              </p:ext>
            </p:extLst>
          </p:nvPr>
        </p:nvGraphicFramePr>
        <p:xfrm>
          <a:off x="2286000" y="2057401"/>
          <a:ext cx="60960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6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763000" cy="5638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main role of amino acids </a:t>
            </a:r>
            <a:r>
              <a:rPr lang="en-US" b="1" dirty="0">
                <a:solidFill>
                  <a:srgbClr val="00B050"/>
                </a:solidFill>
              </a:rPr>
              <a:t>is in the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synthesis of structural and functional proteins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097" y="561992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</a:rPr>
              <a:t>Trypsin</a:t>
            </a:r>
            <a:r>
              <a:rPr lang="en-US" sz="4000" dirty="0"/>
              <a:t> </a:t>
            </a:r>
            <a:endParaRPr lang="en-US" sz="4000" dirty="0" smtClean="0"/>
          </a:p>
          <a:p>
            <a:pPr algn="just"/>
            <a:r>
              <a:rPr lang="en-US" sz="4000" dirty="0" smtClean="0"/>
              <a:t>Trypsin </a:t>
            </a:r>
            <a:r>
              <a:rPr lang="en-US" sz="4000" dirty="0"/>
              <a:t>is activated by the removal of a </a:t>
            </a:r>
            <a:r>
              <a:rPr lang="en-US" sz="4000" dirty="0" err="1"/>
              <a:t>hexapeptide</a:t>
            </a:r>
            <a:r>
              <a:rPr lang="en-US" sz="4000" dirty="0"/>
              <a:t> from N-terminal end. </a:t>
            </a:r>
            <a:endParaRPr lang="en-US" sz="4000" dirty="0" smtClean="0"/>
          </a:p>
          <a:p>
            <a:pPr algn="just"/>
            <a:endParaRPr lang="en-US" sz="4000" dirty="0"/>
          </a:p>
          <a:p>
            <a:pPr algn="just"/>
            <a:r>
              <a:rPr lang="en-US" sz="4000" dirty="0" smtClean="0"/>
              <a:t>Trypsin </a:t>
            </a:r>
            <a:r>
              <a:rPr lang="en-US" sz="4000" dirty="0"/>
              <a:t>catalyzes hydrolysis of the bonds formed by carboxyl groups belongs to basic amino acids e.g. arginine, lysine and </a:t>
            </a:r>
            <a:r>
              <a:rPr lang="en-US" sz="4000" dirty="0" err="1"/>
              <a:t>histidine</a:t>
            </a:r>
            <a:r>
              <a:rPr lang="en-US" sz="4000" dirty="0"/>
              <a:t>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4510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97510"/>
            <a:ext cx="82506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70C0"/>
                </a:solidFill>
              </a:rPr>
              <a:t>Acute </a:t>
            </a:r>
            <a:r>
              <a:rPr lang="en-US" sz="4000" b="1" dirty="0" smtClean="0">
                <a:solidFill>
                  <a:srgbClr val="0070C0"/>
                </a:solidFill>
              </a:rPr>
              <a:t>pancreatitis </a:t>
            </a:r>
            <a:r>
              <a:rPr lang="en-US" sz="4000" b="1" dirty="0" smtClean="0"/>
              <a:t>: </a:t>
            </a:r>
            <a:r>
              <a:rPr lang="en-US" sz="4000" dirty="0" smtClean="0"/>
              <a:t>Premature </a:t>
            </a:r>
            <a:r>
              <a:rPr lang="en-US" sz="4000" dirty="0"/>
              <a:t>activation of </a:t>
            </a:r>
            <a:r>
              <a:rPr lang="en-US" sz="4000" dirty="0" err="1"/>
              <a:t>trypsinogen</a:t>
            </a:r>
            <a:r>
              <a:rPr lang="en-US" sz="4000" dirty="0"/>
              <a:t> inside the pancreas itself, will result in the </a:t>
            </a:r>
            <a:r>
              <a:rPr lang="en-US" sz="4000" dirty="0" err="1"/>
              <a:t>autodigestion</a:t>
            </a:r>
            <a:r>
              <a:rPr lang="en-US" sz="4000" dirty="0"/>
              <a:t> of pancreatic cells. The result is acute pancreatitis. 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73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91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Chymotrypsin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*It is an endopeptidase that hydrolyzes central peptide bond in which the carboxyl group belongs to aromatic amino acids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*It is secreted in an inactive form called chymotrypsinogen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*It is activated by trypsin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completed by chymotrypsinogen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acts autocatalytically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1"/>
            <a:ext cx="8839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* α-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Chotrypsin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the active form, optimum pH(7-8), it converts the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proteoymses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peptones and peptides to smaller peptides and amino acids.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8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FF0000"/>
                </a:solidFill>
              </a:rPr>
              <a:t>Elastase</a:t>
            </a:r>
            <a:r>
              <a:rPr lang="en-US" sz="3600" i="1" dirty="0"/>
              <a:t> </a:t>
            </a:r>
            <a:endParaRPr lang="en-US" sz="3600" dirty="0"/>
          </a:p>
          <a:p>
            <a:pPr algn="just"/>
            <a:r>
              <a:rPr lang="en-US" sz="3600" dirty="0"/>
              <a:t>It is an endopeptidase acting in pH= 8 on peptide bonds formed by glycine, alanine and serine .It is secreted in an inactive form called </a:t>
            </a:r>
            <a:r>
              <a:rPr lang="en-US" sz="3600" dirty="0" err="1"/>
              <a:t>proelatase</a:t>
            </a:r>
            <a:r>
              <a:rPr lang="en-US" sz="3600" dirty="0" smtClean="0"/>
              <a:t>, and  </a:t>
            </a:r>
            <a:r>
              <a:rPr lang="en-US" sz="3600" dirty="0"/>
              <a:t>activated by trypsin. It digests elastin and collagen.</a:t>
            </a:r>
          </a:p>
        </p:txBody>
      </p:sp>
    </p:spTree>
    <p:extLst>
      <p:ext uri="{BB962C8B-B14F-4D97-AF65-F5344CB8AC3E}">
        <p14:creationId xmlns:p14="http://schemas.microsoft.com/office/powerpoint/2010/main" val="3759080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533400"/>
            <a:ext cx="86867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Carboxypeptidase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exopeptidase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hydrolyzes the terminal (peripheral) peptide bond at the carboxyl terminus (end) of the polypeptide chain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secreted in an inactive form called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procarboxypeptidase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is activated by trypsin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Carboxypeptidase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it is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exopeptidase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cleaves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aromatic amino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 from the C-terminal end of peptides.</a:t>
            </a:r>
          </a:p>
          <a:p>
            <a:pPr algn="just"/>
            <a:r>
              <a:rPr lang="en-US" sz="2800" i="1" dirty="0"/>
              <a:t> </a:t>
            </a:r>
            <a:endParaRPr lang="en-US" sz="2800" dirty="0"/>
          </a:p>
          <a:p>
            <a:pPr algn="just"/>
            <a:r>
              <a:rPr lang="en-US" sz="28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Carboxypeptidase</a:t>
            </a:r>
            <a:r>
              <a:rPr lang="en-US" sz="28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also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exopeptidase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cleaves the 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amino acids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lysine and arginine, from the C- terminal end of peptides  </a:t>
            </a:r>
          </a:p>
        </p:txBody>
      </p:sp>
    </p:spTree>
    <p:extLst>
      <p:ext uri="{BB962C8B-B14F-4D97-AF65-F5344CB8AC3E}">
        <p14:creationId xmlns:p14="http://schemas.microsoft.com/office/powerpoint/2010/main" val="8555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931" y="433551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Intestinal </a:t>
            </a:r>
            <a:r>
              <a:rPr lang="en-US" sz="3200" b="1" dirty="0">
                <a:solidFill>
                  <a:srgbClr val="FF0000"/>
                </a:solidFill>
              </a:rPr>
              <a:t>Digestion of </a:t>
            </a:r>
            <a:r>
              <a:rPr lang="en-US" sz="3200" b="1" dirty="0" smtClean="0">
                <a:solidFill>
                  <a:srgbClr val="FF0000"/>
                </a:solidFill>
              </a:rPr>
              <a:t>Proteins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Complete digestion of the small peptides to the level of amino acids is brought about by enzymes present in intestinal juice </a:t>
            </a:r>
            <a:r>
              <a:rPr lang="en-US" sz="3200" dirty="0" smtClean="0"/>
              <a:t>.The </a:t>
            </a:r>
            <a:r>
              <a:rPr lang="en-US" sz="3200" dirty="0"/>
              <a:t>luminal surface of intestinal epithelial cells contains the following enzymes:</a:t>
            </a:r>
          </a:p>
        </p:txBody>
      </p:sp>
    </p:spTree>
    <p:extLst>
      <p:ext uri="{BB962C8B-B14F-4D97-AF65-F5344CB8AC3E}">
        <p14:creationId xmlns:p14="http://schemas.microsoft.com/office/powerpoint/2010/main" val="31713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ÙØªÙØ¬Ø© Ø¨Ø­Ø« Ø§ÙØµÙØ± Ø¹Ù âªstructural protei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4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Aminopeptidase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*It is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exopeptidase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that acts on the terminal peptide bond at the amino terminus of the polypeptide chain.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releases a single amino acid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can't hydrolyze a dipeptide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requires presence of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2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106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</a:t>
            </a:r>
          </a:p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Prolidase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*Its 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exopeptidase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can hydrolyze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peptide of collagen molecule, liberating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molecule.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 and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Dipeptidase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Tri-peptidase acts on tri-peptide and produces a di-peptide and free a. 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*Di-peptidase hydrolyzes a di-peptide to produce two molecules of a. a.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They requires the presence of  Zn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Co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as cofactors for their activity.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606" y="18393"/>
            <a:ext cx="847659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</a:rPr>
              <a:t>Food Allergy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r>
              <a:rPr lang="en-US" sz="3600" dirty="0"/>
              <a:t>Dipeptides and </a:t>
            </a:r>
            <a:r>
              <a:rPr lang="en-US" sz="3600" dirty="0" err="1"/>
              <a:t>tripeptides</a:t>
            </a:r>
            <a:r>
              <a:rPr lang="en-US" sz="3600" dirty="0"/>
              <a:t> can enter the brush border of mucosal cells; they are immediately hydrolyzed into single amino acids</a:t>
            </a:r>
            <a:r>
              <a:rPr lang="en-US" sz="3600" dirty="0" smtClean="0"/>
              <a:t>. </a:t>
            </a:r>
            <a:r>
              <a:rPr lang="en-US" sz="3600" dirty="0"/>
              <a:t>They are then transported into portal vein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 </a:t>
            </a:r>
            <a:r>
              <a:rPr lang="en-US" sz="3600" dirty="0"/>
              <a:t>Rarely, larger molecules may pass </a:t>
            </a:r>
            <a:r>
              <a:rPr lang="en-US" sz="3600" dirty="0" err="1"/>
              <a:t>paracellularly</a:t>
            </a:r>
            <a:r>
              <a:rPr lang="en-US" sz="3600" dirty="0"/>
              <a:t> (between epithelial cells) and enter blood stream. These are immunogenic, causing antibody reaction, leading to food allergy.</a:t>
            </a:r>
          </a:p>
        </p:txBody>
      </p:sp>
    </p:spTree>
    <p:extLst>
      <p:ext uri="{BB962C8B-B14F-4D97-AF65-F5344CB8AC3E}">
        <p14:creationId xmlns:p14="http://schemas.microsoft.com/office/powerpoint/2010/main" val="33475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89104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metaprote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252248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non-essential amino acids are either derived from the</a:t>
            </a:r>
            <a:r>
              <a:rPr lang="en-US" sz="4000" b="1" dirty="0"/>
              <a:t> </a:t>
            </a:r>
            <a:r>
              <a:rPr lang="en-US" sz="4000" dirty="0"/>
              <a:t>diet or synthesized in the body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The </a:t>
            </a:r>
            <a:r>
              <a:rPr lang="en-US" sz="4000" b="1" dirty="0"/>
              <a:t>essential amino acids are obtained from the diet</a:t>
            </a:r>
            <a:r>
              <a:rPr lang="en-US" sz="4000" dirty="0"/>
              <a:t>. </a:t>
            </a:r>
            <a:endParaRPr lang="en-US" sz="4000" dirty="0" smtClean="0"/>
          </a:p>
          <a:p>
            <a:r>
              <a:rPr lang="en-US" sz="4000" dirty="0" smtClean="0"/>
              <a:t>Even </a:t>
            </a:r>
            <a:r>
              <a:rPr lang="en-US" sz="4000" dirty="0"/>
              <a:t>if one is deficient, protein</a:t>
            </a:r>
            <a:r>
              <a:rPr lang="en-US" sz="4000" b="1" dirty="0"/>
              <a:t> </a:t>
            </a:r>
            <a:r>
              <a:rPr lang="en-US" sz="4000" dirty="0"/>
              <a:t>synthesis cannot take place.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966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464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Unlike </a:t>
            </a:r>
            <a:r>
              <a:rPr lang="en-US" dirty="0"/>
              <a:t>carbohydrates</a:t>
            </a:r>
            <a:r>
              <a:rPr lang="en-US" b="1" dirty="0"/>
              <a:t> </a:t>
            </a:r>
            <a:r>
              <a:rPr lang="en-US" dirty="0"/>
              <a:t>and fats, there is </a:t>
            </a:r>
            <a:r>
              <a:rPr lang="en-US" dirty="0">
                <a:solidFill>
                  <a:schemeClr val="accent2"/>
                </a:solidFill>
              </a:rPr>
              <a:t>no storage form of proteins </a:t>
            </a:r>
            <a:r>
              <a:rPr lang="en-US" dirty="0"/>
              <a:t>in the body.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2"/>
                </a:solidFill>
              </a:rPr>
              <a:t>same amount synthesized and same amount broken down</a:t>
            </a:r>
            <a:r>
              <a:rPr lang="en-US" dirty="0"/>
              <a:t>).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1066801"/>
            <a:ext cx="88392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body amino acid pool is</a:t>
            </a:r>
            <a:r>
              <a:rPr lang="en-US" sz="4000" b="1" dirty="0"/>
              <a:t> </a:t>
            </a:r>
            <a:r>
              <a:rPr lang="en-US" sz="4000" dirty="0"/>
              <a:t>always in a dynamic steady state. </a:t>
            </a:r>
            <a:endParaRPr lang="en-US" sz="4000" dirty="0" smtClean="0"/>
          </a:p>
          <a:p>
            <a:endParaRPr lang="ar-IQ" sz="4000" dirty="0"/>
          </a:p>
          <a:p>
            <a:r>
              <a:rPr lang="en-US" sz="4000" dirty="0" smtClean="0"/>
              <a:t>In </a:t>
            </a:r>
            <a:r>
              <a:rPr lang="en-US" sz="4000" dirty="0"/>
              <a:t>an adult, the rate of</a:t>
            </a:r>
            <a:r>
              <a:rPr lang="en-US" sz="4000" b="1" dirty="0"/>
              <a:t> </a:t>
            </a:r>
            <a:r>
              <a:rPr lang="en-US" sz="4000" dirty="0"/>
              <a:t>synthesis of proteins balances the rate of degradation, so that nitrogen balance is maintained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37856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Digestion of Protein</a:t>
            </a:r>
            <a:endParaRPr lang="en-US" sz="4000" dirty="0">
              <a:solidFill>
                <a:srgbClr val="FF0000"/>
              </a:solidFill>
            </a:endParaRPr>
          </a:p>
          <a:p>
            <a:pPr algn="just"/>
            <a:r>
              <a:rPr lang="en-US" sz="4000" dirty="0">
                <a:cs typeface="+mj-cs"/>
              </a:rPr>
              <a:t>Dietary proteins (from animal source or vegetable source) </a:t>
            </a:r>
            <a:r>
              <a:rPr lang="en-US" sz="4000" dirty="0">
                <a:solidFill>
                  <a:schemeClr val="accent2"/>
                </a:solidFill>
                <a:cs typeface="+mj-cs"/>
              </a:rPr>
              <a:t>are very large complex </a:t>
            </a:r>
            <a:r>
              <a:rPr lang="en-US" sz="4000" dirty="0">
                <a:cs typeface="+mj-cs"/>
              </a:rPr>
              <a:t>molecules that </a:t>
            </a:r>
            <a:r>
              <a:rPr lang="en-US" sz="4000" dirty="0">
                <a:solidFill>
                  <a:schemeClr val="accent2"/>
                </a:solidFill>
                <a:cs typeface="+mj-cs"/>
              </a:rPr>
              <a:t>cannot be absorbed </a:t>
            </a:r>
            <a:r>
              <a:rPr lang="en-US" sz="4000" dirty="0">
                <a:cs typeface="+mj-cs"/>
              </a:rPr>
              <a:t>from the intestine. To be absorbed, dietary proteins </a:t>
            </a:r>
            <a:r>
              <a:rPr lang="en-US" sz="4000" dirty="0">
                <a:solidFill>
                  <a:schemeClr val="accent2"/>
                </a:solidFill>
                <a:cs typeface="+mj-cs"/>
              </a:rPr>
              <a:t>must be digested </a:t>
            </a:r>
            <a:r>
              <a:rPr lang="en-US" sz="4000" dirty="0">
                <a:cs typeface="+mj-cs"/>
              </a:rPr>
              <a:t>to small simple molecules (amino acids), which are easily absorbed from the intestine</a:t>
            </a:r>
            <a:r>
              <a:rPr lang="en-US" sz="4000" dirty="0" smtClean="0">
                <a:cs typeface="+mj-cs"/>
              </a:rPr>
              <a:t>.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10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610136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The dietary proteins are denatured on cooking and therefore more easily </a:t>
            </a:r>
            <a:r>
              <a:rPr lang="en-US" sz="4000" dirty="0" smtClean="0"/>
              <a:t>digested by </a:t>
            </a:r>
            <a:r>
              <a:rPr lang="en-US" sz="4000" dirty="0"/>
              <a:t>p</a:t>
            </a:r>
            <a:r>
              <a:rPr lang="en-US" sz="4000" dirty="0" smtClean="0"/>
              <a:t>roteolytic </a:t>
            </a:r>
            <a:r>
              <a:rPr lang="en-US" sz="4000" dirty="0"/>
              <a:t>enzymes </a:t>
            </a:r>
            <a:r>
              <a:rPr lang="en-US" sz="4000" dirty="0" smtClean="0"/>
              <a:t>secreted </a:t>
            </a:r>
            <a:r>
              <a:rPr lang="en-US" sz="4000" dirty="0"/>
              <a:t>as inactive </a:t>
            </a:r>
            <a:r>
              <a:rPr lang="en-US" sz="4000" b="1" dirty="0"/>
              <a:t>zymogens </a:t>
            </a:r>
            <a:r>
              <a:rPr lang="en-US" sz="4000" dirty="0"/>
              <a:t>which are converted to their active </a:t>
            </a:r>
            <a:r>
              <a:rPr lang="en-US" sz="4000" dirty="0" smtClean="0"/>
              <a:t>form 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57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24759"/>
            <a:ext cx="76961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digestion of protein is effected by enzymes in:</a:t>
            </a:r>
          </a:p>
          <a:p>
            <a:r>
              <a:rPr lang="en-US" sz="4000" dirty="0"/>
              <a:t>A. Stomach	</a:t>
            </a:r>
          </a:p>
          <a:p>
            <a:r>
              <a:rPr lang="en-US" sz="4000" dirty="0"/>
              <a:t>B. Pancreas</a:t>
            </a:r>
          </a:p>
          <a:p>
            <a:r>
              <a:rPr lang="en-US" sz="4000" dirty="0"/>
              <a:t>C. Intestinal cells</a:t>
            </a:r>
          </a:p>
        </p:txBody>
      </p:sp>
    </p:spTree>
    <p:extLst>
      <p:ext uri="{BB962C8B-B14F-4D97-AF65-F5344CB8AC3E}">
        <p14:creationId xmlns:p14="http://schemas.microsoft.com/office/powerpoint/2010/main" val="4199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792</Words>
  <Application>Microsoft Office PowerPoint</Application>
  <PresentationFormat>On-screen Show (4:3)</PresentationFormat>
  <Paragraphs>81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The main role of amino acids is in the synthesis of structural and functional proteins.   </vt:lpstr>
      <vt:lpstr>PowerPoint Presentation</vt:lpstr>
      <vt:lpstr>PowerPoint Presentation</vt:lpstr>
      <vt:lpstr>Unlike carbohydrates and fats, there is no storage form of proteins in the body. (same amount synthesized and same amount broken down).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Pepsin *Its endopeptidase ,secreted in an inactive zymogen form called pepsinogen.  *Its hydrolyzes protein molecule and produces proteoses and peptones.      </vt:lpstr>
      <vt:lpstr>PowerPoint Presentation</vt:lpstr>
      <vt:lpstr>Pancreatic Digestion of Proteins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 and Absorption of Proteins</dc:title>
  <dc:creator>DR.Ahmed Saker 2o1O</dc:creator>
  <cp:lastModifiedBy>Maher</cp:lastModifiedBy>
  <cp:revision>38</cp:revision>
  <dcterms:created xsi:type="dcterms:W3CDTF">2017-11-01T16:41:56Z</dcterms:created>
  <dcterms:modified xsi:type="dcterms:W3CDTF">2019-10-01T17:06:49Z</dcterms:modified>
</cp:coreProperties>
</file>