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1" r:id="rId1"/>
  </p:sldMasterIdLst>
  <p:sldIdLst>
    <p:sldId id="314" r:id="rId2"/>
    <p:sldId id="352" r:id="rId3"/>
    <p:sldId id="335" r:id="rId4"/>
    <p:sldId id="336" r:id="rId5"/>
    <p:sldId id="315" r:id="rId6"/>
    <p:sldId id="355" r:id="rId7"/>
    <p:sldId id="316" r:id="rId8"/>
    <p:sldId id="338" r:id="rId9"/>
    <p:sldId id="388" r:id="rId10"/>
    <p:sldId id="356" r:id="rId11"/>
    <p:sldId id="357" r:id="rId12"/>
    <p:sldId id="259" r:id="rId13"/>
    <p:sldId id="308" r:id="rId14"/>
    <p:sldId id="309" r:id="rId15"/>
    <p:sldId id="260" r:id="rId16"/>
    <p:sldId id="261" r:id="rId17"/>
    <p:sldId id="262" r:id="rId18"/>
    <p:sldId id="321" r:id="rId19"/>
    <p:sldId id="324" r:id="rId20"/>
    <p:sldId id="263" r:id="rId21"/>
    <p:sldId id="264" r:id="rId22"/>
    <p:sldId id="389" r:id="rId23"/>
    <p:sldId id="364" r:id="rId24"/>
    <p:sldId id="365" r:id="rId25"/>
    <p:sldId id="266" r:id="rId26"/>
    <p:sldId id="340" r:id="rId27"/>
    <p:sldId id="343" r:id="rId28"/>
    <p:sldId id="342" r:id="rId29"/>
    <p:sldId id="346" r:id="rId30"/>
    <p:sldId id="372" r:id="rId31"/>
    <p:sldId id="332" r:id="rId32"/>
    <p:sldId id="333" r:id="rId33"/>
    <p:sldId id="354" r:id="rId34"/>
    <p:sldId id="366" r:id="rId35"/>
    <p:sldId id="347" r:id="rId36"/>
    <p:sldId id="369" r:id="rId37"/>
    <p:sldId id="371" r:id="rId38"/>
    <p:sldId id="367" r:id="rId39"/>
    <p:sldId id="348" r:id="rId40"/>
    <p:sldId id="380" r:id="rId41"/>
    <p:sldId id="381" r:id="rId42"/>
    <p:sldId id="269" r:id="rId43"/>
    <p:sldId id="270" r:id="rId44"/>
    <p:sldId id="319" r:id="rId45"/>
    <p:sldId id="274" r:id="rId46"/>
    <p:sldId id="271" r:id="rId47"/>
    <p:sldId id="273" r:id="rId48"/>
    <p:sldId id="330" r:id="rId49"/>
    <p:sldId id="275" r:id="rId50"/>
    <p:sldId id="276" r:id="rId51"/>
    <p:sldId id="277" r:id="rId52"/>
    <p:sldId id="334" r:id="rId53"/>
    <p:sldId id="279" r:id="rId54"/>
    <p:sldId id="310" r:id="rId55"/>
    <p:sldId id="311" r:id="rId56"/>
    <p:sldId id="281" r:id="rId57"/>
    <p:sldId id="318" r:id="rId58"/>
    <p:sldId id="295" r:id="rId59"/>
    <p:sldId id="374" r:id="rId60"/>
    <p:sldId id="375" r:id="rId61"/>
    <p:sldId id="378" r:id="rId62"/>
    <p:sldId id="294" r:id="rId63"/>
    <p:sldId id="379" r:id="rId64"/>
    <p:sldId id="298" r:id="rId65"/>
    <p:sldId id="312" r:id="rId66"/>
    <p:sldId id="307" r:id="rId67"/>
    <p:sldId id="313" r:id="rId68"/>
    <p:sldId id="302" r:id="rId69"/>
    <p:sldId id="297" r:id="rId70"/>
    <p:sldId id="300" r:id="rId71"/>
    <p:sldId id="304" r:id="rId72"/>
    <p:sldId id="306" r:id="rId73"/>
    <p:sldId id="350" r:id="rId7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705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920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83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50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702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076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555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601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912813" y="1263650"/>
            <a:ext cx="7315200" cy="0"/>
          </a:xfrm>
          <a:prstGeom prst="line">
            <a:avLst/>
          </a:prstGeom>
          <a:ln w="1905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8"/>
          <p:cNvSpPr/>
          <p:nvPr userDrawn="1"/>
        </p:nvSpPr>
        <p:spPr>
          <a:xfrm>
            <a:off x="0" y="0"/>
            <a:ext cx="9144000" cy="103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Rectangle 10"/>
          <p:cNvSpPr/>
          <p:nvPr userDrawn="1"/>
        </p:nvSpPr>
        <p:spPr>
          <a:xfrm>
            <a:off x="0" y="6764338"/>
            <a:ext cx="9144000" cy="103187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" name="Picture 5" descr="CCMB-CervixCheck-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5611813"/>
            <a:ext cx="258286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527822"/>
            <a:ext cx="7318375" cy="6970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3" y="1406977"/>
            <a:ext cx="7318375" cy="555205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="1" i="0" u="none" cap="all" spc="250">
                <a:solidFill>
                  <a:srgbClr val="934C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12812" y="2171700"/>
            <a:ext cx="7315199" cy="2412198"/>
          </a:xfrm>
        </p:spPr>
        <p:txBody>
          <a:bodyPr/>
          <a:lstStyle>
            <a:lvl1pPr marL="457200" indent="-457200">
              <a:lnSpc>
                <a:spcPts val="3500"/>
              </a:lnSpc>
              <a:buSzPct val="95000"/>
              <a:buFont typeface="Arial"/>
              <a:buChar char="•"/>
              <a:defRPr/>
            </a:lvl1pPr>
            <a:lvl2pPr>
              <a:lnSpc>
                <a:spcPts val="3500"/>
              </a:lnSpc>
              <a:defRPr/>
            </a:lvl2pPr>
            <a:lvl3pPr>
              <a:lnSpc>
                <a:spcPts val="3500"/>
              </a:lnSpc>
              <a:defRPr/>
            </a:lvl3pPr>
            <a:lvl4pPr>
              <a:lnSpc>
                <a:spcPts val="3500"/>
              </a:lnSpc>
              <a:defRPr/>
            </a:lvl4pPr>
            <a:lvl5pPr>
              <a:lnSpc>
                <a:spcPts val="35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60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728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584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7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52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364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8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14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61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4F5A-0A44-4761-B975-5A8C0F0E76B1}" type="datetimeFigureOut">
              <a:rPr lang="ar-SA" smtClean="0"/>
              <a:pPr/>
              <a:t>12/03/1440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DAE7E8-7CE3-488D-A6AA-0A1A85DBAC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79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Premalignant disease of the cervix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/>
              <a:t>DR DINA AKEEL </a:t>
            </a:r>
          </a:p>
          <a:p>
            <a:pPr algn="ctr">
              <a:buFontTx/>
              <a:buNone/>
            </a:pPr>
            <a:r>
              <a:rPr lang="en-US" b="1" dirty="0" smtClean="0"/>
              <a:t>F.I.C.O.G</a:t>
            </a:r>
          </a:p>
          <a:p>
            <a:pPr algn="ctr">
              <a:buFontTx/>
              <a:buNone/>
            </a:pPr>
            <a:r>
              <a:rPr lang="en-US" b="1" dirty="0" smtClean="0"/>
              <a:t> </a:t>
            </a:r>
          </a:p>
          <a:p>
            <a:pPr algn="ctr">
              <a:buFontTx/>
              <a:buNone/>
            </a:pPr>
            <a:r>
              <a:rPr lang="en-US" b="1" dirty="0" smtClean="0"/>
              <a:t> 2018-2019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4645025" y="533401"/>
            <a:ext cx="4041775" cy="7620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Normal </a:t>
            </a:r>
            <a:r>
              <a:rPr lang="fr-FR" dirty="0" err="1" smtClean="0"/>
              <a:t>cervix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transformation zone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457200" y="152400"/>
            <a:ext cx="4040188" cy="5973763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/>
              <a:t>The transformation zone </a:t>
            </a:r>
            <a:r>
              <a:rPr lang="en-US" sz="3600" dirty="0" smtClean="0">
                <a:solidFill>
                  <a:srgbClr val="FF0000"/>
                </a:solidFill>
              </a:rPr>
              <a:t>TZ </a:t>
            </a:r>
            <a:r>
              <a:rPr lang="en-US" sz="3600" dirty="0" smtClean="0"/>
              <a:t>is an important area on the cervix which is defined as the area where the original SCJ was to the current SCJ and it includes areas of </a:t>
            </a:r>
            <a:r>
              <a:rPr lang="en-US" sz="3600" dirty="0" err="1" smtClean="0"/>
              <a:t>metaplasia</a:t>
            </a:r>
            <a:r>
              <a:rPr lang="en-US" sz="3600" dirty="0" smtClean="0"/>
              <a:t>.</a:t>
            </a:r>
            <a:endParaRPr lang="ar-IQ" sz="3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6360" y="1447800"/>
            <a:ext cx="4249802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800" dirty="0" smtClean="0"/>
              <a:t>The transformation zone (TZ) is </a:t>
            </a:r>
            <a:r>
              <a:rPr lang="en-US" sz="4800" smtClean="0"/>
              <a:t>the site where </a:t>
            </a:r>
            <a:r>
              <a:rPr lang="en-US" sz="4800" dirty="0" err="1" smtClean="0"/>
              <a:t>premalignancy</a:t>
            </a:r>
            <a:r>
              <a:rPr lang="en-US" sz="4800" dirty="0" smtClean="0"/>
              <a:t> and malignancy develop</a:t>
            </a:r>
            <a:endParaRPr lang="ar-IQ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Dysplasia: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4400" dirty="0"/>
              <a:t>The process of the </a:t>
            </a:r>
            <a:r>
              <a:rPr lang="en-US" sz="4400" dirty="0" err="1"/>
              <a:t>metaplasia</a:t>
            </a:r>
            <a:r>
              <a:rPr lang="en-US" sz="4400" dirty="0"/>
              <a:t> can be disrupted by external influences and lead to disordered </a:t>
            </a:r>
            <a:r>
              <a:rPr lang="en-US" sz="4400" dirty="0" err="1"/>
              <a:t>squamous</a:t>
            </a:r>
            <a:r>
              <a:rPr lang="en-US" sz="4400" dirty="0"/>
              <a:t> epithelial called dysplastic </a:t>
            </a:r>
            <a:r>
              <a:rPr lang="en-US" sz="4400" dirty="0" smtClean="0"/>
              <a:t>epithelial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4000" b="1" dirty="0" err="1" smtClean="0"/>
              <a:t>Squamous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metaplasia</a:t>
            </a:r>
            <a:r>
              <a:rPr lang="en-US" sz="4000" b="1" dirty="0" smtClean="0"/>
              <a:t> should not be diagnosed as dysplasia (or CIN) because it does not progress to invasive cancer.</a:t>
            </a:r>
            <a:endParaRPr lang="en-US" sz="4000" dirty="0" smtClean="0"/>
          </a:p>
          <a:p>
            <a:pPr algn="l" rtl="0">
              <a:buNone/>
            </a:pPr>
            <a:r>
              <a:rPr lang="en-US" sz="4000" b="1" dirty="0" smtClean="0"/>
              <a:t> </a:t>
            </a:r>
            <a:endParaRPr lang="en-US" sz="4000" dirty="0" smtClean="0"/>
          </a:p>
          <a:p>
            <a:pPr algn="l" rtl="0"/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4000" dirty="0" smtClean="0"/>
              <a:t>HPV is now implicated in this process.</a:t>
            </a:r>
            <a:r>
              <a:rPr lang="en-US" sz="4000" b="1" dirty="0" smtClean="0"/>
              <a:t> </a:t>
            </a:r>
            <a:r>
              <a:rPr lang="en-US" sz="4000" dirty="0" smtClean="0"/>
              <a:t>Approximately 99-100 % of intraepithelial </a:t>
            </a:r>
            <a:r>
              <a:rPr lang="en-US" sz="4000" dirty="0" err="1" smtClean="0"/>
              <a:t>neoplasia</a:t>
            </a:r>
            <a:r>
              <a:rPr lang="en-US" sz="4000" dirty="0" smtClean="0"/>
              <a:t> is attributed to human </a:t>
            </a:r>
            <a:r>
              <a:rPr lang="en-US" sz="4000" dirty="0" err="1" smtClean="0"/>
              <a:t>papillomavirus</a:t>
            </a:r>
            <a:r>
              <a:rPr lang="en-US" sz="4000" dirty="0" smtClean="0"/>
              <a:t> (HPV) infection </a:t>
            </a:r>
            <a:r>
              <a:rPr lang="en-US" sz="4000" dirty="0" smtClean="0">
                <a:latin typeface="Trebuchet MS" pitchFamily="34" charset="0"/>
              </a:rPr>
              <a:t>is a </a:t>
            </a:r>
            <a:r>
              <a:rPr lang="en-US" sz="4000" b="1" dirty="0" smtClean="0">
                <a:latin typeface="Trebuchet MS" pitchFamily="34" charset="0"/>
              </a:rPr>
              <a:t>common</a:t>
            </a:r>
            <a:r>
              <a:rPr lang="en-US" sz="4000" dirty="0" smtClean="0">
                <a:latin typeface="Trebuchet MS" pitchFamily="34" charset="0"/>
              </a:rPr>
              <a:t> sexually transmitted infection (STI)</a:t>
            </a:r>
            <a:endParaRPr lang="en-US" sz="4000" dirty="0" smtClean="0"/>
          </a:p>
          <a:p>
            <a:pPr algn="l" rtl="0"/>
            <a:r>
              <a:rPr lang="en-US" sz="4000" dirty="0" smtClean="0"/>
              <a:t> Smoking </a:t>
            </a:r>
          </a:p>
          <a:p>
            <a:pPr algn="l" rtl="0"/>
            <a:r>
              <a:rPr lang="en-US" sz="4000" dirty="0" smtClean="0"/>
              <a:t>and immune suppression appear to be additional factors which may act as co- agent. </a:t>
            </a:r>
          </a:p>
          <a:p>
            <a:pPr algn="l" rtl="0"/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(CIN).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sz="5400" dirty="0"/>
              <a:t>These dysplasia  now termed </a:t>
            </a:r>
            <a:r>
              <a:rPr lang="en-US" sz="6600" b="1" dirty="0">
                <a:solidFill>
                  <a:srgbClr val="FF0000"/>
                </a:solidFill>
              </a:rPr>
              <a:t>cervical intra epithelial </a:t>
            </a:r>
            <a:r>
              <a:rPr lang="en-US" sz="6600" b="1" dirty="0" err="1" smtClean="0">
                <a:solidFill>
                  <a:srgbClr val="FF0000"/>
                </a:solidFill>
              </a:rPr>
              <a:t>neoplasia</a:t>
            </a:r>
            <a:r>
              <a:rPr lang="en-US" sz="6600" dirty="0" err="1" smtClean="0">
                <a:solidFill>
                  <a:srgbClr val="FF0000"/>
                </a:solidFill>
              </a:rPr>
              <a:t>CIN</a:t>
            </a:r>
            <a:r>
              <a:rPr lang="en-US" sz="6600" dirty="0" smtClean="0"/>
              <a:t> </a:t>
            </a:r>
          </a:p>
          <a:p>
            <a:pPr algn="l" rtl="0"/>
            <a:r>
              <a:rPr lang="en-US" sz="6600" dirty="0" smtClean="0"/>
              <a:t>which has the potential to turn malignant without treatment</a:t>
            </a:r>
            <a:endParaRPr lang="en-US" sz="6600" dirty="0">
              <a:solidFill>
                <a:srgbClr val="FF0000"/>
              </a:solidFill>
            </a:endParaRPr>
          </a:p>
          <a:p>
            <a:pPr algn="l" rtl="0"/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(CIN).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CIN I </a:t>
            </a:r>
            <a:r>
              <a:rPr lang="en-US" b="1" dirty="0"/>
              <a:t>(mild dysplasia)</a:t>
            </a:r>
            <a:r>
              <a:rPr lang="en-US" dirty="0"/>
              <a:t>.: affected only the deepest third of the epithelium from the basal layer upward, with maturation seen more superficial to that </a:t>
            </a:r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 rtl="0"/>
            <a:r>
              <a:rPr lang="en-US" dirty="0"/>
              <a:t>CIN II </a:t>
            </a:r>
            <a:r>
              <a:rPr lang="en-US" b="1" dirty="0"/>
              <a:t>(moderate dysplasia)</a:t>
            </a:r>
            <a:r>
              <a:rPr lang="en-US" dirty="0"/>
              <a:t>: affected the second third of the thickness of the epithelium.</a:t>
            </a:r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 rtl="0"/>
            <a:r>
              <a:rPr lang="en-US" dirty="0"/>
              <a:t>CIN III </a:t>
            </a:r>
            <a:r>
              <a:rPr lang="en-US" b="1" dirty="0"/>
              <a:t>(severe dysplasia, carcinoma in situation)</a:t>
            </a:r>
            <a:r>
              <a:rPr lang="en-US" dirty="0"/>
              <a:t>.  </a:t>
            </a:r>
            <a:r>
              <a:rPr lang="en-US" dirty="0" smtClean="0"/>
              <a:t> </a:t>
            </a:r>
            <a:r>
              <a:rPr lang="en-US" dirty="0"/>
              <a:t>show no maturation throughout the full thickness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(CIN).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8921" y="1752600"/>
            <a:ext cx="80968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Cervical intraepithelial </a:t>
            </a:r>
            <a:r>
              <a:rPr lang="en-US" b="1" dirty="0" err="1" smtClean="0"/>
              <a:t>neoplasia</a:t>
            </a:r>
            <a:r>
              <a:rPr lang="en-US" b="1" dirty="0" smtClean="0"/>
              <a:t> grade 1 with </a:t>
            </a:r>
            <a:r>
              <a:rPr lang="en-US" b="1" dirty="0" err="1" smtClean="0"/>
              <a:t>koilocytosis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50119" y="2234406"/>
            <a:ext cx="56673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Cervical intraepithelial </a:t>
            </a:r>
            <a:r>
              <a:rPr lang="en-US" b="1" dirty="0" err="1" smtClean="0"/>
              <a:t>neoplasia</a:t>
            </a:r>
            <a:r>
              <a:rPr lang="en-US" b="1" dirty="0" smtClean="0"/>
              <a:t> grade 3.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63735"/>
            <a:ext cx="8077200" cy="49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IQ" sz="9600" b="1" dirty="0" smtClean="0">
                <a:solidFill>
                  <a:srgbClr val="00B050"/>
                </a:solidFill>
              </a:rPr>
              <a:t>بسم الله الرحمن الرحيم</a:t>
            </a:r>
            <a:endParaRPr lang="ar-IQ" sz="9600" b="1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FD8D-A183-4B5F-A081-CEFAFD895727}" type="datetime1">
              <a:rPr lang="en-US" smtClean="0"/>
              <a:pPr/>
              <a:t>11/20/2018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394C-2F85-424D-992F-8FCFDB4CE2A9}" type="slidenum">
              <a:rPr lang="ar-IQ" smtClean="0"/>
              <a:pPr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071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Bethesda classification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3600" dirty="0" smtClean="0"/>
              <a:t>In </a:t>
            </a:r>
            <a:r>
              <a:rPr lang="en-US" sz="3600" dirty="0"/>
              <a:t>North America and many other countries, the Bethesda reporting system has been adopted. The classification uses the </a:t>
            </a:r>
            <a:r>
              <a:rPr lang="en-US" sz="4000" b="1" dirty="0">
                <a:solidFill>
                  <a:srgbClr val="00B050"/>
                </a:solidFill>
              </a:rPr>
              <a:t>term </a:t>
            </a:r>
            <a:r>
              <a:rPr lang="en-US" sz="4000" b="1" dirty="0" err="1">
                <a:solidFill>
                  <a:srgbClr val="00B050"/>
                </a:solidFill>
              </a:rPr>
              <a:t>squamous</a:t>
            </a:r>
            <a:r>
              <a:rPr lang="en-US" sz="4000" b="1" dirty="0">
                <a:solidFill>
                  <a:srgbClr val="00B050"/>
                </a:solidFill>
              </a:rPr>
              <a:t> intraepithelial lesion </a:t>
            </a:r>
            <a:r>
              <a:rPr lang="en-US" sz="3600" dirty="0"/>
              <a:t>(SIL) to encompass all grades of CIN. SIL is further subdivided into two categories :</a:t>
            </a:r>
          </a:p>
          <a:p>
            <a:pPr algn="l"/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Bethesda classification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sz="3600" b="1" dirty="0" smtClean="0"/>
              <a:t>(</a:t>
            </a:r>
            <a:r>
              <a:rPr lang="en-US" sz="3600" b="1" dirty="0"/>
              <a:t>LSIL)</a:t>
            </a:r>
            <a:r>
              <a:rPr lang="en-US" sz="3600" dirty="0"/>
              <a:t>  low grade  which includes cellular changes associated with human </a:t>
            </a:r>
            <a:r>
              <a:rPr lang="en-US" sz="3600" dirty="0" err="1"/>
              <a:t>papilloma</a:t>
            </a:r>
            <a:r>
              <a:rPr lang="en-US" sz="3600" dirty="0"/>
              <a:t> virus (HPV) infection and CIN 1</a:t>
            </a:r>
            <a:r>
              <a:rPr lang="en-US" sz="3600" b="1" dirty="0">
                <a:solidFill>
                  <a:srgbClr val="FF0000"/>
                </a:solidFill>
              </a:rPr>
              <a:t>. low progressive potential </a:t>
            </a:r>
          </a:p>
          <a:p>
            <a:pPr algn="l" rtl="0">
              <a:buNone/>
            </a:pPr>
            <a:r>
              <a:rPr lang="en-US" sz="3600" b="1" dirty="0"/>
              <a:t>(HSIL)</a:t>
            </a:r>
            <a:r>
              <a:rPr lang="en-US" sz="3600" dirty="0"/>
              <a:t> high-grade SIL which includes CIN 2 and 3. </a:t>
            </a:r>
            <a:r>
              <a:rPr lang="en-US" sz="3600" b="1" dirty="0">
                <a:solidFill>
                  <a:srgbClr val="FF0000"/>
                </a:solidFill>
              </a:rPr>
              <a:t>are likely to behave as cancer precursors</a:t>
            </a:r>
          </a:p>
          <a:p>
            <a:pPr algn="l">
              <a:buNone/>
            </a:pP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4800" b="1" dirty="0">
                <a:solidFill>
                  <a:srgbClr val="00B050"/>
                </a:solidFill>
              </a:rPr>
              <a:t>All CIN are reversible lesions (i.e. curable lesions) and directed more to malignancy with increase the degree of dysplasia</a:t>
            </a:r>
            <a:r>
              <a:rPr lang="en-US" sz="4000" b="1" dirty="0"/>
              <a:t>.</a:t>
            </a:r>
            <a:endParaRPr lang="en-US" sz="4000" dirty="0"/>
          </a:p>
          <a:p>
            <a:pPr algn="l" rtl="0"/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4400" dirty="0" smtClean="0"/>
              <a:t>High-grade disease is less likely to regress spontaneously and requires treatment</a:t>
            </a:r>
          </a:p>
          <a:p>
            <a:pPr algn="l" rtl="0">
              <a:buNone/>
            </a:pPr>
            <a:r>
              <a:rPr lang="en-US" sz="4400" dirty="0" smtClean="0"/>
              <a:t>as there is a risk of progression to cancer</a:t>
            </a:r>
            <a:endParaRPr lang="ar-IQ" sz="4400" dirty="0" smtClean="0"/>
          </a:p>
          <a:p>
            <a:pPr algn="l" rtl="0">
              <a:buNone/>
            </a:pPr>
            <a:endParaRPr lang="ar-IQ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Diagnosis of </a:t>
            </a:r>
            <a:r>
              <a:rPr lang="en-US" b="1" u="sng" dirty="0" err="1" smtClean="0"/>
              <a:t>preinvasive</a:t>
            </a:r>
            <a:r>
              <a:rPr lang="en-US" b="1" u="sng" dirty="0" smtClean="0"/>
              <a:t> disease.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6600" b="1" dirty="0" smtClean="0"/>
              <a:t>1.Cytology</a:t>
            </a:r>
            <a:endParaRPr lang="ar-IQ" sz="6600" b="1" dirty="0" smtClean="0"/>
          </a:p>
          <a:p>
            <a:pPr algn="l" rtl="0"/>
            <a:r>
              <a:rPr lang="en-US" sz="6600" b="1" dirty="0" smtClean="0"/>
              <a:t>2.Histology.</a:t>
            </a:r>
            <a:endParaRPr lang="ar-IQ" sz="6600" b="1" dirty="0" smtClean="0"/>
          </a:p>
          <a:p>
            <a:pPr algn="l" rtl="0"/>
            <a:r>
              <a:rPr lang="en-US" sz="6600" b="1" dirty="0" smtClean="0"/>
              <a:t>3.Colposcopy</a:t>
            </a:r>
            <a:r>
              <a:rPr lang="en-US" sz="6600" dirty="0" smtClean="0"/>
              <a:t> </a:t>
            </a:r>
            <a:endParaRPr lang="ar-IQ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(Pap</a:t>
            </a:r>
            <a:r>
              <a:rPr lang="en-US" dirty="0" smtClean="0"/>
              <a:t> </a:t>
            </a:r>
            <a:r>
              <a:rPr lang="en-US" b="1" dirty="0" smtClean="0"/>
              <a:t>smear</a:t>
            </a:r>
            <a:r>
              <a:rPr lang="en-US" dirty="0" smtClean="0"/>
              <a:t>):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u="sng" dirty="0"/>
              <a:t>Cytology –cervical smear: (</a:t>
            </a:r>
            <a:r>
              <a:rPr lang="en-US" b="1" dirty="0"/>
              <a:t>Pap</a:t>
            </a:r>
            <a:r>
              <a:rPr lang="en-US" dirty="0"/>
              <a:t> </a:t>
            </a:r>
            <a:r>
              <a:rPr lang="en-US" b="1" dirty="0"/>
              <a:t>smear</a:t>
            </a:r>
            <a:r>
              <a:rPr lang="en-US" dirty="0"/>
              <a:t>):it is </a:t>
            </a:r>
            <a:r>
              <a:rPr lang="en-US" dirty="0" smtClean="0"/>
              <a:t>a screening </a:t>
            </a:r>
            <a:r>
              <a:rPr lang="en-US" dirty="0"/>
              <a:t>test of </a:t>
            </a:r>
            <a:r>
              <a:rPr lang="en-US" smtClean="0"/>
              <a:t>apparently healthy </a:t>
            </a:r>
            <a:r>
              <a:rPr lang="en-US" dirty="0"/>
              <a:t>woman</a:t>
            </a:r>
            <a:r>
              <a:rPr lang="en-US" dirty="0" smtClean="0"/>
              <a:t>&amp; symptoms </a:t>
            </a:r>
            <a:r>
              <a:rPr lang="en-US" dirty="0"/>
              <a:t>free for the </a:t>
            </a:r>
            <a:r>
              <a:rPr lang="en-US" dirty="0" smtClean="0"/>
              <a:t>purpose </a:t>
            </a:r>
            <a:r>
              <a:rPr lang="en-US" dirty="0"/>
              <a:t>of detection of pre-invasive disease of the cervix which if treated can prevent the occurrence of invasive cervical cancer.. </a:t>
            </a:r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(</a:t>
            </a:r>
            <a:r>
              <a:rPr lang="en-US" b="1" dirty="0" smtClean="0"/>
              <a:t>Pap</a:t>
            </a:r>
            <a:r>
              <a:rPr lang="en-US" dirty="0" smtClean="0"/>
              <a:t> </a:t>
            </a:r>
            <a:r>
              <a:rPr lang="en-US" b="1" dirty="0" smtClean="0"/>
              <a:t>smear</a:t>
            </a:r>
            <a:r>
              <a:rPr lang="en-US" dirty="0" smtClean="0"/>
              <a:t>):</a:t>
            </a:r>
            <a:endParaRPr lang="ar-S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97906" y="3001169"/>
            <a:ext cx="2971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50281" y="2767806"/>
            <a:ext cx="3067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slides\0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9896" y="152400"/>
            <a:ext cx="369618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لمحتوى 7"/>
          <p:cNvSpPr>
            <a:spLocks noGrp="1"/>
          </p:cNvSpPr>
          <p:nvPr>
            <p:ph sz="quarter" idx="4"/>
          </p:nvPr>
        </p:nvSpPr>
        <p:spPr>
          <a:xfrm>
            <a:off x="4645025" y="228600"/>
            <a:ext cx="4041775" cy="58975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(</a:t>
            </a:r>
            <a:r>
              <a:rPr lang="en-US" b="1" dirty="0" smtClean="0"/>
              <a:t>left slide ) </a:t>
            </a:r>
            <a:r>
              <a:rPr lang="en-US" b="1" dirty="0" smtClean="0">
                <a:solidFill>
                  <a:srgbClr val="FF0000"/>
                </a:solidFill>
              </a:rPr>
              <a:t>Conventional cervical cytology </a:t>
            </a:r>
            <a:r>
              <a:rPr lang="en-US" dirty="0" smtClean="0"/>
              <a:t>is prepared by smearing collected cells directly onto a glass slide with the collection device followed by immediate fixation</a:t>
            </a:r>
            <a:endParaRPr lang="en-US" b="1" dirty="0" smtClean="0"/>
          </a:p>
          <a:p>
            <a:pPr algn="l" rtl="0"/>
            <a:r>
              <a:rPr lang="en-US" dirty="0" smtClean="0"/>
              <a:t>(</a:t>
            </a:r>
            <a:r>
              <a:rPr lang="en-US" b="1" dirty="0" smtClean="0"/>
              <a:t>right slide ) </a:t>
            </a:r>
            <a:r>
              <a:rPr lang="en-US" dirty="0" smtClean="0"/>
              <a:t>Thin-layer </a:t>
            </a:r>
            <a:r>
              <a:rPr lang="en-US" b="1" dirty="0" smtClean="0">
                <a:solidFill>
                  <a:srgbClr val="FF0000"/>
                </a:solidFill>
              </a:rPr>
              <a:t>liquid-based cytology </a:t>
            </a:r>
            <a:r>
              <a:rPr lang="en-US" dirty="0" smtClean="0"/>
              <a:t>involves transfer of collected cells from collection device into a liquid transport medium with subsequent processing and transfer onto a glass slide. Cells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debris, mucus, blood, and cell overlap are largely eliminated</a:t>
            </a:r>
            <a:endParaRPr lang="ar-IQ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Premalignant disease of the cervix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3600" dirty="0" smtClean="0"/>
              <a:t>Carcinoma of the cervix is  a common killer of women in the reproductive age</a:t>
            </a:r>
          </a:p>
          <a:p>
            <a:pPr algn="l">
              <a:buNone/>
            </a:pPr>
            <a:r>
              <a:rPr lang="en-US" sz="3600" dirty="0" smtClean="0"/>
              <a:t>group. The main burden of cervical cancer is in the developing world. while </a:t>
            </a:r>
          </a:p>
          <a:p>
            <a:pPr algn="l"/>
            <a:r>
              <a:rPr lang="en-US" sz="3600" dirty="0" smtClean="0"/>
              <a:t>In the developed world, the picture is vastly different where cervical cancer is an </a:t>
            </a:r>
            <a:r>
              <a:rPr lang="ar-IQ" sz="3600" dirty="0" smtClean="0"/>
              <a:t> </a:t>
            </a:r>
            <a:r>
              <a:rPr lang="en-US" sz="3600" dirty="0" smtClean="0"/>
              <a:t>uncommon cancer thanks to screening, education and access to good medical care</a:t>
            </a:r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WHAT TYPE OF TEST IS USED</a:t>
            </a:r>
            <a:endParaRPr lang="ar-IQ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800" b="1" dirty="0" smtClean="0"/>
              <a:t>The NHS screening program now uses </a:t>
            </a:r>
            <a:r>
              <a:rPr lang="en-US" sz="4800" b="1" dirty="0" smtClean="0">
                <a:solidFill>
                  <a:srgbClr val="0070C0"/>
                </a:solidFill>
              </a:rPr>
              <a:t>liquid based cytology (LBC)</a:t>
            </a:r>
            <a:r>
              <a:rPr lang="en-US" sz="4800" dirty="0" smtClean="0"/>
              <a:t> </a:t>
            </a:r>
            <a:r>
              <a:rPr lang="en-US" sz="4800" b="1" dirty="0" smtClean="0"/>
              <a:t>for screening.    </a:t>
            </a:r>
          </a:p>
          <a:p>
            <a:pPr algn="l" rtl="0"/>
            <a:endParaRPr lang="ar-IQ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Liquid-based cytology – normal cytology.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9083" y="1828800"/>
            <a:ext cx="602289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Liquid-based cytology – severe </a:t>
            </a:r>
            <a:r>
              <a:rPr lang="en-US" dirty="0" err="1" smtClean="0"/>
              <a:t>dyskaryosis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1" y="1828801"/>
            <a:ext cx="6858000" cy="42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ctrTitle"/>
          </p:nvPr>
        </p:nvSpPr>
        <p:spPr>
          <a:xfrm>
            <a:off x="909638" y="1465263"/>
            <a:ext cx="7318375" cy="6985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Trebuchet MS" pitchFamily="34" charset="0"/>
              </a:rPr>
              <a:t>What do you know about cervical cancer screening?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75" y="3032125"/>
            <a:ext cx="24288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Screening Guidelines</a:t>
            </a:r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sz="4400" b="1" u="sng" dirty="0" smtClean="0">
                <a:solidFill>
                  <a:srgbClr val="FF0000"/>
                </a:solidFill>
              </a:rPr>
              <a:t>Who</a:t>
            </a:r>
            <a:r>
              <a:rPr lang="en-US" b="1" dirty="0" smtClean="0"/>
              <a:t> to screen(Any woman with a cervix who has ever had sexual intercourse)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AGE TO BEGIN SCREENING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The American Congress of Obstetricians and Gynecologists currently recommends that cervical cytology screening begins at age 21 years, regardless of sexual activity or other risk factors.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4400" dirty="0" smtClean="0"/>
              <a:t>Cervical cancer is extremely rare in women younger than age 21 (1 case per million), and screening adolescents has not been successful in preventing these rare cancers</a:t>
            </a:r>
            <a:endParaRPr lang="ar-IQ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In addition, adolescents have higher incidence of HPV-related dysplasia because the cervix is immature, </a:t>
            </a:r>
            <a:r>
              <a:rPr lang="en-US" sz="4000" b="1" dirty="0" smtClean="0">
                <a:solidFill>
                  <a:srgbClr val="FF0000"/>
                </a:solidFill>
              </a:rPr>
              <a:t>but most of these lesions resolve without treatment</a:t>
            </a:r>
            <a:r>
              <a:rPr lang="en-US" dirty="0" smtClean="0"/>
              <a:t>, so screening in this population may lead to unnecessary and potentially harmful treatment.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frequent?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4000" dirty="0" smtClean="0"/>
              <a:t>women 21-29 years should be screened every 3years,they should not be tested for HPV unless it  is needed after an abnormal Pap smear .</a:t>
            </a:r>
            <a:endParaRPr lang="ar-IQ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frequent?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Women 30-65 years of age should be screened with both cytology (using the conventional Pap or liquid-based method) combined with HPV testing every 5 years </a:t>
            </a:r>
            <a:r>
              <a:rPr lang="en-US" b="1" u="sng" dirty="0" smtClean="0">
                <a:solidFill>
                  <a:srgbClr val="FF0000"/>
                </a:solidFill>
              </a:rPr>
              <a:t>(preferred) </a:t>
            </a:r>
            <a:r>
              <a:rPr lang="en-US" dirty="0" smtClean="0"/>
              <a:t>or with cytology alone every 3years </a:t>
            </a:r>
            <a:r>
              <a:rPr lang="en-US" b="1" u="sng" dirty="0" smtClean="0">
                <a:solidFill>
                  <a:srgbClr val="FF0000"/>
                </a:solidFill>
              </a:rPr>
              <a:t>(acceptable). </a:t>
            </a:r>
            <a:r>
              <a:rPr lang="en-US" dirty="0" smtClean="0"/>
              <a:t>screening can stop at age 70 if there has been no abnormal Pap test result in the past 10 years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4400" dirty="0" smtClean="0"/>
              <a:t>Carcinoma of the cervix is the second commonest cancer</a:t>
            </a:r>
          </a:p>
          <a:p>
            <a:pPr algn="l" rtl="0">
              <a:buNone/>
            </a:pPr>
            <a:r>
              <a:rPr lang="en-US" sz="4400" dirty="0" smtClean="0"/>
              <a:t>among women worldwide, with only breast cancer occurring more commonly</a:t>
            </a:r>
            <a:endParaRPr lang="ar-SA" sz="4400" dirty="0" smtClean="0"/>
          </a:p>
          <a:p>
            <a:endParaRPr lang="ar-IQ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When to stop routine screening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4000" dirty="0" smtClean="0"/>
              <a:t>Age 65 and “adequate recent screening” </a:t>
            </a:r>
          </a:p>
          <a:p>
            <a:pPr lvl="1" algn="l" rtl="0"/>
            <a:r>
              <a:rPr lang="en-US" sz="3600" dirty="0" smtClean="0"/>
              <a:t>Three consecutive normal pap smears </a:t>
            </a:r>
          </a:p>
          <a:p>
            <a:pPr lvl="1" algn="l" rtl="0"/>
            <a:r>
              <a:rPr lang="en-US" sz="3600" dirty="0" smtClean="0"/>
              <a:t>No abnormal pap smears in last 10 years</a:t>
            </a:r>
          </a:p>
          <a:p>
            <a:pPr lvl="1" algn="l" rtl="0"/>
            <a:r>
              <a:rPr lang="en-US" sz="3600" dirty="0" smtClean="0"/>
              <a:t>No history of DES exposure</a:t>
            </a:r>
          </a:p>
          <a:p>
            <a:pPr lvl="1" algn="l" rtl="0"/>
            <a:r>
              <a:rPr lang="en-US" sz="3600" dirty="0" smtClean="0"/>
              <a:t>No history of cervical or uterine cancer</a:t>
            </a:r>
          </a:p>
          <a:p>
            <a:pPr algn="l" rtl="0"/>
            <a:endParaRPr lang="ar-IQ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When to stop routine screening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4000" dirty="0" smtClean="0"/>
              <a:t>Hysterectomy for benign disease</a:t>
            </a:r>
          </a:p>
          <a:p>
            <a:pPr lvl="1" algn="l" rtl="0"/>
            <a:r>
              <a:rPr lang="en-US" sz="3600" dirty="0" smtClean="0"/>
              <a:t>USPSTF recommends discontinuation</a:t>
            </a:r>
          </a:p>
          <a:p>
            <a:pPr algn="l" rtl="0"/>
            <a:r>
              <a:rPr lang="en-US" sz="4000" dirty="0" smtClean="0"/>
              <a:t>Hysterectomy for invasive cervical cancer</a:t>
            </a:r>
          </a:p>
          <a:p>
            <a:pPr lvl="1" algn="l" rtl="0"/>
            <a:r>
              <a:rPr lang="en-US" sz="3600" dirty="0" smtClean="0"/>
              <a:t>ACOG and ACS recommend continued screening</a:t>
            </a:r>
          </a:p>
          <a:p>
            <a:pPr algn="l" rtl="0"/>
            <a:endParaRPr lang="ar-IQ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Colposcopy</a:t>
            </a:r>
            <a:r>
              <a:rPr lang="en-US" b="1" u="sng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4400" dirty="0" smtClean="0"/>
              <a:t>A </a:t>
            </a:r>
            <a:r>
              <a:rPr lang="en-US" sz="4400" dirty="0" err="1"/>
              <a:t>colposcope</a:t>
            </a:r>
            <a:r>
              <a:rPr lang="en-US" sz="4400" dirty="0"/>
              <a:t> is a microscope with magnification of </a:t>
            </a:r>
            <a:r>
              <a:rPr lang="en-US" sz="4400" b="1" dirty="0"/>
              <a:t>5-20 times</a:t>
            </a:r>
            <a:r>
              <a:rPr lang="en-US" sz="4400" dirty="0"/>
              <a:t>, </a:t>
            </a:r>
            <a:r>
              <a:rPr lang="en-US" sz="4400" dirty="0" smtClean="0"/>
              <a:t>by which would </a:t>
            </a:r>
            <a:r>
              <a:rPr lang="en-US" sz="4400" dirty="0"/>
              <a:t>be able to recognize the earliest lesions of the cervix that were invisible to the naked eye.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Colposcopy</a:t>
            </a:r>
            <a:r>
              <a:rPr lang="en-US" b="1" dirty="0" smtClean="0"/>
              <a:t>:</a:t>
            </a:r>
            <a:endParaRPr lang="ar-S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0" y="1371600"/>
            <a:ext cx="406597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600200"/>
            <a:ext cx="3884612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1.Normal Saline </a:t>
            </a:r>
          </a:p>
          <a:p>
            <a:pPr algn="l">
              <a:buNone/>
            </a:pPr>
            <a:r>
              <a:rPr lang="en-US" dirty="0" smtClean="0"/>
              <a:t>Saline helps remove cervical mucus and allows vascular and surface features of lesions to be initially assessed. </a:t>
            </a:r>
          </a:p>
          <a:p>
            <a:pPr algn="l">
              <a:buNone/>
            </a:pPr>
            <a:r>
              <a:rPr lang="en-US" dirty="0" smtClean="0"/>
              <a:t>2.Acetic Acid .Also known as white table vinegar. </a:t>
            </a:r>
          </a:p>
          <a:p>
            <a:pPr algn="l">
              <a:buNone/>
            </a:pPr>
            <a:r>
              <a:rPr lang="en-US" dirty="0" smtClean="0"/>
              <a:t>3.Lugol Solution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Schiller </a:t>
            </a:r>
            <a:r>
              <a:rPr lang="en-US" dirty="0" smtClean="0"/>
              <a:t>iodine test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A </a:t>
            </a:r>
            <a:r>
              <a:rPr lang="en-US" dirty="0"/>
              <a:t>test </a:t>
            </a:r>
            <a:r>
              <a:rPr lang="en-US" b="1" dirty="0"/>
              <a:t>used</a:t>
            </a:r>
            <a:r>
              <a:rPr lang="en-US" dirty="0"/>
              <a:t> to identify normal </a:t>
            </a:r>
            <a:r>
              <a:rPr lang="en-US" dirty="0" err="1"/>
              <a:t>squamous</a:t>
            </a:r>
            <a:r>
              <a:rPr lang="en-US" dirty="0"/>
              <a:t> epithelium which contains glycogen that stains dark brown with iodine, after application of </a:t>
            </a:r>
            <a:r>
              <a:rPr lang="en-US" dirty="0" err="1"/>
              <a:t>lugol</a:t>
            </a:r>
            <a:r>
              <a:rPr lang="en-US" dirty="0"/>
              <a:t> iodine solution. </a:t>
            </a:r>
          </a:p>
          <a:p>
            <a:pPr algn="l" rtl="0">
              <a:buNone/>
            </a:pPr>
            <a:r>
              <a:rPr lang="en-US" dirty="0"/>
              <a:t>While abnormal </a:t>
            </a:r>
            <a:r>
              <a:rPr lang="en-US" dirty="0" err="1"/>
              <a:t>squamous</a:t>
            </a:r>
            <a:r>
              <a:rPr lang="en-US" dirty="0"/>
              <a:t> cells (lack of glycogen) fail to stain and appear bright in </a:t>
            </a:r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which is the site for biopsy (</a:t>
            </a:r>
            <a:r>
              <a:rPr lang="en-US" dirty="0" err="1"/>
              <a:t>colposcopic</a:t>
            </a:r>
            <a:r>
              <a:rPr lang="en-US" dirty="0"/>
              <a:t> –directed biopsy).</a:t>
            </a:r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sz="4000" dirty="0"/>
              <a:t>The use of</a:t>
            </a:r>
            <a:r>
              <a:rPr lang="en-US" sz="4000" b="1" u="sng" dirty="0"/>
              <a:t> 3-5% acetic acid</a:t>
            </a:r>
            <a:r>
              <a:rPr lang="en-US" sz="4000" dirty="0"/>
              <a:t> to visualize the abnormal epithelium show the CIN as white area compared with pink normal </a:t>
            </a:r>
            <a:r>
              <a:rPr lang="en-US" sz="4000" dirty="0" err="1"/>
              <a:t>squamous</a:t>
            </a:r>
            <a:r>
              <a:rPr lang="en-US" sz="4000" dirty="0"/>
              <a:t> epithelium 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344" y="304800"/>
            <a:ext cx="797105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LSIL. Seen after 5-percent acetic acid application, lesions are </a:t>
            </a:r>
            <a:r>
              <a:rPr lang="en-US" sz="2800" b="1" dirty="0" smtClean="0">
                <a:solidFill>
                  <a:srgbClr val="FF0000"/>
                </a:solidFill>
              </a:rPr>
              <a:t>often multifocal and bright white with irregular borders</a:t>
            </a:r>
            <a:endParaRPr lang="ar-IQ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82019"/>
            <a:ext cx="5114925" cy="406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abnormal </a:t>
            </a:r>
            <a:r>
              <a:rPr lang="en-US" b="1" dirty="0" err="1" smtClean="0"/>
              <a:t>colposcopic</a:t>
            </a:r>
            <a:r>
              <a:rPr lang="en-US" b="1" dirty="0" smtClean="0"/>
              <a:t> finding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2" algn="l" rtl="0">
              <a:buNone/>
            </a:pPr>
            <a:r>
              <a:rPr lang="en-US" sz="3600" dirty="0" err="1" smtClean="0"/>
              <a:t>Acetowhite</a:t>
            </a:r>
            <a:r>
              <a:rPr lang="en-US" sz="3600" dirty="0" smtClean="0"/>
              <a:t> </a:t>
            </a:r>
            <a:r>
              <a:rPr lang="en-US" sz="3600" dirty="0"/>
              <a:t>epithelium. </a:t>
            </a:r>
            <a:endParaRPr lang="en-US" sz="3200" dirty="0"/>
          </a:p>
          <a:p>
            <a:pPr lvl="2" algn="l" rtl="0">
              <a:buNone/>
            </a:pPr>
            <a:r>
              <a:rPr lang="en-US" sz="3600" dirty="0" err="1" smtClean="0"/>
              <a:t>Punctation</a:t>
            </a:r>
            <a:r>
              <a:rPr lang="en-US" sz="3600" dirty="0" smtClean="0"/>
              <a:t> </a:t>
            </a:r>
            <a:r>
              <a:rPr lang="en-US" sz="3600" dirty="0"/>
              <a:t>(dilated elongated vessels).</a:t>
            </a:r>
            <a:endParaRPr lang="en-US" sz="3200" dirty="0"/>
          </a:p>
          <a:p>
            <a:pPr lvl="2" algn="l" rtl="0">
              <a:buNone/>
            </a:pPr>
            <a:r>
              <a:rPr lang="en-US" sz="3600" dirty="0"/>
              <a:t>Mosaic (crazy paving appearance).</a:t>
            </a:r>
            <a:endParaRPr lang="en-US" sz="3200" dirty="0"/>
          </a:p>
          <a:p>
            <a:pPr lvl="2" algn="l" rtl="0">
              <a:buNone/>
            </a:pPr>
            <a:r>
              <a:rPr lang="en-US" sz="3600" dirty="0"/>
              <a:t>Abnormal blood vessels (coma –shape, wires) in invasive cancer. </a:t>
            </a:r>
            <a:endParaRPr lang="en-US" sz="3200" dirty="0"/>
          </a:p>
          <a:p>
            <a:pPr algn="l">
              <a:buNone/>
            </a:pP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While the natural history of breast cancer is poorly understood</a:t>
            </a:r>
            <a:r>
              <a:rPr lang="en-US" sz="4000" dirty="0" smtClean="0"/>
              <a:t>, cervical cancer is a preventable condition and considerable effort goes into detecting and treating the pre invasive disease.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1">
              <a:spcBef>
                <a:spcPct val="0"/>
              </a:spcBef>
            </a:pPr>
            <a:r>
              <a:rPr lang="en-US" sz="3600" dirty="0" err="1" smtClean="0"/>
              <a:t>Punctation</a:t>
            </a:r>
            <a:r>
              <a:rPr lang="en-US" sz="3600" dirty="0" smtClean="0"/>
              <a:t> (dilated elongated vessels).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Mosaic</a:t>
            </a:r>
            <a:endParaRPr lang="ar-IQ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84211" y="1828800"/>
            <a:ext cx="441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828800"/>
            <a:ext cx="4498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Cervix with cervical intraepithelial </a:t>
            </a:r>
            <a:r>
              <a:rPr lang="en-US" sz="3200" dirty="0" err="1" smtClean="0"/>
              <a:t>neoplasia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(CIN) and new vessels</a:t>
            </a:r>
            <a:endParaRPr lang="ar-IQ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83556" y="2810669"/>
            <a:ext cx="4000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Management of pt with abnormal cervical smear: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/>
              <a:t>1.Ideally all women with abnormal cervical cytology should  have </a:t>
            </a:r>
            <a:r>
              <a:rPr lang="en-US" dirty="0" err="1" smtClean="0"/>
              <a:t>colposcopic</a:t>
            </a:r>
            <a:r>
              <a:rPr lang="en-US" dirty="0" smtClean="0"/>
              <a:t> </a:t>
            </a:r>
            <a:r>
              <a:rPr lang="en-US" dirty="0"/>
              <a:t>assessment except patient with (CIN1) PAP smear could be repeated after 6 months ,if still positive referred for </a:t>
            </a:r>
            <a:r>
              <a:rPr lang="en-US" dirty="0" err="1" smtClean="0"/>
              <a:t>colposcopy</a:t>
            </a:r>
            <a:r>
              <a:rPr lang="en-US" dirty="0" smtClean="0"/>
              <a:t> </a:t>
            </a:r>
            <a:endParaRPr lang="en-US" dirty="0"/>
          </a:p>
          <a:p>
            <a:pPr algn="l" rtl="0">
              <a:buNone/>
            </a:pPr>
            <a:r>
              <a:rPr lang="en-US" dirty="0"/>
              <a:t>three normal smears are requiring before a women can be returned to routine screening in </a:t>
            </a:r>
            <a:r>
              <a:rPr lang="en-US" dirty="0" smtClean="0"/>
              <a:t>case </a:t>
            </a:r>
            <a:r>
              <a:rPr lang="en-US" dirty="0"/>
              <a:t>of mild dysplasia. 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sz="4000" b="1" dirty="0" smtClean="0"/>
              <a:t>2.</a:t>
            </a:r>
            <a:r>
              <a:rPr lang="en-US" sz="4000" dirty="0" smtClean="0"/>
              <a:t>Women with CIN </a:t>
            </a:r>
            <a:r>
              <a:rPr lang="en-US" sz="4000" dirty="0" err="1" smtClean="0"/>
              <a:t>ll</a:t>
            </a:r>
            <a:r>
              <a:rPr lang="en-US" sz="4000" dirty="0" smtClean="0"/>
              <a:t> &amp;CIN </a:t>
            </a:r>
            <a:r>
              <a:rPr lang="en-US" sz="4000" dirty="0" err="1" smtClean="0"/>
              <a:t>lll</a:t>
            </a:r>
            <a:r>
              <a:rPr lang="en-US" sz="4000" dirty="0" smtClean="0"/>
              <a:t>  are referred for </a:t>
            </a:r>
            <a:r>
              <a:rPr lang="en-US" sz="4000" dirty="0" err="1" smtClean="0"/>
              <a:t>colposcopy</a:t>
            </a:r>
            <a:r>
              <a:rPr lang="en-US" sz="4000" dirty="0" smtClean="0"/>
              <a:t>. </a:t>
            </a:r>
          </a:p>
          <a:p>
            <a:pPr algn="l" rtl="0">
              <a:buNone/>
            </a:pPr>
            <a:r>
              <a:rPr lang="en-US" sz="4000" b="1" dirty="0" smtClean="0"/>
              <a:t>3.</a:t>
            </a:r>
            <a:r>
              <a:rPr lang="en-US" sz="4000" dirty="0" smtClean="0"/>
              <a:t>Smears show abnormal glandular cell should always referred to </a:t>
            </a:r>
            <a:r>
              <a:rPr lang="en-US" sz="4000" dirty="0" err="1" smtClean="0"/>
              <a:t>colposcopy</a:t>
            </a:r>
            <a:r>
              <a:rPr lang="en-US" sz="4000" dirty="0" smtClean="0"/>
              <a:t> because of increase risk of invasive cancer.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3600" b="1" dirty="0" smtClean="0"/>
              <a:t>Result of </a:t>
            </a:r>
            <a:r>
              <a:rPr lang="en-US" sz="3600" b="1" dirty="0" err="1" smtClean="0"/>
              <a:t>colposcopic</a:t>
            </a:r>
            <a:r>
              <a:rPr lang="en-US" sz="3600" b="1" dirty="0" smtClean="0"/>
              <a:t> directed biopsy or cone biopsy if revealed :</a:t>
            </a:r>
          </a:p>
          <a:p>
            <a:pPr algn="l" rtl="0"/>
            <a:r>
              <a:rPr lang="en-US" sz="3600" b="1" dirty="0" smtClean="0"/>
              <a:t>invasive cervical cancer treatment by(radical surgery</a:t>
            </a:r>
            <a:r>
              <a:rPr lang="en-US" sz="3600" b="1" i="1" dirty="0" smtClean="0"/>
              <a:t> , </a:t>
            </a:r>
            <a:r>
              <a:rPr lang="en-US" sz="3600" b="1" dirty="0" smtClean="0"/>
              <a:t>radiotherapy, chemotherapy ) ,but  if the result revealed CIN  the treatment will be as bellow:</a:t>
            </a:r>
            <a:endParaRPr lang="en-US" sz="3600" dirty="0" smtClean="0"/>
          </a:p>
          <a:p>
            <a:pPr algn="l" rtl="0"/>
            <a:r>
              <a:rPr lang="en-US" sz="3600" b="1" i="1" dirty="0" smtClean="0"/>
              <a:t>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Methods for treatment of CIN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None/>
            </a:pPr>
            <a:r>
              <a:rPr lang="en-US" sz="4800" dirty="0" smtClean="0"/>
              <a:t>CIN 1 may regress spontaneously in up to 60 per cent of cases, therefore close </a:t>
            </a:r>
            <a:r>
              <a:rPr lang="en-US" sz="4800" b="1" dirty="0" smtClean="0">
                <a:solidFill>
                  <a:srgbClr val="FF0000"/>
                </a:solidFill>
              </a:rPr>
              <a:t>follow up with </a:t>
            </a:r>
            <a:r>
              <a:rPr lang="en-US" sz="4800" b="1" dirty="0" err="1" smtClean="0">
                <a:solidFill>
                  <a:srgbClr val="FF0000"/>
                </a:solidFill>
              </a:rPr>
              <a:t>colposcopy</a:t>
            </a:r>
            <a:r>
              <a:rPr lang="en-US" sz="4800" b="1" dirty="0" smtClean="0">
                <a:solidFill>
                  <a:srgbClr val="FF0000"/>
                </a:solidFill>
              </a:rPr>
              <a:t> and cytology six months after initial diagnosis is </a:t>
            </a:r>
            <a:r>
              <a:rPr lang="en-US" sz="4800" b="1" dirty="0" err="1" smtClean="0">
                <a:solidFill>
                  <a:srgbClr val="FF0000"/>
                </a:solidFill>
              </a:rPr>
              <a:t>favoured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as this avoids over treating lesions that might have regressed,</a:t>
            </a:r>
          </a:p>
          <a:p>
            <a:pPr algn="l">
              <a:buNone/>
            </a:pP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00B050"/>
                </a:solidFill>
              </a:rPr>
              <a:t>should be treated if it persists for at least 2 years</a:t>
            </a:r>
            <a:r>
              <a:rPr lang="en-US" sz="4800" dirty="0" smtClean="0"/>
              <a:t>. 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5400" dirty="0" smtClean="0"/>
              <a:t>However, CIN 2 and CIN 3 are treated by excision or ablation  .</a:t>
            </a:r>
          </a:p>
          <a:p>
            <a:pPr algn="l" rtl="0"/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24204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	</a:t>
            </a:r>
            <a:r>
              <a:rPr lang="en-GB" b="1" u="sng" dirty="0" smtClean="0">
                <a:solidFill>
                  <a:srgbClr val="FF0000"/>
                </a:solidFill>
              </a:rPr>
              <a:t>Ablative techniques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GB" dirty="0" smtClean="0"/>
              <a:t>1- </a:t>
            </a:r>
            <a:r>
              <a:rPr lang="en-GB" b="1" dirty="0" smtClean="0">
                <a:solidFill>
                  <a:srgbClr val="FF0000"/>
                </a:solidFill>
              </a:rPr>
              <a:t>CRYOCAUTERY:</a:t>
            </a:r>
            <a:r>
              <a:rPr lang="en-GB" dirty="0" smtClean="0"/>
              <a:t> Destroys tissue by freezing to a depth of approximately </a:t>
            </a:r>
            <a:r>
              <a:rPr lang="en-GB" b="1" dirty="0" smtClean="0">
                <a:solidFill>
                  <a:srgbClr val="FF0000"/>
                </a:solidFill>
              </a:rPr>
              <a:t>4 mm</a:t>
            </a:r>
            <a:r>
              <a:rPr lang="en-GB" dirty="0" smtClean="0"/>
              <a:t>. </a:t>
            </a:r>
            <a:r>
              <a:rPr lang="en-US" dirty="0" smtClean="0"/>
              <a:t>is sufficient treatment for low-grade CIN, but not effective enough for high-grade disease.</a:t>
            </a:r>
            <a:r>
              <a:rPr lang="en-GB" dirty="0" smtClean="0"/>
              <a:t>.</a:t>
            </a:r>
          </a:p>
          <a:p>
            <a:pPr algn="l" rtl="0">
              <a:buNone/>
            </a:pPr>
            <a:r>
              <a:rPr lang="en-GB" dirty="0" smtClean="0"/>
              <a:t>2- </a:t>
            </a:r>
            <a:r>
              <a:rPr lang="en-GB" b="1" dirty="0" smtClean="0">
                <a:solidFill>
                  <a:srgbClr val="FF0000"/>
                </a:solidFill>
              </a:rPr>
              <a:t>ELECTRODIATHERMY:</a:t>
            </a:r>
            <a:r>
              <a:rPr lang="en-GB" dirty="0" smtClean="0"/>
              <a:t> More effective than cryocautery, it requires general, regional or local anaesthesia. It destroys up to </a:t>
            </a:r>
            <a:r>
              <a:rPr lang="en-GB" b="1" dirty="0" smtClean="0">
                <a:solidFill>
                  <a:srgbClr val="FF0000"/>
                </a:solidFill>
              </a:rPr>
              <a:t>1 cm</a:t>
            </a:r>
            <a:r>
              <a:rPr lang="en-GB" dirty="0" smtClean="0"/>
              <a:t> depth. </a:t>
            </a:r>
          </a:p>
          <a:p>
            <a:pPr algn="l" rtl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.  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FD8D-A183-4B5F-A081-CEFAFD895727}" type="datetime1">
              <a:rPr lang="en-US" smtClean="0"/>
              <a:pPr/>
              <a:t>11/20/2018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394C-2F85-424D-992F-8FCFDB4CE2A9}" type="slidenum">
              <a:rPr lang="ar-IQ" smtClean="0"/>
              <a:pPr/>
              <a:t>59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3600" dirty="0" smtClean="0"/>
              <a:t>The cervix is a tubular structure between the uterus and vagina</a:t>
            </a:r>
            <a:endParaRPr lang="ar-IQ" sz="3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3867150" y="2803905"/>
            <a:ext cx="3090863" cy="317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GB" dirty="0" smtClean="0"/>
              <a:t>3- </a:t>
            </a:r>
            <a:r>
              <a:rPr lang="en-GB" b="1" dirty="0" smtClean="0">
                <a:solidFill>
                  <a:srgbClr val="FF0000"/>
                </a:solidFill>
              </a:rPr>
              <a:t>COLD COAGULATION: </a:t>
            </a:r>
            <a:r>
              <a:rPr lang="en-US" dirty="0" smtClean="0"/>
              <a:t>. is a misnomer as the treatment involves placing a hot probe on the cervix in outpatients under local </a:t>
            </a:r>
            <a:r>
              <a:rPr lang="en-US" dirty="0" err="1" smtClean="0"/>
              <a:t>anaesthetic</a:t>
            </a:r>
            <a:r>
              <a:rPr lang="en-US" dirty="0" smtClean="0"/>
              <a:t>. It is a destructive treatment, is effective </a:t>
            </a:r>
            <a:r>
              <a:rPr lang="en-US" dirty="0" err="1" smtClean="0"/>
              <a:t>forboth</a:t>
            </a:r>
            <a:r>
              <a:rPr lang="en-US" dirty="0" smtClean="0"/>
              <a:t> high- and low-grade CIN but does not provide a specimen.</a:t>
            </a:r>
          </a:p>
          <a:p>
            <a:pPr algn="l" rtl="0">
              <a:buNone/>
            </a:pPr>
            <a:r>
              <a:rPr lang="en-GB" dirty="0" smtClean="0"/>
              <a:t>4-  </a:t>
            </a:r>
            <a:r>
              <a:rPr lang="en-GB" b="1" dirty="0" smtClean="0">
                <a:solidFill>
                  <a:srgbClr val="FF0000"/>
                </a:solidFill>
              </a:rPr>
              <a:t>LASER:</a:t>
            </a:r>
            <a:r>
              <a:rPr lang="en-US" dirty="0" smtClean="0"/>
              <a:t>, it allows good control of the depth of destruction, good </a:t>
            </a:r>
            <a:r>
              <a:rPr lang="en-US" dirty="0" err="1" smtClean="0"/>
              <a:t>haemostasis</a:t>
            </a:r>
            <a:r>
              <a:rPr lang="en-US" dirty="0" smtClean="0"/>
              <a:t> and excellent healing as there is minimal thermal damage to the adjacent tissue</a:t>
            </a:r>
            <a:r>
              <a:rPr lang="en-GB" dirty="0" smtClean="0"/>
              <a:t> attached to </a:t>
            </a:r>
            <a:r>
              <a:rPr lang="en-GB" dirty="0" err="1" smtClean="0"/>
              <a:t>Colposcope</a:t>
            </a:r>
            <a:r>
              <a:rPr lang="en-GB" dirty="0" smtClean="0"/>
              <a:t> , Depth of destruction </a:t>
            </a:r>
            <a:r>
              <a:rPr lang="en-GB" b="1" dirty="0" smtClean="0">
                <a:solidFill>
                  <a:srgbClr val="FF0000"/>
                </a:solidFill>
              </a:rPr>
              <a:t>5-7 mm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b="1" u="sng" dirty="0" smtClean="0">
                <a:solidFill>
                  <a:srgbClr val="FF0000"/>
                </a:solidFill>
              </a:rPr>
              <a:t>EXCISIONAL METHODS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GB" dirty="0" smtClean="0"/>
              <a:t>TZ excision has been developed as a conservative </a:t>
            </a:r>
            <a:r>
              <a:rPr lang="en-GB" dirty="0" err="1" smtClean="0"/>
              <a:t>excisional</a:t>
            </a:r>
            <a:r>
              <a:rPr lang="en-GB" dirty="0" smtClean="0"/>
              <a:t> technique.</a:t>
            </a:r>
          </a:p>
          <a:p>
            <a:pPr algn="l" rtl="0">
              <a:buNone/>
            </a:pPr>
            <a:r>
              <a:rPr lang="en-GB" dirty="0" smtClean="0"/>
              <a:t>1- </a:t>
            </a:r>
            <a:r>
              <a:rPr lang="en-GB" b="1" dirty="0" smtClean="0">
                <a:solidFill>
                  <a:srgbClr val="FF0000"/>
                </a:solidFill>
              </a:rPr>
              <a:t>LASER TZ EXCISION.</a:t>
            </a:r>
          </a:p>
          <a:p>
            <a:pPr algn="l" rtl="0">
              <a:buNone/>
            </a:pPr>
            <a:r>
              <a:rPr lang="en-GB" dirty="0" smtClean="0"/>
              <a:t>2- </a:t>
            </a:r>
            <a:r>
              <a:rPr lang="en-GB" b="1" dirty="0" smtClean="0">
                <a:solidFill>
                  <a:srgbClr val="FF0000"/>
                </a:solidFill>
              </a:rPr>
              <a:t>DIATHERMY LOOP EXCISION.</a:t>
            </a:r>
          </a:p>
          <a:p>
            <a:pPr algn="l" rtl="0">
              <a:buNone/>
            </a:pPr>
            <a:r>
              <a:rPr lang="en-GB" b="1" dirty="0" smtClean="0"/>
              <a:t>Large loop excision of TZ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LLETZ</a:t>
            </a:r>
            <a:r>
              <a:rPr lang="en-GB" dirty="0" smtClean="0"/>
              <a:t>) in Europe and </a:t>
            </a:r>
            <a:r>
              <a:rPr lang="en-GB" b="1" dirty="0" smtClean="0"/>
              <a:t>loop electrosurgical excision procedure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LEEP</a:t>
            </a:r>
            <a:r>
              <a:rPr lang="en-GB" dirty="0" smtClean="0"/>
              <a:t>) in North America, both can be used to fashion cone biopsies of the cervix.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FD8D-A183-4B5F-A081-CEFAFD895727}" type="datetime1">
              <a:rPr lang="en-US" smtClean="0"/>
              <a:pPr/>
              <a:t>11/20/2018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394C-2F85-424D-992F-8FCFDB4CE2A9}" type="slidenum">
              <a:rPr lang="ar-IQ" smtClean="0"/>
              <a:pPr/>
              <a:t>61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LLETZ</a:t>
            </a:r>
            <a:endParaRPr lang="ar-S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59856" y="3277394"/>
            <a:ext cx="22479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Other modalities includes:</a:t>
            </a:r>
            <a:br>
              <a:rPr lang="en-GB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GB" sz="4800" b="1" dirty="0" smtClean="0"/>
              <a:t>Knife cone biopsy</a:t>
            </a:r>
          </a:p>
          <a:p>
            <a:pPr algn="l" rtl="0">
              <a:buNone/>
            </a:pPr>
            <a:r>
              <a:rPr lang="en-GB" sz="4800" b="1" dirty="0" smtClean="0"/>
              <a:t>Laser cone biopsy</a:t>
            </a:r>
          </a:p>
          <a:p>
            <a:pPr algn="l" rtl="0">
              <a:buNone/>
            </a:pPr>
            <a:r>
              <a:rPr lang="en-GB" sz="4800" b="1" dirty="0" smtClean="0"/>
              <a:t>Loop cone biopsy</a:t>
            </a:r>
          </a:p>
          <a:p>
            <a:pPr algn="l" rtl="0">
              <a:buNone/>
            </a:pPr>
            <a:r>
              <a:rPr lang="en-GB" sz="4800" b="1" dirty="0" smtClean="0"/>
              <a:t>hysterectomy</a:t>
            </a:r>
          </a:p>
          <a:p>
            <a:endParaRPr lang="ar-IQ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/>
              <a:t>Conization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Conization</a:t>
            </a:r>
            <a:r>
              <a:rPr lang="en-US" dirty="0" smtClean="0"/>
              <a:t> </a:t>
            </a:r>
            <a:r>
              <a:rPr lang="en-US" dirty="0"/>
              <a:t>of the cervix plays an important role in the management of CIN. Before the availability of </a:t>
            </a:r>
            <a:r>
              <a:rPr lang="en-US" dirty="0" err="1"/>
              <a:t>colposcopy</a:t>
            </a:r>
            <a:r>
              <a:rPr lang="en-US" dirty="0"/>
              <a:t>, </a:t>
            </a:r>
            <a:r>
              <a:rPr lang="en-US" dirty="0" err="1"/>
              <a:t>conization</a:t>
            </a:r>
            <a:r>
              <a:rPr lang="en-US" dirty="0"/>
              <a:t> was the standard method of evaluating an abnormal Pap </a:t>
            </a:r>
            <a:r>
              <a:rPr lang="en-US" dirty="0" smtClean="0"/>
              <a:t>test result</a:t>
            </a:r>
            <a:r>
              <a:rPr lang="en-US" dirty="0"/>
              <a:t>. </a:t>
            </a: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Conization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4400" dirty="0" err="1" smtClean="0"/>
              <a:t>Conization</a:t>
            </a:r>
            <a:r>
              <a:rPr lang="en-US" sz="4400" dirty="0" smtClean="0"/>
              <a:t> is both a diagnostic and therapeutic procedure and has the advantage over ablative therapies </a:t>
            </a:r>
            <a:r>
              <a:rPr lang="en-US" sz="4800" dirty="0" smtClean="0">
                <a:solidFill>
                  <a:srgbClr val="FF0000"/>
                </a:solidFill>
              </a:rPr>
              <a:t>of providing tissue for further evaluation to rule out invasive cancer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700" b="1" dirty="0" err="1" smtClean="0"/>
              <a:t>Conization</a:t>
            </a:r>
            <a:r>
              <a:rPr lang="en-US" sz="2700" b="1" dirty="0" smtClean="0"/>
              <a:t> is indicated for diagnosis in women with HSIL based on a Pap test under the following conditions</a:t>
            </a:r>
            <a:r>
              <a:rPr lang="en-US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None/>
            </a:pPr>
            <a:r>
              <a:rPr lang="en-US" dirty="0" smtClean="0"/>
              <a:t>●</a:t>
            </a:r>
            <a:r>
              <a:rPr lang="en-US" dirty="0"/>
              <a:t>Limits of the lesion cannot be visualized with </a:t>
            </a:r>
            <a:r>
              <a:rPr lang="en-US" dirty="0" err="1"/>
              <a:t>colposcopy</a:t>
            </a:r>
            <a:r>
              <a:rPr lang="en-US" dirty="0"/>
              <a:t>.</a:t>
            </a:r>
          </a:p>
          <a:p>
            <a:pPr marL="514350" indent="-514350" algn="l" rtl="0">
              <a:buNone/>
            </a:pPr>
            <a:r>
              <a:rPr lang="en-US" dirty="0"/>
              <a:t>●The SCJ is not seen at </a:t>
            </a:r>
            <a:r>
              <a:rPr lang="en-US" dirty="0" err="1"/>
              <a:t>colposcopy</a:t>
            </a:r>
            <a:r>
              <a:rPr lang="en-US" dirty="0"/>
              <a:t>.</a:t>
            </a:r>
          </a:p>
          <a:p>
            <a:pPr marL="514350" indent="-514350" algn="l" rtl="0">
              <a:buNone/>
            </a:pPr>
            <a:r>
              <a:rPr lang="en-US" dirty="0"/>
              <a:t>●</a:t>
            </a:r>
            <a:r>
              <a:rPr lang="en-US" dirty="0" err="1"/>
              <a:t>Endocervical</a:t>
            </a:r>
            <a:r>
              <a:rPr lang="en-US" dirty="0"/>
              <a:t> curettage (ECC) </a:t>
            </a:r>
            <a:r>
              <a:rPr lang="en-US" dirty="0" err="1"/>
              <a:t>histologic</a:t>
            </a:r>
            <a:r>
              <a:rPr lang="en-US" dirty="0"/>
              <a:t> findings are positive for CIN 2 or CIN 3.</a:t>
            </a:r>
          </a:p>
          <a:p>
            <a:pPr marL="514350" indent="-514350" algn="l" rtl="0">
              <a:buNone/>
            </a:pPr>
            <a:r>
              <a:rPr lang="en-US" dirty="0"/>
              <a:t>●There is a substantial lack of correlation between cytology, biopsy, and </a:t>
            </a:r>
            <a:r>
              <a:rPr lang="en-US" dirty="0" err="1"/>
              <a:t>colposcopy</a:t>
            </a:r>
            <a:r>
              <a:rPr lang="en-US" dirty="0"/>
              <a:t> results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Conization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None/>
            </a:pPr>
            <a:r>
              <a:rPr lang="en-US" dirty="0" smtClean="0"/>
              <a:t>●</a:t>
            </a:r>
            <a:r>
              <a:rPr lang="en-US" dirty="0" err="1" smtClean="0"/>
              <a:t>Microinvasion</a:t>
            </a:r>
            <a:r>
              <a:rPr lang="en-US" dirty="0" smtClean="0"/>
              <a:t> is suspected based on biopsy, </a:t>
            </a:r>
            <a:r>
              <a:rPr lang="en-US" dirty="0" err="1" smtClean="0"/>
              <a:t>colposcopy</a:t>
            </a:r>
            <a:r>
              <a:rPr lang="en-US" dirty="0" smtClean="0"/>
              <a:t>, or cytology results.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●The </a:t>
            </a:r>
            <a:r>
              <a:rPr lang="en-US" dirty="0" err="1" smtClean="0"/>
              <a:t>colposcopist</a:t>
            </a:r>
            <a:r>
              <a:rPr lang="en-US" dirty="0" smtClean="0"/>
              <a:t> is unable to rule out invasive cancer.</a:t>
            </a:r>
          </a:p>
          <a:p>
            <a:pPr marL="514350" indent="-514350" algn="l" rtl="0">
              <a:buNone/>
            </a:pPr>
            <a:r>
              <a:rPr lang="en-US" sz="11500" dirty="0" smtClean="0"/>
              <a:t>.</a:t>
            </a:r>
            <a:r>
              <a:rPr lang="en-US" dirty="0" smtClean="0"/>
              <a:t>When </a:t>
            </a:r>
            <a:r>
              <a:rPr lang="en-US" dirty="0" err="1" smtClean="0"/>
              <a:t>colposcopy</a:t>
            </a:r>
            <a:r>
              <a:rPr lang="en-US" dirty="0" smtClean="0"/>
              <a:t> is not available</a:t>
            </a:r>
            <a:endParaRPr lang="ar-SA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Complication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1.Immediate </a:t>
            </a:r>
            <a:r>
              <a:rPr lang="en-US" dirty="0"/>
              <a:t>(infection and </a:t>
            </a:r>
            <a:r>
              <a:rPr lang="en-US" dirty="0" err="1"/>
              <a:t>haemorrhage</a:t>
            </a:r>
            <a:r>
              <a:rPr lang="en-US" dirty="0"/>
              <a:t>).</a:t>
            </a:r>
          </a:p>
          <a:p>
            <a:pPr algn="l"/>
            <a:r>
              <a:rPr lang="en-US" b="1" dirty="0"/>
              <a:t>2.Late</a:t>
            </a:r>
            <a:r>
              <a:rPr lang="en-US" dirty="0"/>
              <a:t> (cervical </a:t>
            </a:r>
            <a:r>
              <a:rPr lang="en-US" dirty="0" err="1"/>
              <a:t>stenosis</a:t>
            </a:r>
            <a:r>
              <a:rPr lang="en-US" dirty="0"/>
              <a:t>, cervical incompetence and infertility)</a:t>
            </a:r>
            <a:endParaRPr lang="ar-SA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Conization</a:t>
            </a:r>
            <a:endParaRPr lang="ar-SA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05000"/>
            <a:ext cx="4572000" cy="426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Epithelium of the cervix: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457200" y="838200"/>
            <a:ext cx="4040188" cy="5287963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sz="3600" dirty="0" smtClean="0"/>
              <a:t>The </a:t>
            </a:r>
            <a:r>
              <a:rPr lang="en-US" sz="3600" dirty="0" err="1" smtClean="0"/>
              <a:t>ectocervix</a:t>
            </a:r>
            <a:r>
              <a:rPr lang="en-US" sz="3600" dirty="0" smtClean="0"/>
              <a:t> is covered by </a:t>
            </a:r>
            <a:r>
              <a:rPr lang="en-US" sz="3600" dirty="0" err="1" smtClean="0"/>
              <a:t>squamous</a:t>
            </a:r>
            <a:r>
              <a:rPr lang="en-US" sz="3600" dirty="0" smtClean="0"/>
              <a:t> epithelium .The canal of the cervix, however, is lined by columnar epithelium, and the point where these two epithelia meet is called the </a:t>
            </a:r>
            <a:r>
              <a:rPr lang="en-US" sz="3600" dirty="0" err="1" smtClean="0"/>
              <a:t>squamocolumnar</a:t>
            </a:r>
            <a:r>
              <a:rPr lang="en-US" sz="3600" dirty="0" smtClean="0"/>
              <a:t> junction (</a:t>
            </a:r>
            <a:r>
              <a:rPr lang="en-US" sz="3600" dirty="0" err="1" smtClean="0"/>
              <a:t>SCj</a:t>
            </a:r>
            <a:r>
              <a:rPr lang="en-US" sz="3600" dirty="0" smtClean="0"/>
              <a:t>) </a:t>
            </a:r>
            <a:endParaRPr lang="en-US" sz="36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990600"/>
            <a:ext cx="4041775" cy="47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Conization</a:t>
            </a:r>
            <a:endParaRPr lang="ar-SA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342" y="1405730"/>
            <a:ext cx="8845058" cy="48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Hysterectomy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There </a:t>
            </a:r>
            <a:r>
              <a:rPr lang="en-US" dirty="0"/>
              <a:t>are some situations in</a:t>
            </a:r>
          </a:p>
          <a:p>
            <a:pPr algn="l" rtl="0">
              <a:buNone/>
            </a:pPr>
            <a:r>
              <a:rPr lang="en-US" dirty="0"/>
              <a:t>which hysterectomy remains a valid and appropriate (although mandatory) method of </a:t>
            </a:r>
            <a:r>
              <a:rPr lang="en-US" dirty="0" smtClean="0"/>
              <a:t>treatment for </a:t>
            </a:r>
            <a:r>
              <a:rPr lang="en-US" dirty="0"/>
              <a:t>CIN: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Microinvasion</a:t>
            </a:r>
            <a:r>
              <a:rPr lang="en-US" dirty="0" smtClean="0"/>
              <a:t> CIN </a:t>
            </a:r>
            <a:r>
              <a:rPr lang="en-US" dirty="0"/>
              <a:t>3 at limits of </a:t>
            </a:r>
            <a:r>
              <a:rPr lang="en-US" dirty="0" err="1"/>
              <a:t>conization</a:t>
            </a:r>
            <a:r>
              <a:rPr lang="en-US" dirty="0"/>
              <a:t> specimen in selected patients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Poor </a:t>
            </a:r>
            <a:r>
              <a:rPr lang="en-US" dirty="0"/>
              <a:t>compliance with follow-up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Other </a:t>
            </a:r>
            <a:r>
              <a:rPr lang="en-US" dirty="0"/>
              <a:t>gynecologic problems requiring hysterectomy, such as fibroids, </a:t>
            </a:r>
            <a:r>
              <a:rPr lang="en-US" dirty="0" err="1"/>
              <a:t>prolapse</a:t>
            </a:r>
            <a:r>
              <a:rPr lang="en-US" dirty="0"/>
              <a:t>, </a:t>
            </a:r>
            <a:r>
              <a:rPr lang="en-US" dirty="0" err="1"/>
              <a:t>endometriosis,and</a:t>
            </a:r>
            <a:r>
              <a:rPr lang="en-US" dirty="0"/>
              <a:t> pelvic inflammatory disease</a:t>
            </a:r>
          </a:p>
          <a:p>
            <a:pPr marL="514350" indent="-514350" algn="l" rtl="0">
              <a:buFont typeface="+mj-lt"/>
              <a:buAutoNum type="arabicPeriod"/>
            </a:pPr>
            <a:endParaRPr lang="ar-SA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12064"/>
            <a:ext cx="7972452" cy="9144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69CC7"/>
                </a:solidFill>
                <a:latin typeface="Algerian" pitchFamily="82" charset="0"/>
              </a:rPr>
              <a:t>      </a:t>
            </a:r>
            <a:r>
              <a:rPr lang="en-GB" sz="4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69CC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Algerian" pitchFamily="82" charset="0"/>
              </a:rPr>
              <a:t>Thank you for </a:t>
            </a:r>
            <a:br>
              <a:rPr lang="en-GB" sz="4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69CC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Algerian" pitchFamily="82" charset="0"/>
              </a:rPr>
            </a:br>
            <a:r>
              <a:rPr lang="en-GB" sz="4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69CC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Algerian" pitchFamily="82" charset="0"/>
              </a:rPr>
              <a:t>                    your  attention</a:t>
            </a:r>
            <a:endParaRPr lang="en-GB" sz="4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69CC7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4" name="Content Placeholder 3" descr="2[1]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14488"/>
            <a:ext cx="4695823" cy="5143512"/>
          </a:xfrm>
        </p:spPr>
      </p:pic>
    </p:spTree>
    <p:extLst>
      <p:ext uri="{BB962C8B-B14F-4D97-AF65-F5344CB8AC3E}">
        <p14:creationId xmlns:p14="http://schemas.microsoft.com/office/powerpoint/2010/main" val="4282557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Squamous</a:t>
            </a:r>
            <a:r>
              <a:rPr lang="en-US" b="1" dirty="0" smtClean="0"/>
              <a:t> </a:t>
            </a:r>
            <a:r>
              <a:rPr lang="en-US" b="1" dirty="0" err="1" smtClean="0"/>
              <a:t>metaplasia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4000" dirty="0" smtClean="0"/>
              <a:t>The </a:t>
            </a:r>
            <a:r>
              <a:rPr lang="en-US" sz="4000" dirty="0"/>
              <a:t>cervical canal is lined by columnar </a:t>
            </a:r>
            <a:r>
              <a:rPr lang="en-US" sz="4000" dirty="0" smtClean="0"/>
              <a:t>epithelium, this </a:t>
            </a:r>
            <a:r>
              <a:rPr lang="en-US" sz="4000" dirty="0"/>
              <a:t>epithelial exposed to the acid environment of the vagina </a:t>
            </a:r>
            <a:r>
              <a:rPr lang="en-US" sz="4000" dirty="0" smtClean="0"/>
              <a:t>under goes </a:t>
            </a:r>
            <a:r>
              <a:rPr lang="en-US" sz="4000" dirty="0"/>
              <a:t>a process of </a:t>
            </a:r>
            <a:r>
              <a:rPr lang="en-US" sz="4000" dirty="0" err="1"/>
              <a:t>metaplasia</a:t>
            </a:r>
            <a:r>
              <a:rPr lang="en-US" sz="4000" dirty="0"/>
              <a:t> where by it becomes </a:t>
            </a:r>
            <a:r>
              <a:rPr lang="en-US" sz="4000" dirty="0" err="1"/>
              <a:t>squamous</a:t>
            </a:r>
            <a:r>
              <a:rPr lang="en-US" sz="4000" dirty="0"/>
              <a:t> epithelial. </a:t>
            </a:r>
          </a:p>
          <a:p>
            <a:pPr algn="l"/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6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642</TotalTime>
  <Words>1852</Words>
  <Application>Microsoft Office PowerPoint</Application>
  <PresentationFormat>On-screen Show (4:3)</PresentationFormat>
  <Paragraphs>168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Algerian</vt:lpstr>
      <vt:lpstr>Arial</vt:lpstr>
      <vt:lpstr>Tahoma</vt:lpstr>
      <vt:lpstr>Trebuchet MS</vt:lpstr>
      <vt:lpstr>Wingdings 3</vt:lpstr>
      <vt:lpstr>Facet</vt:lpstr>
      <vt:lpstr>Premalignant disease of the cervix</vt:lpstr>
      <vt:lpstr>PowerPoint Presentation</vt:lpstr>
      <vt:lpstr>Premalignant disease of the cervix</vt:lpstr>
      <vt:lpstr>PowerPoint Presentation</vt:lpstr>
      <vt:lpstr>PowerPoint Presentation</vt:lpstr>
      <vt:lpstr>Pathophysiology</vt:lpstr>
      <vt:lpstr>Epithelium of the cervix: </vt:lpstr>
      <vt:lpstr>Squamous metaplasia</vt:lpstr>
      <vt:lpstr>PowerPoint Presentation</vt:lpstr>
      <vt:lpstr>PowerPoint Presentation</vt:lpstr>
      <vt:lpstr>PowerPoint Presentation</vt:lpstr>
      <vt:lpstr>Dysplasia: </vt:lpstr>
      <vt:lpstr>PowerPoint Presentation</vt:lpstr>
      <vt:lpstr>PowerPoint Presentation</vt:lpstr>
      <vt:lpstr>(CIN).</vt:lpstr>
      <vt:lpstr>(CIN).</vt:lpstr>
      <vt:lpstr>(CIN).</vt:lpstr>
      <vt:lpstr>Cervical intraepithelial neoplasia grade 1 with koilocytosis</vt:lpstr>
      <vt:lpstr>Cervical intraepithelial neoplasia grade 3.</vt:lpstr>
      <vt:lpstr>Bethesda classification  </vt:lpstr>
      <vt:lpstr>Bethesda classification</vt:lpstr>
      <vt:lpstr>PowerPoint Presentation</vt:lpstr>
      <vt:lpstr>PowerPoint Presentation</vt:lpstr>
      <vt:lpstr>Diagnosis of preinvasive disease. </vt:lpstr>
      <vt:lpstr>(Pap smear):</vt:lpstr>
      <vt:lpstr>(Pap smear):</vt:lpstr>
      <vt:lpstr>PowerPoint Presentation</vt:lpstr>
      <vt:lpstr>PowerPoint Presentation</vt:lpstr>
      <vt:lpstr>PowerPoint Presentation</vt:lpstr>
      <vt:lpstr>WHAT TYPE OF TEST IS USED</vt:lpstr>
      <vt:lpstr>Liquid-based cytology – normal cytology.</vt:lpstr>
      <vt:lpstr>Liquid-based cytology – severe dyskaryosis</vt:lpstr>
      <vt:lpstr>What do you know about cervical cancer screening?</vt:lpstr>
      <vt:lpstr>Screening Guidelines</vt:lpstr>
      <vt:lpstr>AGE TO BEGIN SCREENING</vt:lpstr>
      <vt:lpstr>PowerPoint Presentation</vt:lpstr>
      <vt:lpstr>PowerPoint Presentation</vt:lpstr>
      <vt:lpstr>How frequent? </vt:lpstr>
      <vt:lpstr>How frequent?</vt:lpstr>
      <vt:lpstr>When to stop routine screening</vt:lpstr>
      <vt:lpstr>When to stop routine screening</vt:lpstr>
      <vt:lpstr>Colposcopy: </vt:lpstr>
      <vt:lpstr>Colposcopy:</vt:lpstr>
      <vt:lpstr>Solutions  </vt:lpstr>
      <vt:lpstr>Schiller iodine test</vt:lpstr>
      <vt:lpstr>PowerPoint Presentation</vt:lpstr>
      <vt:lpstr>PowerPoint Presentation</vt:lpstr>
      <vt:lpstr>LSIL. Seen after 5-percent acetic acid application, lesions are often multifocal and bright white with irregular borders</vt:lpstr>
      <vt:lpstr>abnormal colposcopic finding</vt:lpstr>
      <vt:lpstr>Punctation (dilated elongated vessels). </vt:lpstr>
      <vt:lpstr>Mosaic</vt:lpstr>
      <vt:lpstr>Cervix with cervical intraepithelial neoplasia (CIN) and new vessels</vt:lpstr>
      <vt:lpstr>Management of pt with abnormal cervical smear:</vt:lpstr>
      <vt:lpstr>PowerPoint Presentation</vt:lpstr>
      <vt:lpstr>PowerPoint Presentation</vt:lpstr>
      <vt:lpstr>Methods for treatment of CIN </vt:lpstr>
      <vt:lpstr>PowerPoint Presentation</vt:lpstr>
      <vt:lpstr>PowerPoint Presentation</vt:lpstr>
      <vt:lpstr> Ablative techniques</vt:lpstr>
      <vt:lpstr>PowerPoint Presentation</vt:lpstr>
      <vt:lpstr>EXCISIONAL METHODS</vt:lpstr>
      <vt:lpstr>LLETZ</vt:lpstr>
      <vt:lpstr>Other modalities includes: </vt:lpstr>
      <vt:lpstr>Conization </vt:lpstr>
      <vt:lpstr>Conization</vt:lpstr>
      <vt:lpstr> Conization is indicated for diagnosis in women with HSIL based on a Pap test under the following conditions: </vt:lpstr>
      <vt:lpstr>Conization</vt:lpstr>
      <vt:lpstr>Complication:  </vt:lpstr>
      <vt:lpstr>Conization</vt:lpstr>
      <vt:lpstr>Conization</vt:lpstr>
      <vt:lpstr>Hysterectomy </vt:lpstr>
      <vt:lpstr>PowerPoint Presentation</vt:lpstr>
      <vt:lpstr>      Thank you for                      your 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(Benign disease of the cervix) </dc:title>
  <dc:creator>spider</dc:creator>
  <cp:lastModifiedBy>Windows User</cp:lastModifiedBy>
  <cp:revision>190</cp:revision>
  <dcterms:created xsi:type="dcterms:W3CDTF">2012-01-08T04:20:03Z</dcterms:created>
  <dcterms:modified xsi:type="dcterms:W3CDTF">2018-11-20T17:26:43Z</dcterms:modified>
</cp:coreProperties>
</file>