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189" r:id="rId1"/>
  </p:sldMasterIdLst>
  <p:sldIdLst>
    <p:sldId id="273" r:id="rId2"/>
    <p:sldId id="270" r:id="rId3"/>
    <p:sldId id="258" r:id="rId4"/>
    <p:sldId id="261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15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77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434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197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20089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219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747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099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2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4665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82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1494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42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51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7715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56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6243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9983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  <p:sldLayoutId id="2147484202" r:id="rId13"/>
    <p:sldLayoutId id="2147484203" r:id="rId14"/>
    <p:sldLayoutId id="2147484204" r:id="rId15"/>
    <p:sldLayoutId id="2147484205" r:id="rId16"/>
    <p:sldLayoutId id="2147484206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4" y="524435"/>
            <a:ext cx="10869706" cy="56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Assessment and investigations of respiratory disease in pregnancy </a:t>
            </a:r>
            <a:endParaRPr lang="ar-IQ" sz="7200" dirty="0"/>
          </a:p>
        </p:txBody>
      </p:sp>
    </p:spTree>
    <p:extLst>
      <p:ext uri="{BB962C8B-B14F-4D97-AF65-F5344CB8AC3E}">
        <p14:creationId xmlns:p14="http://schemas.microsoft.com/office/powerpoint/2010/main" val="41907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History of Present Illness 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365" y="2554941"/>
            <a:ext cx="9592232" cy="3320927"/>
          </a:xfrm>
        </p:spPr>
        <p:txBody>
          <a:bodyPr>
            <a:normAutofit fontScale="70000" lnSpcReduction="20000"/>
          </a:bodyPr>
          <a:lstStyle/>
          <a:p>
            <a:pPr marL="0" indent="0" algn="l" rtl="0">
              <a:buNone/>
            </a:pPr>
            <a:r>
              <a:rPr lang="en-US" dirty="0" smtClean="0"/>
              <a:t>1.Onset of symptoms in relation in to timing of pregnancy</a:t>
            </a:r>
          </a:p>
          <a:p>
            <a:pPr marL="0" indent="0" algn="l" rtl="0">
              <a:buNone/>
            </a:pPr>
            <a:r>
              <a:rPr lang="en-US" dirty="0" smtClean="0"/>
              <a:t> 2. Duration, chronicity , nature and severity of breathlessness. </a:t>
            </a:r>
          </a:p>
          <a:p>
            <a:pPr marL="0" indent="0" algn="l" rtl="0">
              <a:buNone/>
            </a:pPr>
            <a:r>
              <a:rPr lang="en-US" dirty="0" smtClean="0"/>
              <a:t>3.Exercise tolerance specially in relation to day to day activity .</a:t>
            </a:r>
          </a:p>
          <a:p>
            <a:pPr marL="0" indent="0" algn="l" rtl="0">
              <a:buNone/>
            </a:pPr>
            <a:r>
              <a:rPr lang="en-US" dirty="0" smtClean="0"/>
              <a:t> 4. Presence / absence of cough , sputum , </a:t>
            </a:r>
            <a:r>
              <a:rPr lang="en-US" dirty="0" err="1" smtClean="0"/>
              <a:t>haemoptysis</a:t>
            </a:r>
            <a:r>
              <a:rPr lang="en-US" dirty="0" smtClean="0"/>
              <a:t> .</a:t>
            </a:r>
          </a:p>
          <a:p>
            <a:pPr marL="0" indent="0" algn="l" rtl="0">
              <a:buNone/>
            </a:pPr>
            <a:r>
              <a:rPr lang="en-US" dirty="0" smtClean="0"/>
              <a:t>5 .Relief with inhaler</a:t>
            </a:r>
          </a:p>
          <a:p>
            <a:pPr marL="0" indent="0" algn="l" rtl="0">
              <a:buNone/>
            </a:pPr>
            <a:r>
              <a:rPr lang="en-US" dirty="0" smtClean="0"/>
              <a:t>6. </a:t>
            </a:r>
            <a:r>
              <a:rPr lang="en-US" dirty="0" err="1" smtClean="0"/>
              <a:t>Palpitation,Chest</a:t>
            </a:r>
            <a:r>
              <a:rPr lang="en-US" dirty="0" smtClean="0"/>
              <a:t> pain</a:t>
            </a:r>
          </a:p>
          <a:p>
            <a:pPr marL="0" indent="0" algn="l" rtl="0">
              <a:buNone/>
            </a:pPr>
            <a:r>
              <a:rPr lang="en-US" sz="2600" dirty="0" smtClean="0"/>
              <a:t>7. Weight loss, fever, anorexia , malaise </a:t>
            </a:r>
          </a:p>
          <a:p>
            <a:pPr marL="0" indent="0" algn="l" rtl="0">
              <a:buNone/>
            </a:pPr>
            <a:r>
              <a:rPr lang="en-US" sz="2600" dirty="0" smtClean="0"/>
              <a:t> 8. Leg pain,  Nasal and sinus problem . </a:t>
            </a:r>
          </a:p>
          <a:p>
            <a:pPr marL="0" indent="0" algn="l" rtl="0">
              <a:buNone/>
            </a:pPr>
            <a:r>
              <a:rPr lang="en-US" sz="2600" dirty="0" smtClean="0"/>
              <a:t>9. Sore throat , </a:t>
            </a:r>
            <a:r>
              <a:rPr lang="en-US" sz="2600" dirty="0" err="1" smtClean="0"/>
              <a:t>arthrelgia</a:t>
            </a:r>
            <a:r>
              <a:rPr lang="en-US" sz="2600" dirty="0" smtClean="0"/>
              <a:t> and </a:t>
            </a:r>
            <a:r>
              <a:rPr lang="en-US" sz="2600" dirty="0" err="1" smtClean="0"/>
              <a:t>myelgia</a:t>
            </a:r>
            <a:endParaRPr lang="ar-IQ" sz="2600" dirty="0" smtClean="0"/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ar-IQ" dirty="0" smtClean="0"/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217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Past Medical history</a:t>
            </a:r>
            <a:endParaRPr lang="ar-IQ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dirty="0" smtClean="0"/>
              <a:t>1.Asthma</a:t>
            </a:r>
            <a:r>
              <a:rPr lang="en-US" dirty="0"/>
              <a:t>, allergy , hay fever , eczema. Nasal block. </a:t>
            </a:r>
            <a:r>
              <a:rPr lang="en-US" dirty="0" smtClean="0"/>
              <a:t> </a:t>
            </a:r>
          </a:p>
          <a:p>
            <a:pPr marL="0" indent="0" algn="l">
              <a:buNone/>
            </a:pPr>
            <a:r>
              <a:rPr lang="en-US" dirty="0" smtClean="0"/>
              <a:t>2. TB</a:t>
            </a:r>
            <a:r>
              <a:rPr lang="en-US" dirty="0"/>
              <a:t>, previous BCG vaccination , Cystic Fibrosis , </a:t>
            </a:r>
            <a:r>
              <a:rPr lang="en-US" dirty="0" smtClean="0"/>
              <a:t>Bronchiectasis </a:t>
            </a:r>
            <a:r>
              <a:rPr lang="en-US" dirty="0"/>
              <a:t>, </a:t>
            </a:r>
            <a:r>
              <a:rPr lang="en-US" dirty="0" smtClean="0"/>
              <a:t>other</a:t>
            </a:r>
          </a:p>
          <a:p>
            <a:pPr marL="0" indent="0" algn="l">
              <a:buNone/>
            </a:pPr>
            <a:r>
              <a:rPr lang="en-US" dirty="0" smtClean="0"/>
              <a:t>3. lung disease.  Sarcoidosis , </a:t>
            </a:r>
            <a:r>
              <a:rPr lang="en-US" dirty="0" err="1" smtClean="0"/>
              <a:t>Kyphoscoliosis</a:t>
            </a:r>
            <a:r>
              <a:rPr lang="en-US" dirty="0" smtClean="0"/>
              <a:t> ,Neuromuscular disease</a:t>
            </a:r>
          </a:p>
          <a:p>
            <a:pPr marL="0" indent="0" algn="l">
              <a:buNone/>
            </a:pPr>
            <a:r>
              <a:rPr lang="en-US" dirty="0" smtClean="0"/>
              <a:t>4.Ankylosing Spondylitis , Herat Disease , Recurrent UTI.</a:t>
            </a:r>
          </a:p>
          <a:p>
            <a:pPr marL="0" indent="0" algn="l">
              <a:buNone/>
            </a:pPr>
            <a:r>
              <a:rPr lang="en-US" dirty="0" smtClean="0"/>
              <a:t> 5.Malignancy ( breast ), immunosuppression (HIV +</a:t>
            </a:r>
            <a:r>
              <a:rPr lang="en-US" dirty="0" err="1" smtClean="0"/>
              <a:t>ve</a:t>
            </a:r>
            <a:r>
              <a:rPr lang="en-US" dirty="0" smtClean="0"/>
              <a:t>.) </a:t>
            </a:r>
          </a:p>
          <a:p>
            <a:pPr marL="0" indent="0" algn="l">
              <a:buNone/>
            </a:pPr>
            <a:r>
              <a:rPr lang="en-US" dirty="0" smtClean="0"/>
              <a:t> 6.Psychiatric illness.  </a:t>
            </a:r>
          </a:p>
          <a:p>
            <a:pPr marL="0" indent="0" algn="l">
              <a:buNone/>
            </a:pPr>
            <a:r>
              <a:rPr lang="en-US" dirty="0" smtClean="0"/>
              <a:t>7.Previous history of Pulmonary embolism , DVT </a:t>
            </a:r>
            <a:r>
              <a:rPr lang="en-US" smtClean="0"/>
              <a:t>,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8.Thrombophillia . Thyrotoxicosis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136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Other contributory </a:t>
            </a:r>
            <a:r>
              <a:rPr lang="en-US" dirty="0" smtClean="0"/>
              <a:t>history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Drug History such as  </a:t>
            </a:r>
            <a:r>
              <a:rPr lang="en-US" dirty="0"/>
              <a:t>NFT , </a:t>
            </a:r>
            <a:r>
              <a:rPr lang="en-US" dirty="0" err="1"/>
              <a:t>Amioderone</a:t>
            </a:r>
            <a:r>
              <a:rPr lang="en-US" dirty="0"/>
              <a:t> , NSAIDs and inhalers</a:t>
            </a:r>
            <a:r>
              <a:rPr lang="en-US" dirty="0" smtClean="0"/>
              <a:t>. </a:t>
            </a:r>
          </a:p>
          <a:p>
            <a:pPr marL="0" indent="0" algn="l">
              <a:buNone/>
            </a:pPr>
            <a:r>
              <a:rPr lang="en-US" dirty="0" smtClean="0"/>
              <a:t> Psychological  such as  </a:t>
            </a:r>
            <a:r>
              <a:rPr lang="en-US" dirty="0"/>
              <a:t>Anxiety  or depression . Rx continuing or stopped </a:t>
            </a:r>
            <a:r>
              <a:rPr lang="en-US" dirty="0" smtClean="0"/>
              <a:t>?</a:t>
            </a:r>
          </a:p>
          <a:p>
            <a:pPr marL="0" indent="0" algn="l">
              <a:buNone/>
            </a:pPr>
            <a:r>
              <a:rPr lang="en-US" dirty="0" smtClean="0"/>
              <a:t>  </a:t>
            </a:r>
            <a:r>
              <a:rPr lang="en-US" dirty="0"/>
              <a:t>Family History Clotting disorder , Asthma , </a:t>
            </a:r>
            <a:r>
              <a:rPr lang="en-US" dirty="0" err="1"/>
              <a:t>Atopy</a:t>
            </a:r>
            <a:r>
              <a:rPr lang="en-US" dirty="0"/>
              <a:t> , Lung cancer , TB , sarcoidosis.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Social </a:t>
            </a:r>
            <a:r>
              <a:rPr lang="en-US" dirty="0"/>
              <a:t>History </a:t>
            </a:r>
            <a:r>
              <a:rPr lang="en-US" dirty="0" smtClean="0"/>
              <a:t>such as </a:t>
            </a:r>
            <a:r>
              <a:rPr lang="en-US" dirty="0"/>
              <a:t>Ability to lead normal routine life , specially going to work , climbing stairs , doing house hold work and shopping. Living in travel to high prevalence and contact TB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7038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Physical </a:t>
            </a:r>
            <a:r>
              <a:rPr lang="en-US" dirty="0" smtClean="0"/>
              <a:t>Examination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General </a:t>
            </a:r>
            <a:r>
              <a:rPr lang="en-US" sz="3200" dirty="0" smtClean="0">
                <a:solidFill>
                  <a:srgbClr val="FF0000"/>
                </a:solidFill>
              </a:rPr>
              <a:t>appearance </a:t>
            </a:r>
            <a:r>
              <a:rPr lang="en-US" sz="3200" dirty="0" smtClean="0"/>
              <a:t>as   </a:t>
            </a:r>
            <a:r>
              <a:rPr lang="en-US" sz="3200" dirty="0"/>
              <a:t>Confusion ,Sweating , tremors, pyrexia , pallor , obesity/ reduced weight , clubbing , cyanosis , lymphadenopathy , BCG vaccination scar , goiter , exophthalmos , lid legging ,edema leg, </a:t>
            </a:r>
            <a:r>
              <a:rPr lang="en-US" sz="3200" dirty="0" err="1" smtClean="0"/>
              <a:t>DVt</a:t>
            </a:r>
            <a:endParaRPr lang="en-US" sz="3200" dirty="0" smtClean="0"/>
          </a:p>
          <a:p>
            <a:pPr algn="l"/>
            <a:r>
              <a:rPr lang="en-US" sz="3200" dirty="0"/>
              <a:t>Cardiovascular </a:t>
            </a:r>
            <a:r>
              <a:rPr lang="en-US" sz="3200" dirty="0" smtClean="0"/>
              <a:t> </a:t>
            </a:r>
            <a:r>
              <a:rPr lang="en-US" sz="3200" dirty="0"/>
              <a:t>Low / high </a:t>
            </a:r>
            <a:r>
              <a:rPr lang="en-US" sz="3200" dirty="0" err="1"/>
              <a:t>Bp</a:t>
            </a:r>
            <a:r>
              <a:rPr lang="en-US" sz="3200" dirty="0"/>
              <a:t>, Raise3d Jugular vein pressure , parasternal heave , gallop rhythm , murmurs , pericardial rub ,hepatomegaly , cardiomegaly , basal </a:t>
            </a:r>
            <a:r>
              <a:rPr lang="en-US" sz="3200" dirty="0" err="1"/>
              <a:t>crepts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302169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Past Medical history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Respiratory</a:t>
            </a:r>
            <a:r>
              <a:rPr lang="en-US" dirty="0"/>
              <a:t> </a:t>
            </a:r>
            <a:r>
              <a:rPr lang="en-US" dirty="0" smtClean="0"/>
              <a:t>as </a:t>
            </a:r>
            <a:r>
              <a:rPr lang="en-US" dirty="0" err="1"/>
              <a:t>Tachypnoea</a:t>
            </a:r>
            <a:r>
              <a:rPr lang="en-US" dirty="0"/>
              <a:t> , accessory muscle use to breath , </a:t>
            </a:r>
            <a:r>
              <a:rPr lang="en-US" dirty="0" err="1"/>
              <a:t>Kyphoscoliosis</a:t>
            </a:r>
            <a:r>
              <a:rPr lang="en-US" dirty="0"/>
              <a:t> , tracheal shift , dullness / resonance to percussion ,Bronchial breathing , Wheeze ,  </a:t>
            </a:r>
            <a:r>
              <a:rPr lang="en-US" dirty="0" err="1"/>
              <a:t>crepts</a:t>
            </a:r>
            <a:r>
              <a:rPr lang="en-US" dirty="0"/>
              <a:t> , reduced / absent breath sounds at base of </a:t>
            </a:r>
            <a:r>
              <a:rPr lang="en-US" dirty="0" smtClean="0"/>
              <a:t>lung</a:t>
            </a:r>
            <a:endParaRPr lang="en-US" dirty="0"/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Breast</a:t>
            </a:r>
            <a:r>
              <a:rPr lang="en-US" dirty="0" smtClean="0"/>
              <a:t> as </a:t>
            </a:r>
            <a:r>
              <a:rPr lang="en-US" dirty="0"/>
              <a:t>any lump / mammography is better.</a:t>
            </a:r>
          </a:p>
          <a:p>
            <a:pPr algn="l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Neurological</a:t>
            </a:r>
            <a:r>
              <a:rPr lang="en-US" dirty="0" smtClean="0"/>
              <a:t> as  </a:t>
            </a:r>
            <a:r>
              <a:rPr lang="en-US" dirty="0"/>
              <a:t>muscle wasting , fasciculation's , limb weakness, sensory loss ,cerebral signs if any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732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Investigations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Radiology </a:t>
            </a:r>
          </a:p>
          <a:p>
            <a:pPr marL="0" indent="0" algn="l">
              <a:buNone/>
            </a:pPr>
            <a:r>
              <a:rPr lang="en-US" dirty="0" smtClean="0"/>
              <a:t>The </a:t>
            </a:r>
            <a:r>
              <a:rPr lang="en-US" dirty="0"/>
              <a:t>accepted cumulative dose of X ray radiation to which fetus can </a:t>
            </a:r>
            <a:r>
              <a:rPr lang="en-US" dirty="0" smtClean="0"/>
              <a:t>be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exposed safely is estimated, ---5 </a:t>
            </a:r>
            <a:r>
              <a:rPr lang="en-US" dirty="0" err="1"/>
              <a:t>rads</a:t>
            </a:r>
            <a:r>
              <a:rPr lang="en-US" dirty="0"/>
              <a:t>. This is equivalent to n71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thousand </a:t>
            </a:r>
            <a:r>
              <a:rPr lang="en-US" dirty="0"/>
              <a:t>X rays , </a:t>
            </a:r>
            <a:r>
              <a:rPr lang="en-US" dirty="0" smtClean="0"/>
              <a:t> </a:t>
            </a:r>
            <a:r>
              <a:rPr lang="en-US" dirty="0"/>
              <a:t>or 3o V/Q scan. It can be concluded </a:t>
            </a:r>
            <a:r>
              <a:rPr lang="en-US" dirty="0" smtClean="0"/>
              <a:t>that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, for most of the common tests , exposure to radiation is minimal </a:t>
            </a:r>
            <a:r>
              <a:rPr lang="en-US" dirty="0" smtClean="0"/>
              <a:t>and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lease likely to effect the fetus. In the first instance </a:t>
            </a:r>
            <a:r>
              <a:rPr lang="en-US" dirty="0" err="1"/>
              <a:t>Xray</a:t>
            </a:r>
            <a:r>
              <a:rPr lang="en-US" dirty="0"/>
              <a:t> chest </a:t>
            </a:r>
            <a:r>
              <a:rPr lang="en-US" dirty="0" smtClean="0"/>
              <a:t>is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crucial to reach the diagnosis like pneumonia , pleural effusion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, </a:t>
            </a:r>
            <a:r>
              <a:rPr lang="en-US" dirty="0"/>
              <a:t>hydro /pneumothorax, tuberculosis and sarcoidosis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139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Radiological Investigations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V/Q scanning is essential to diagnose pulmonary embolism , an acute life threatening </a:t>
            </a:r>
            <a:r>
              <a:rPr lang="en-US" dirty="0" smtClean="0"/>
              <a:t>condition</a:t>
            </a:r>
          </a:p>
          <a:p>
            <a:pPr algn="l"/>
            <a:endParaRPr lang="en-US" dirty="0" smtClean="0"/>
          </a:p>
          <a:p>
            <a:pPr algn="l"/>
            <a:r>
              <a:rPr lang="en-US" dirty="0"/>
              <a:t>CTPA is still more important  in PE when V/Q is showing only an intermediate probability of PE , and the clinical findings are in favor of </a:t>
            </a:r>
            <a:r>
              <a:rPr lang="en-US" dirty="0" smtClean="0"/>
              <a:t>PE</a:t>
            </a:r>
          </a:p>
          <a:p>
            <a:pPr algn="l"/>
            <a:endParaRPr lang="en-US" dirty="0" smtClean="0"/>
          </a:p>
          <a:p>
            <a:pPr algn="l"/>
            <a:r>
              <a:rPr lang="en-US" dirty="0"/>
              <a:t>HR CT is needed to diagnose bronchiectasis and interstitial lung diseases., could be avoided till </a:t>
            </a:r>
            <a:r>
              <a:rPr lang="en-US" dirty="0" err="1"/>
              <a:t>puerperium</a:t>
            </a:r>
            <a:r>
              <a:rPr lang="en-US" dirty="0"/>
              <a:t> , if the clinical outcome is not affected</a:t>
            </a:r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973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</TotalTime>
  <Words>552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Garamond</vt:lpstr>
      <vt:lpstr>Times New Roman</vt:lpstr>
      <vt:lpstr>Organic</vt:lpstr>
      <vt:lpstr>PowerPoint Presentation</vt:lpstr>
      <vt:lpstr>History of Present Illness  </vt:lpstr>
      <vt:lpstr>Past Medical history</vt:lpstr>
      <vt:lpstr>Other contributory history</vt:lpstr>
      <vt:lpstr>Physical Examination</vt:lpstr>
      <vt:lpstr>Past Medical history</vt:lpstr>
      <vt:lpstr>Investigations</vt:lpstr>
      <vt:lpstr>Radiological Investigations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Present Illness</dc:title>
  <dc:creator>Windows User</dc:creator>
  <cp:lastModifiedBy>Windows User</cp:lastModifiedBy>
  <cp:revision>26</cp:revision>
  <dcterms:created xsi:type="dcterms:W3CDTF">2019-03-21T08:57:30Z</dcterms:created>
  <dcterms:modified xsi:type="dcterms:W3CDTF">2019-07-14T07:45:18Z</dcterms:modified>
</cp:coreProperties>
</file>