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0"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Infections of the Pharynx, Tonsils, and Adenoid </a:t>
            </a:r>
            <a:r>
              <a:rPr lang="en-US" dirty="0"/>
              <a:t/>
            </a:r>
            <a:br>
              <a:rPr lang="en-US" dirty="0"/>
            </a:br>
            <a:endParaRPr lang="ar-IQ" dirty="0"/>
          </a:p>
        </p:txBody>
      </p:sp>
      <p:sp>
        <p:nvSpPr>
          <p:cNvPr id="3" name="Subtitle 2"/>
          <p:cNvSpPr>
            <a:spLocks noGrp="1"/>
          </p:cNvSpPr>
          <p:nvPr>
            <p:ph type="subTitle" idx="1"/>
          </p:nvPr>
        </p:nvSpPr>
        <p:spPr/>
        <p:txBody>
          <a:bodyPr>
            <a:normAutofit/>
          </a:bodyPr>
          <a:lstStyle/>
          <a:p>
            <a:r>
              <a:rPr lang="ar-IQ" sz="5400" b="1" dirty="0" smtClean="0"/>
              <a:t>ا م . د. محمد رديف</a:t>
            </a:r>
            <a:endParaRPr lang="ar-IQ" sz="5400" b="1" dirty="0"/>
          </a:p>
        </p:txBody>
      </p:sp>
    </p:spTree>
    <p:extLst>
      <p:ext uri="{BB962C8B-B14F-4D97-AF65-F5344CB8AC3E}">
        <p14:creationId xmlns:p14="http://schemas.microsoft.com/office/powerpoint/2010/main" val="4252572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1" y="304800"/>
            <a:ext cx="83820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1562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86462"/>
            <a:ext cx="4572000" cy="1862048"/>
          </a:xfrm>
          <a:prstGeom prst="rect">
            <a:avLst/>
          </a:prstGeom>
        </p:spPr>
        <p:txBody>
          <a:bodyPr>
            <a:spAutoFit/>
          </a:bodyPr>
          <a:lstStyle/>
          <a:p>
            <a:pPr>
              <a:lnSpc>
                <a:spcPct val="115000"/>
              </a:lnSpc>
              <a:spcAft>
                <a:spcPts val="0"/>
              </a:spcAft>
            </a:pPr>
            <a:r>
              <a:rPr lang="en-US" sz="2000" b="1" dirty="0">
                <a:latin typeface="Times New Roman"/>
                <a:ea typeface="Calibri"/>
                <a:cs typeface="Arial"/>
              </a:rPr>
              <a:t>Contraindications:</a:t>
            </a:r>
            <a:endParaRPr lang="en-US" sz="1600" dirty="0">
              <a:ea typeface="Calibri"/>
              <a:cs typeface="Arial"/>
            </a:endParaRPr>
          </a:p>
          <a:p>
            <a:pPr algn="just">
              <a:lnSpc>
                <a:spcPct val="115000"/>
              </a:lnSpc>
              <a:spcAft>
                <a:spcPts val="0"/>
              </a:spcAft>
            </a:pPr>
            <a:r>
              <a:rPr lang="en-US" sz="2000" dirty="0">
                <a:latin typeface="Times New Roman"/>
                <a:ea typeface="Calibri"/>
                <a:cs typeface="Arial"/>
              </a:rPr>
              <a:t>1- Bleeding tendency as </a:t>
            </a:r>
            <a:r>
              <a:rPr lang="en-US" sz="2000" dirty="0" err="1">
                <a:latin typeface="Times New Roman"/>
                <a:ea typeface="Calibri"/>
                <a:cs typeface="Arial"/>
              </a:rPr>
              <a:t>haemophilia</a:t>
            </a:r>
            <a:r>
              <a:rPr lang="en-US" sz="2000" dirty="0">
                <a:latin typeface="Times New Roman"/>
                <a:ea typeface="Calibri"/>
                <a:cs typeface="Arial"/>
              </a:rPr>
              <a:t>.</a:t>
            </a:r>
            <a:endParaRPr lang="en-US" sz="1600" dirty="0">
              <a:ea typeface="Calibri"/>
              <a:cs typeface="Arial"/>
            </a:endParaRPr>
          </a:p>
          <a:p>
            <a:pPr algn="just">
              <a:lnSpc>
                <a:spcPct val="115000"/>
              </a:lnSpc>
              <a:spcAft>
                <a:spcPts val="0"/>
              </a:spcAft>
            </a:pPr>
            <a:r>
              <a:rPr lang="en-US" sz="2000" dirty="0">
                <a:latin typeface="Times New Roman"/>
                <a:ea typeface="Calibri"/>
                <a:cs typeface="Arial"/>
              </a:rPr>
              <a:t>2- Acute upper respiratory tract infections.</a:t>
            </a:r>
            <a:endParaRPr lang="en-US" sz="1600" dirty="0">
              <a:ea typeface="Calibri"/>
              <a:cs typeface="Arial"/>
            </a:endParaRPr>
          </a:p>
          <a:p>
            <a:pPr algn="just">
              <a:lnSpc>
                <a:spcPct val="115000"/>
              </a:lnSpc>
              <a:spcAft>
                <a:spcPts val="0"/>
              </a:spcAft>
            </a:pPr>
            <a:r>
              <a:rPr lang="en-US" sz="2000" dirty="0">
                <a:latin typeface="Times New Roman"/>
                <a:ea typeface="Calibri"/>
                <a:cs typeface="Arial"/>
              </a:rPr>
              <a:t>3- Epidemics of poliomyelitis.</a:t>
            </a:r>
            <a:endParaRPr lang="en-US" sz="1600" dirty="0">
              <a:ea typeface="Calibri"/>
              <a:cs typeface="Arial"/>
            </a:endParaRPr>
          </a:p>
          <a:p>
            <a:pPr algn="just">
              <a:lnSpc>
                <a:spcPct val="115000"/>
              </a:lnSpc>
              <a:spcAft>
                <a:spcPts val="0"/>
              </a:spcAft>
            </a:pPr>
            <a:r>
              <a:rPr lang="en-US" sz="2000" dirty="0">
                <a:latin typeface="Times New Roman"/>
                <a:ea typeface="Calibri"/>
                <a:cs typeface="Arial"/>
              </a:rPr>
              <a:t>4- Cleft palate.</a:t>
            </a:r>
            <a:endParaRPr lang="en-US" sz="1600" dirty="0">
              <a:ea typeface="Calibri"/>
              <a:cs typeface="Arial"/>
            </a:endParaRPr>
          </a:p>
        </p:txBody>
      </p:sp>
    </p:spTree>
    <p:extLst>
      <p:ext uri="{BB962C8B-B14F-4D97-AF65-F5344CB8AC3E}">
        <p14:creationId xmlns:p14="http://schemas.microsoft.com/office/powerpoint/2010/main" val="3107036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1" y="457200"/>
            <a:ext cx="8305800" cy="5714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2526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443841"/>
            <a:ext cx="8534400" cy="4062651"/>
          </a:xfrm>
          <a:prstGeom prst="rect">
            <a:avLst/>
          </a:prstGeom>
        </p:spPr>
        <p:txBody>
          <a:bodyPr wrap="square">
            <a:spAutoFit/>
          </a:bodyPr>
          <a:lstStyle/>
          <a:p>
            <a:r>
              <a:rPr lang="en-US" sz="2400" b="1" dirty="0"/>
              <a:t>Adenoid: (nasopharyngeal tonsil)</a:t>
            </a:r>
            <a:endParaRPr lang="en-US" sz="2400" dirty="0"/>
          </a:p>
          <a:p>
            <a:r>
              <a:rPr lang="en-US" sz="2400" dirty="0"/>
              <a:t>Mass of lymphoid tissue located in the upper and posterior wall of the </a:t>
            </a:r>
            <a:r>
              <a:rPr lang="en-US" sz="2400" dirty="0" err="1"/>
              <a:t>nasopharynx</a:t>
            </a:r>
            <a:r>
              <a:rPr lang="en-US" sz="2400" dirty="0"/>
              <a:t>, it is a normal structure with definite function namely the production of antibodies.</a:t>
            </a:r>
          </a:p>
          <a:p>
            <a:r>
              <a:rPr lang="en-US" sz="2400" dirty="0"/>
              <a:t>Physiological enlargement occurs at the age of 3 to 7 years. Pathological enlargement is due to inflammation during recurrent attacks of upper respiratory tract infection, which make it sufficient to produce symptoms, but the size of the adenoid in relative to size of the nasopharyngeal space is the more important factor in producing the symptoms.</a:t>
            </a:r>
          </a:p>
          <a:p>
            <a:r>
              <a:rPr lang="en-US" dirty="0"/>
              <a:t> </a:t>
            </a:r>
          </a:p>
        </p:txBody>
      </p:sp>
    </p:spTree>
    <p:extLst>
      <p:ext uri="{BB962C8B-B14F-4D97-AF65-F5344CB8AC3E}">
        <p14:creationId xmlns:p14="http://schemas.microsoft.com/office/powerpoint/2010/main" val="11776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1" y="533400"/>
            <a:ext cx="8534400"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4526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685800"/>
            <a:ext cx="8389257"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3040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762000"/>
            <a:ext cx="8839199"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9311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427188"/>
            <a:ext cx="8610600" cy="3490186"/>
          </a:xfrm>
          <a:prstGeom prst="rect">
            <a:avLst/>
          </a:prstGeom>
        </p:spPr>
        <p:txBody>
          <a:bodyPr wrap="square">
            <a:spAutoFit/>
          </a:bodyPr>
          <a:lstStyle/>
          <a:p>
            <a:pPr>
              <a:lnSpc>
                <a:spcPct val="115000"/>
              </a:lnSpc>
              <a:spcAft>
                <a:spcPts val="0"/>
              </a:spcAft>
            </a:pPr>
            <a:r>
              <a:rPr lang="en-US" sz="3200" b="1" dirty="0">
                <a:latin typeface="Times New Roman"/>
                <a:ea typeface="Calibri"/>
                <a:cs typeface="Arial"/>
              </a:rPr>
              <a:t>Acute specific Pharyngitis:</a:t>
            </a:r>
            <a:endParaRPr lang="en-US" sz="2400" dirty="0">
              <a:ea typeface="Calibri"/>
              <a:cs typeface="Arial"/>
            </a:endParaRPr>
          </a:p>
          <a:p>
            <a:pPr>
              <a:lnSpc>
                <a:spcPct val="115000"/>
              </a:lnSpc>
              <a:spcAft>
                <a:spcPts val="0"/>
              </a:spcAft>
            </a:pPr>
            <a:r>
              <a:rPr lang="en-US" sz="3200" dirty="0">
                <a:latin typeface="Times New Roman"/>
                <a:ea typeface="Calibri"/>
                <a:cs typeface="Arial"/>
              </a:rPr>
              <a:t>1- Diphtheria.</a:t>
            </a:r>
            <a:endParaRPr lang="en-US" sz="2400" dirty="0">
              <a:ea typeface="Calibri"/>
              <a:cs typeface="Arial"/>
            </a:endParaRPr>
          </a:p>
          <a:p>
            <a:pPr>
              <a:lnSpc>
                <a:spcPct val="115000"/>
              </a:lnSpc>
              <a:spcAft>
                <a:spcPts val="0"/>
              </a:spcAft>
            </a:pPr>
            <a:r>
              <a:rPr lang="en-US" sz="3200" dirty="0">
                <a:latin typeface="Times New Roman"/>
                <a:ea typeface="Calibri"/>
                <a:cs typeface="Arial"/>
              </a:rPr>
              <a:t>2- Infectious mononucleosis (glandular fever).</a:t>
            </a:r>
            <a:endParaRPr lang="en-US" sz="2400" dirty="0">
              <a:ea typeface="Calibri"/>
              <a:cs typeface="Arial"/>
            </a:endParaRPr>
          </a:p>
          <a:p>
            <a:pPr>
              <a:lnSpc>
                <a:spcPct val="115000"/>
              </a:lnSpc>
              <a:spcAft>
                <a:spcPts val="0"/>
              </a:spcAft>
            </a:pPr>
            <a:r>
              <a:rPr lang="en-US" sz="3200" dirty="0">
                <a:latin typeface="Times New Roman"/>
                <a:ea typeface="Calibri"/>
                <a:cs typeface="Arial"/>
              </a:rPr>
              <a:t>3- </a:t>
            </a:r>
            <a:r>
              <a:rPr lang="en-US" sz="3200" dirty="0" err="1">
                <a:latin typeface="Times New Roman"/>
                <a:ea typeface="Calibri"/>
                <a:cs typeface="Arial"/>
              </a:rPr>
              <a:t>Moniliasis</a:t>
            </a:r>
            <a:r>
              <a:rPr lang="en-US" sz="3200" dirty="0">
                <a:latin typeface="Times New Roman"/>
                <a:ea typeface="Calibri"/>
                <a:cs typeface="Arial"/>
              </a:rPr>
              <a:t>.</a:t>
            </a:r>
            <a:endParaRPr lang="en-US" sz="2400" dirty="0">
              <a:ea typeface="Calibri"/>
              <a:cs typeface="Arial"/>
            </a:endParaRPr>
          </a:p>
          <a:p>
            <a:pPr>
              <a:lnSpc>
                <a:spcPct val="115000"/>
              </a:lnSpc>
              <a:spcAft>
                <a:spcPts val="0"/>
              </a:spcAft>
            </a:pPr>
            <a:r>
              <a:rPr lang="en-US" sz="3200" dirty="0">
                <a:latin typeface="Times New Roman"/>
                <a:ea typeface="Calibri"/>
                <a:cs typeface="Arial"/>
              </a:rPr>
              <a:t>4- Acute pharyngitis associated with blood disorders</a:t>
            </a:r>
            <a:endParaRPr lang="en-US" sz="2400" dirty="0">
              <a:ea typeface="Calibri"/>
              <a:cs typeface="Arial"/>
            </a:endParaRPr>
          </a:p>
        </p:txBody>
      </p:sp>
    </p:spTree>
    <p:extLst>
      <p:ext uri="{BB962C8B-B14F-4D97-AF65-F5344CB8AC3E}">
        <p14:creationId xmlns:p14="http://schemas.microsoft.com/office/powerpoint/2010/main" val="2396744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85800"/>
            <a:ext cx="8839199" cy="5638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1356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267913"/>
            <a:ext cx="4572000" cy="3384003"/>
          </a:xfrm>
          <a:prstGeom prst="rect">
            <a:avLst/>
          </a:prstGeom>
        </p:spPr>
        <p:txBody>
          <a:bodyPr>
            <a:spAutoFit/>
          </a:bodyPr>
          <a:lstStyle/>
          <a:p>
            <a:pPr>
              <a:lnSpc>
                <a:spcPct val="115000"/>
              </a:lnSpc>
              <a:spcAft>
                <a:spcPts val="0"/>
              </a:spcAft>
            </a:pPr>
            <a:r>
              <a:rPr lang="en-US" dirty="0">
                <a:latin typeface="Times New Roman"/>
                <a:ea typeface="Calibri"/>
                <a:cs typeface="Arial"/>
              </a:rPr>
              <a:t> </a:t>
            </a:r>
            <a:endParaRPr lang="en-US" sz="1400" dirty="0">
              <a:ea typeface="Calibri"/>
              <a:cs typeface="Arial"/>
            </a:endParaRPr>
          </a:p>
          <a:p>
            <a:pPr>
              <a:lnSpc>
                <a:spcPct val="115000"/>
              </a:lnSpc>
              <a:spcAft>
                <a:spcPts val="0"/>
              </a:spcAft>
            </a:pPr>
            <a:r>
              <a:rPr lang="en-US" b="1" dirty="0">
                <a:latin typeface="Times New Roman"/>
                <a:ea typeface="Calibri"/>
                <a:cs typeface="Arial"/>
              </a:rPr>
              <a:t> </a:t>
            </a:r>
            <a:r>
              <a:rPr lang="en-US" sz="2800" b="1" dirty="0">
                <a:latin typeface="Times New Roman"/>
                <a:ea typeface="Calibri"/>
                <a:cs typeface="Arial"/>
              </a:rPr>
              <a:t>Chronic specific Pharyngitis</a:t>
            </a:r>
            <a:endParaRPr lang="en-US" sz="2000" dirty="0">
              <a:ea typeface="Calibri"/>
              <a:cs typeface="Arial"/>
            </a:endParaRPr>
          </a:p>
          <a:p>
            <a:pPr>
              <a:lnSpc>
                <a:spcPct val="115000"/>
              </a:lnSpc>
              <a:spcAft>
                <a:spcPts val="0"/>
              </a:spcAft>
            </a:pPr>
            <a:r>
              <a:rPr lang="en-US" sz="2800" dirty="0">
                <a:latin typeface="Times New Roman"/>
                <a:ea typeface="Calibri"/>
                <a:cs typeface="Arial"/>
              </a:rPr>
              <a:t>1- Tuberculosis.</a:t>
            </a:r>
            <a:endParaRPr lang="en-US" sz="2000" dirty="0">
              <a:ea typeface="Calibri"/>
              <a:cs typeface="Arial"/>
            </a:endParaRPr>
          </a:p>
          <a:p>
            <a:pPr>
              <a:lnSpc>
                <a:spcPct val="115000"/>
              </a:lnSpc>
              <a:spcAft>
                <a:spcPts val="0"/>
              </a:spcAft>
            </a:pPr>
            <a:r>
              <a:rPr lang="en-US" sz="2800" dirty="0">
                <a:latin typeface="Times New Roman"/>
                <a:ea typeface="Calibri"/>
                <a:cs typeface="Arial"/>
              </a:rPr>
              <a:t>2- Syphilis.</a:t>
            </a:r>
            <a:endParaRPr lang="en-US" sz="2000" dirty="0">
              <a:ea typeface="Calibri"/>
              <a:cs typeface="Arial"/>
            </a:endParaRPr>
          </a:p>
          <a:p>
            <a:pPr>
              <a:lnSpc>
                <a:spcPct val="115000"/>
              </a:lnSpc>
              <a:spcAft>
                <a:spcPts val="0"/>
              </a:spcAft>
            </a:pPr>
            <a:r>
              <a:rPr lang="en-US" sz="2800" dirty="0">
                <a:latin typeface="Times New Roman"/>
                <a:ea typeface="Calibri"/>
                <a:cs typeface="Arial"/>
              </a:rPr>
              <a:t>3- </a:t>
            </a:r>
            <a:r>
              <a:rPr lang="en-US" sz="2800" dirty="0" err="1">
                <a:latin typeface="Times New Roman"/>
                <a:ea typeface="Calibri"/>
                <a:cs typeface="Arial"/>
              </a:rPr>
              <a:t>Scleroma</a:t>
            </a:r>
            <a:endParaRPr lang="en-US" sz="2000" dirty="0">
              <a:ea typeface="Calibri"/>
              <a:cs typeface="Arial"/>
            </a:endParaRPr>
          </a:p>
          <a:p>
            <a:pPr>
              <a:lnSpc>
                <a:spcPct val="115000"/>
              </a:lnSpc>
              <a:spcAft>
                <a:spcPts val="0"/>
              </a:spcAft>
            </a:pPr>
            <a:r>
              <a:rPr lang="en-US" sz="2800" dirty="0">
                <a:latin typeface="Times New Roman"/>
                <a:ea typeface="Calibri"/>
                <a:cs typeface="Arial"/>
              </a:rPr>
              <a:t>4- Toxoplasmosis.</a:t>
            </a:r>
            <a:endParaRPr lang="en-US" sz="2000" dirty="0">
              <a:ea typeface="Calibri"/>
              <a:cs typeface="Arial"/>
            </a:endParaRPr>
          </a:p>
          <a:p>
            <a:pPr>
              <a:lnSpc>
                <a:spcPct val="115000"/>
              </a:lnSpc>
              <a:spcAft>
                <a:spcPts val="0"/>
              </a:spcAft>
            </a:pPr>
            <a:r>
              <a:rPr lang="en-US" sz="2800" dirty="0">
                <a:latin typeface="Times New Roman"/>
                <a:ea typeface="Calibri"/>
                <a:cs typeface="Arial"/>
              </a:rPr>
              <a:t>5- Leprosy.</a:t>
            </a:r>
            <a:endParaRPr lang="en-US" sz="2000" dirty="0">
              <a:ea typeface="Calibri"/>
              <a:cs typeface="Arial"/>
            </a:endParaRPr>
          </a:p>
        </p:txBody>
      </p:sp>
    </p:spTree>
    <p:extLst>
      <p:ext uri="{BB962C8B-B14F-4D97-AF65-F5344CB8AC3E}">
        <p14:creationId xmlns:p14="http://schemas.microsoft.com/office/powerpoint/2010/main" val="1771398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533400"/>
            <a:ext cx="8381999" cy="5638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4566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hp\Desktop\acute tonsillitis.jpg"/>
          <p:cNvPicPr/>
          <p:nvPr/>
        </p:nvPicPr>
        <p:blipFill>
          <a:blip r:embed="rId2" cstate="print"/>
          <a:srcRect/>
          <a:stretch>
            <a:fillRect/>
          </a:stretch>
        </p:blipFill>
        <p:spPr bwMode="auto">
          <a:xfrm>
            <a:off x="1524000" y="1066800"/>
            <a:ext cx="5562600" cy="5181600"/>
          </a:xfrm>
          <a:prstGeom prst="rect">
            <a:avLst/>
          </a:prstGeom>
          <a:noFill/>
          <a:ln w="9525">
            <a:noFill/>
            <a:miter lim="800000"/>
            <a:headEnd/>
            <a:tailEnd/>
          </a:ln>
        </p:spPr>
      </p:pic>
    </p:spTree>
    <p:extLst>
      <p:ext uri="{BB962C8B-B14F-4D97-AF65-F5344CB8AC3E}">
        <p14:creationId xmlns:p14="http://schemas.microsoft.com/office/powerpoint/2010/main" val="3370367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745736"/>
            <a:ext cx="4572000" cy="2640723"/>
          </a:xfrm>
          <a:prstGeom prst="rect">
            <a:avLst/>
          </a:prstGeom>
        </p:spPr>
        <p:txBody>
          <a:bodyPr>
            <a:spAutoFit/>
          </a:bodyPr>
          <a:lstStyle/>
          <a:p>
            <a:pPr>
              <a:lnSpc>
                <a:spcPct val="115000"/>
              </a:lnSpc>
              <a:spcAft>
                <a:spcPts val="0"/>
              </a:spcAft>
            </a:pPr>
            <a:r>
              <a:rPr lang="en-US" sz="2800" b="1" dirty="0">
                <a:latin typeface="Times New Roman"/>
                <a:ea typeface="Calibri"/>
                <a:cs typeface="Arial"/>
              </a:rPr>
              <a:t>Differential diagnosis:</a:t>
            </a:r>
            <a:endParaRPr lang="en-US" sz="2000" dirty="0">
              <a:ea typeface="Calibri"/>
              <a:cs typeface="Arial"/>
            </a:endParaRPr>
          </a:p>
          <a:p>
            <a:pPr>
              <a:lnSpc>
                <a:spcPct val="115000"/>
              </a:lnSpc>
              <a:spcAft>
                <a:spcPts val="0"/>
              </a:spcAft>
            </a:pPr>
            <a:r>
              <a:rPr lang="en-US" sz="2800" b="1" dirty="0">
                <a:latin typeface="Times New Roman"/>
                <a:ea typeface="Calibri"/>
                <a:cs typeface="Arial"/>
              </a:rPr>
              <a:t> </a:t>
            </a:r>
            <a:r>
              <a:rPr lang="en-US" sz="2800" dirty="0">
                <a:latin typeface="Times New Roman"/>
                <a:ea typeface="Calibri"/>
                <a:cs typeface="Arial"/>
              </a:rPr>
              <a:t>1- Diphtheria.</a:t>
            </a:r>
            <a:endParaRPr lang="en-US" sz="2000" dirty="0">
              <a:ea typeface="Calibri"/>
              <a:cs typeface="Arial"/>
            </a:endParaRPr>
          </a:p>
          <a:p>
            <a:pPr>
              <a:lnSpc>
                <a:spcPct val="115000"/>
              </a:lnSpc>
              <a:spcAft>
                <a:spcPts val="0"/>
              </a:spcAft>
            </a:pPr>
            <a:r>
              <a:rPr lang="en-US" sz="2800" dirty="0">
                <a:latin typeface="Times New Roman"/>
                <a:ea typeface="Calibri"/>
                <a:cs typeface="Arial"/>
              </a:rPr>
              <a:t>2- Glandular fever (Infectious mononucleosis).</a:t>
            </a:r>
            <a:endParaRPr lang="en-US" sz="2000" dirty="0">
              <a:ea typeface="Calibri"/>
              <a:cs typeface="Arial"/>
            </a:endParaRPr>
          </a:p>
          <a:p>
            <a:pPr>
              <a:lnSpc>
                <a:spcPct val="115000"/>
              </a:lnSpc>
              <a:spcAft>
                <a:spcPts val="0"/>
              </a:spcAft>
            </a:pPr>
            <a:r>
              <a:rPr lang="en-US" sz="2800" b="1" dirty="0">
                <a:latin typeface="Times New Roman"/>
                <a:ea typeface="Calibri"/>
                <a:cs typeface="Arial"/>
              </a:rPr>
              <a:t>3- </a:t>
            </a:r>
            <a:r>
              <a:rPr lang="en-US" sz="2800" dirty="0">
                <a:latin typeface="Times New Roman"/>
                <a:ea typeface="Calibri"/>
                <a:cs typeface="Arial"/>
              </a:rPr>
              <a:t>Scarlet fever.</a:t>
            </a:r>
            <a:endParaRPr lang="en-US" sz="2000" dirty="0">
              <a:ea typeface="Calibri"/>
              <a:cs typeface="Arial"/>
            </a:endParaRPr>
          </a:p>
        </p:txBody>
      </p:sp>
    </p:spTree>
    <p:extLst>
      <p:ext uri="{BB962C8B-B14F-4D97-AF65-F5344CB8AC3E}">
        <p14:creationId xmlns:p14="http://schemas.microsoft.com/office/powerpoint/2010/main" val="1563902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108639"/>
            <a:ext cx="4572000" cy="4021101"/>
          </a:xfrm>
          <a:prstGeom prst="rect">
            <a:avLst/>
          </a:prstGeom>
        </p:spPr>
        <p:txBody>
          <a:bodyPr>
            <a:spAutoFit/>
          </a:bodyPr>
          <a:lstStyle/>
          <a:p>
            <a:pPr>
              <a:lnSpc>
                <a:spcPct val="115000"/>
              </a:lnSpc>
              <a:spcAft>
                <a:spcPts val="0"/>
              </a:spcAft>
            </a:pPr>
            <a:r>
              <a:rPr lang="en-US" sz="2800" b="1" dirty="0">
                <a:latin typeface="Times New Roman"/>
                <a:ea typeface="Calibri"/>
                <a:cs typeface="Arial"/>
              </a:rPr>
              <a:t>Complications: </a:t>
            </a:r>
            <a:endParaRPr lang="en-US" sz="2000" dirty="0">
              <a:ea typeface="Calibri"/>
              <a:cs typeface="Arial"/>
            </a:endParaRPr>
          </a:p>
          <a:p>
            <a:pPr>
              <a:lnSpc>
                <a:spcPct val="115000"/>
              </a:lnSpc>
              <a:spcAft>
                <a:spcPts val="0"/>
              </a:spcAft>
            </a:pPr>
            <a:r>
              <a:rPr lang="en-US" sz="2800" dirty="0">
                <a:latin typeface="Times New Roman"/>
                <a:ea typeface="Calibri"/>
                <a:cs typeface="Arial"/>
              </a:rPr>
              <a:t>1-</a:t>
            </a:r>
            <a:r>
              <a:rPr lang="en-US" sz="2800" b="1" dirty="0">
                <a:latin typeface="Times New Roman"/>
                <a:ea typeface="Calibri"/>
                <a:cs typeface="Arial"/>
              </a:rPr>
              <a:t> </a:t>
            </a:r>
            <a:r>
              <a:rPr lang="en-US" sz="2800" dirty="0" err="1">
                <a:latin typeface="Times New Roman"/>
                <a:ea typeface="Calibri"/>
                <a:cs typeface="Arial"/>
              </a:rPr>
              <a:t>Peritonsillar</a:t>
            </a:r>
            <a:r>
              <a:rPr lang="en-US" sz="2800" dirty="0">
                <a:latin typeface="Times New Roman"/>
                <a:ea typeface="Calibri"/>
                <a:cs typeface="Arial"/>
              </a:rPr>
              <a:t> abscess.</a:t>
            </a:r>
            <a:endParaRPr lang="en-US" sz="2000" dirty="0">
              <a:ea typeface="Calibri"/>
              <a:cs typeface="Arial"/>
            </a:endParaRPr>
          </a:p>
          <a:p>
            <a:pPr>
              <a:lnSpc>
                <a:spcPct val="115000"/>
              </a:lnSpc>
              <a:spcAft>
                <a:spcPts val="0"/>
              </a:spcAft>
            </a:pPr>
            <a:r>
              <a:rPr lang="en-US" sz="2800" dirty="0">
                <a:latin typeface="Times New Roman"/>
                <a:ea typeface="Calibri"/>
                <a:cs typeface="Arial"/>
              </a:rPr>
              <a:t>2- </a:t>
            </a:r>
            <a:r>
              <a:rPr lang="en-US" sz="2800" dirty="0" err="1">
                <a:latin typeface="Times New Roman"/>
                <a:ea typeface="Calibri"/>
                <a:cs typeface="Arial"/>
              </a:rPr>
              <a:t>Parapharyngeal</a:t>
            </a:r>
            <a:r>
              <a:rPr lang="en-US" sz="2800" dirty="0">
                <a:latin typeface="Times New Roman"/>
                <a:ea typeface="Calibri"/>
                <a:cs typeface="Arial"/>
              </a:rPr>
              <a:t> and retropharyngeal abscesses.</a:t>
            </a:r>
            <a:endParaRPr lang="en-US" sz="2000" dirty="0">
              <a:ea typeface="Calibri"/>
              <a:cs typeface="Arial"/>
            </a:endParaRPr>
          </a:p>
          <a:p>
            <a:pPr>
              <a:lnSpc>
                <a:spcPct val="115000"/>
              </a:lnSpc>
              <a:spcAft>
                <a:spcPts val="0"/>
              </a:spcAft>
            </a:pPr>
            <a:r>
              <a:rPr lang="en-US" sz="2800" dirty="0">
                <a:latin typeface="Times New Roman"/>
                <a:ea typeface="Calibri"/>
                <a:cs typeface="Arial"/>
              </a:rPr>
              <a:t>3- Acute </a:t>
            </a:r>
            <a:r>
              <a:rPr lang="en-US" sz="2800" dirty="0" err="1">
                <a:latin typeface="Times New Roman"/>
                <a:ea typeface="Calibri"/>
                <a:cs typeface="Arial"/>
              </a:rPr>
              <a:t>glomerulo</a:t>
            </a:r>
            <a:r>
              <a:rPr lang="en-US" sz="2800" dirty="0">
                <a:latin typeface="Times New Roman"/>
                <a:ea typeface="Calibri"/>
                <a:cs typeface="Arial"/>
              </a:rPr>
              <a:t>-nephritis.</a:t>
            </a:r>
            <a:endParaRPr lang="en-US" sz="2000" dirty="0">
              <a:ea typeface="Calibri"/>
              <a:cs typeface="Arial"/>
            </a:endParaRPr>
          </a:p>
          <a:p>
            <a:pPr>
              <a:lnSpc>
                <a:spcPct val="115000"/>
              </a:lnSpc>
              <a:spcAft>
                <a:spcPts val="0"/>
              </a:spcAft>
            </a:pPr>
            <a:r>
              <a:rPr lang="en-US" sz="2800" b="1" dirty="0">
                <a:latin typeface="Times New Roman"/>
                <a:ea typeface="Calibri"/>
                <a:cs typeface="Arial"/>
              </a:rPr>
              <a:t> </a:t>
            </a:r>
            <a:r>
              <a:rPr lang="en-US" sz="2800" dirty="0">
                <a:latin typeface="Times New Roman"/>
                <a:ea typeface="Calibri"/>
                <a:cs typeface="Arial"/>
              </a:rPr>
              <a:t>4- Acute rheumatic fever.</a:t>
            </a:r>
            <a:endParaRPr lang="en-US" sz="2000" dirty="0">
              <a:ea typeface="Calibri"/>
              <a:cs typeface="Arial"/>
            </a:endParaRPr>
          </a:p>
          <a:p>
            <a:pPr>
              <a:lnSpc>
                <a:spcPct val="115000"/>
              </a:lnSpc>
              <a:spcAft>
                <a:spcPts val="0"/>
              </a:spcAft>
            </a:pPr>
            <a:r>
              <a:rPr lang="en-US" sz="2800" dirty="0">
                <a:latin typeface="Times New Roman"/>
                <a:ea typeface="Calibri"/>
                <a:cs typeface="Arial"/>
              </a:rPr>
              <a:t>5- Acute otitis media.</a:t>
            </a:r>
            <a:r>
              <a:rPr lang="en-US" sz="2800" b="1" dirty="0">
                <a:latin typeface="Times New Roman"/>
                <a:ea typeface="Calibri"/>
                <a:cs typeface="Arial"/>
              </a:rPr>
              <a:t> </a:t>
            </a:r>
            <a:endParaRPr lang="en-US" sz="2000" dirty="0">
              <a:ea typeface="Calibri"/>
              <a:cs typeface="Arial"/>
            </a:endParaRPr>
          </a:p>
          <a:p>
            <a:pPr>
              <a:lnSpc>
                <a:spcPct val="115000"/>
              </a:lnSpc>
              <a:spcAft>
                <a:spcPts val="0"/>
              </a:spcAft>
            </a:pPr>
            <a:r>
              <a:rPr lang="en-US" b="1" dirty="0">
                <a:latin typeface="Times New Roman"/>
                <a:ea typeface="Calibri"/>
                <a:cs typeface="Arial"/>
              </a:rPr>
              <a:t> </a:t>
            </a:r>
            <a:endParaRPr lang="en-US" sz="1400" dirty="0">
              <a:ea typeface="Calibri"/>
              <a:cs typeface="Arial"/>
            </a:endParaRPr>
          </a:p>
        </p:txBody>
      </p:sp>
    </p:spTree>
    <p:extLst>
      <p:ext uri="{BB962C8B-B14F-4D97-AF65-F5344CB8AC3E}">
        <p14:creationId xmlns:p14="http://schemas.microsoft.com/office/powerpoint/2010/main" val="264888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203</Words>
  <Application>Microsoft Office PowerPoint</Application>
  <PresentationFormat>On-screen Show (4:3)</PresentationFormat>
  <Paragraphs>34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Infections of the Pharynx, Tonsils, and Adenoid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Infections of the Pharynx, Tonsils, and Adenoid  </dc:title>
  <dc:creator>lenovo</dc:creator>
  <cp:lastModifiedBy>lenovo</cp:lastModifiedBy>
  <cp:revision>4</cp:revision>
  <dcterms:created xsi:type="dcterms:W3CDTF">2006-08-16T00:00:00Z</dcterms:created>
  <dcterms:modified xsi:type="dcterms:W3CDTF">2019-06-01T08:06:55Z</dcterms:modified>
</cp:coreProperties>
</file>