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emf"/><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OTITIS EXTRENA</a:t>
            </a:r>
            <a:r>
              <a:rPr lang="en-US" dirty="0"/>
              <a:t/>
            </a:r>
            <a:br>
              <a:rPr lang="en-US" dirty="0"/>
            </a:br>
            <a:endParaRPr lang="ar-IQ" dirty="0"/>
          </a:p>
        </p:txBody>
      </p:sp>
      <p:sp>
        <p:nvSpPr>
          <p:cNvPr id="3" name="Subtitle 2"/>
          <p:cNvSpPr>
            <a:spLocks noGrp="1"/>
          </p:cNvSpPr>
          <p:nvPr>
            <p:ph type="subTitle" idx="1"/>
          </p:nvPr>
        </p:nvSpPr>
        <p:spPr/>
        <p:txBody>
          <a:bodyPr>
            <a:normAutofit/>
          </a:bodyPr>
          <a:lstStyle/>
          <a:p>
            <a:r>
              <a:rPr lang="ar-IQ" sz="6000" b="1" dirty="0" smtClean="0"/>
              <a:t>ا.م.د. محمد رديف</a:t>
            </a:r>
            <a:endParaRPr lang="ar-IQ" sz="6000" b="1" dirty="0"/>
          </a:p>
        </p:txBody>
      </p:sp>
    </p:spTree>
    <p:extLst>
      <p:ext uri="{BB962C8B-B14F-4D97-AF65-F5344CB8AC3E}">
        <p14:creationId xmlns:p14="http://schemas.microsoft.com/office/powerpoint/2010/main" val="3507255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76600"/>
            <a:ext cx="8229600" cy="3352800"/>
          </a:xfrm>
        </p:spPr>
        <p:txBody>
          <a:bodyPr/>
          <a:lstStyle/>
          <a:p>
            <a:endParaRPr lang="ar-IQ" dirty="0"/>
          </a:p>
        </p:txBody>
      </p:sp>
      <p:pic>
        <p:nvPicPr>
          <p:cNvPr id="819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81001" y="381000"/>
            <a:ext cx="83058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8610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52800"/>
            <a:ext cx="8229600" cy="2514600"/>
          </a:xfrm>
        </p:spPr>
        <p:txBody>
          <a:bodyPr/>
          <a:lstStyle/>
          <a:p>
            <a:endParaRPr lang="ar-IQ" dirty="0"/>
          </a:p>
        </p:txBody>
      </p:sp>
      <p:pic>
        <p:nvPicPr>
          <p:cNvPr id="921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088068"/>
            <a:ext cx="8153399" cy="1883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C:\Users\hp\Desktop\محاضرات 2016\محاضرات محمد\Otitis externa pictures\Seborrheic otitis_externa.jpg"/>
          <p:cNvPicPr/>
          <p:nvPr/>
        </p:nvPicPr>
        <p:blipFill>
          <a:blip r:embed="rId3" cstate="print"/>
          <a:srcRect/>
          <a:stretch>
            <a:fillRect/>
          </a:stretch>
        </p:blipFill>
        <p:spPr bwMode="auto">
          <a:xfrm>
            <a:off x="1981200" y="2895600"/>
            <a:ext cx="4571999" cy="3657600"/>
          </a:xfrm>
          <a:prstGeom prst="rect">
            <a:avLst/>
          </a:prstGeom>
          <a:noFill/>
          <a:ln w="9525">
            <a:noFill/>
            <a:miter lim="800000"/>
            <a:headEnd/>
            <a:tailEnd/>
          </a:ln>
        </p:spPr>
      </p:pic>
    </p:spTree>
    <p:extLst>
      <p:ext uri="{BB962C8B-B14F-4D97-AF65-F5344CB8AC3E}">
        <p14:creationId xmlns:p14="http://schemas.microsoft.com/office/powerpoint/2010/main" val="2483585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pPr>
              <a:lnSpc>
                <a:spcPct val="115000"/>
              </a:lnSpc>
              <a:spcAft>
                <a:spcPts val="1000"/>
              </a:spcAft>
            </a:pPr>
            <a:r>
              <a:rPr lang="en-US" b="1" dirty="0">
                <a:latin typeface="Cambria"/>
                <a:ea typeface="Calibri"/>
                <a:cs typeface="Arial"/>
              </a:rPr>
              <a:t>9- </a:t>
            </a:r>
            <a:r>
              <a:rPr lang="en-US" b="1" dirty="0" err="1">
                <a:latin typeface="Cambria"/>
                <a:ea typeface="Calibri"/>
                <a:cs typeface="Arial"/>
              </a:rPr>
              <a:t>Neurodermatitis</a:t>
            </a:r>
            <a:r>
              <a:rPr lang="en-US" b="1" dirty="0">
                <a:latin typeface="Cambria"/>
                <a:ea typeface="Calibri"/>
                <a:cs typeface="Arial"/>
              </a:rPr>
              <a:t>: </a:t>
            </a:r>
            <a:endParaRPr lang="en-US" sz="2800" dirty="0">
              <a:ea typeface="Calibri"/>
              <a:cs typeface="Arial"/>
            </a:endParaRPr>
          </a:p>
          <a:p>
            <a:pPr>
              <a:lnSpc>
                <a:spcPct val="115000"/>
              </a:lnSpc>
              <a:spcAft>
                <a:spcPts val="1000"/>
              </a:spcAft>
            </a:pPr>
            <a:r>
              <a:rPr lang="en-US" sz="2400" dirty="0">
                <a:latin typeface="Cambria"/>
                <a:ea typeface="Calibri"/>
                <a:cs typeface="Arial"/>
              </a:rPr>
              <a:t>There is constant scratching of the ears due to psychosomatic disturbance results into irritation of the external meatus which may lead to secondary infection, the management include attention must be paid to the psychosomatic aspect of the problem, also local application of steroid preparation, and in severe cases it may necessary to bandage the ears to prevent scratching.   </a:t>
            </a:r>
            <a:endParaRPr lang="en-US" sz="2000" dirty="0">
              <a:ea typeface="Calibri"/>
              <a:cs typeface="Arial"/>
            </a:endParaRPr>
          </a:p>
          <a:p>
            <a:endParaRPr lang="ar-IQ" dirty="0"/>
          </a:p>
        </p:txBody>
      </p:sp>
    </p:spTree>
    <p:extLst>
      <p:ext uri="{BB962C8B-B14F-4D97-AF65-F5344CB8AC3E}">
        <p14:creationId xmlns:p14="http://schemas.microsoft.com/office/powerpoint/2010/main" val="3395689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08997"/>
            <a:ext cx="8153400" cy="4401205"/>
          </a:xfrm>
          <a:prstGeom prst="rect">
            <a:avLst/>
          </a:prstGeom>
        </p:spPr>
        <p:txBody>
          <a:bodyPr wrap="square">
            <a:spAutoFit/>
          </a:bodyPr>
          <a:lstStyle/>
          <a:p>
            <a:pPr>
              <a:lnSpc>
                <a:spcPct val="115000"/>
              </a:lnSpc>
              <a:spcAft>
                <a:spcPts val="1000"/>
              </a:spcAft>
            </a:pPr>
            <a:r>
              <a:rPr lang="en-US" sz="2000" b="1" dirty="0">
                <a:latin typeface="Cambria"/>
                <a:ea typeface="Calibri"/>
                <a:cs typeface="Arial"/>
              </a:rPr>
              <a:t>Definition</a:t>
            </a:r>
            <a:r>
              <a:rPr lang="en-US" sz="2000" dirty="0">
                <a:latin typeface="Cambria"/>
                <a:ea typeface="Calibri"/>
                <a:cs typeface="Arial"/>
              </a:rPr>
              <a:t>: Its inflammatory conditions of the external </a:t>
            </a:r>
            <a:r>
              <a:rPr lang="en-US" sz="2000" dirty="0" err="1">
                <a:latin typeface="Cambria"/>
                <a:ea typeface="Calibri"/>
                <a:cs typeface="Arial"/>
              </a:rPr>
              <a:t>meatal</a:t>
            </a:r>
            <a:r>
              <a:rPr lang="en-US" sz="2000" dirty="0">
                <a:latin typeface="Cambria"/>
                <a:ea typeface="Calibri"/>
                <a:cs typeface="Arial"/>
              </a:rPr>
              <a:t> skin, it may arise primarily in the meatus or be a manifestation of a generalized skin condition.</a:t>
            </a:r>
            <a:endParaRPr lang="en-US" dirty="0">
              <a:ea typeface="Calibri"/>
              <a:cs typeface="Arial"/>
            </a:endParaRPr>
          </a:p>
          <a:p>
            <a:pPr>
              <a:lnSpc>
                <a:spcPct val="115000"/>
              </a:lnSpc>
              <a:spcAft>
                <a:spcPts val="1000"/>
              </a:spcAft>
            </a:pPr>
            <a:r>
              <a:rPr lang="en-US" sz="2000" b="1" dirty="0">
                <a:latin typeface="Cambria"/>
                <a:ea typeface="Calibri"/>
                <a:cs typeface="Arial"/>
              </a:rPr>
              <a:t>Predisposing factors:</a:t>
            </a:r>
            <a:endParaRPr lang="en-US" dirty="0">
              <a:ea typeface="Calibri"/>
              <a:cs typeface="Arial"/>
            </a:endParaRPr>
          </a:p>
          <a:p>
            <a:pPr>
              <a:lnSpc>
                <a:spcPct val="115000"/>
              </a:lnSpc>
              <a:spcAft>
                <a:spcPts val="1000"/>
              </a:spcAft>
            </a:pPr>
            <a:r>
              <a:rPr lang="en-US" sz="2000" dirty="0">
                <a:latin typeface="Cambria"/>
                <a:ea typeface="Calibri"/>
                <a:cs typeface="Arial"/>
              </a:rPr>
              <a:t>1- Genetic: as narrow canal, excessive wax, inherited tendency to eczema.</a:t>
            </a:r>
            <a:endParaRPr lang="en-US" dirty="0">
              <a:ea typeface="Calibri"/>
              <a:cs typeface="Arial"/>
            </a:endParaRPr>
          </a:p>
          <a:p>
            <a:pPr>
              <a:lnSpc>
                <a:spcPct val="115000"/>
              </a:lnSpc>
              <a:spcAft>
                <a:spcPts val="1000"/>
              </a:spcAft>
            </a:pPr>
            <a:r>
              <a:rPr lang="en-US" sz="2000" dirty="0">
                <a:latin typeface="Cambria"/>
                <a:ea typeface="Calibri"/>
                <a:cs typeface="Arial"/>
              </a:rPr>
              <a:t>2- Environmental: as heat, humidity, swimming.</a:t>
            </a:r>
            <a:endParaRPr lang="en-US" dirty="0">
              <a:ea typeface="Calibri"/>
              <a:cs typeface="Arial"/>
            </a:endParaRPr>
          </a:p>
          <a:p>
            <a:pPr>
              <a:lnSpc>
                <a:spcPct val="115000"/>
              </a:lnSpc>
              <a:spcAft>
                <a:spcPts val="1000"/>
              </a:spcAft>
            </a:pPr>
            <a:r>
              <a:rPr lang="en-US" sz="2000" dirty="0">
                <a:latin typeface="Cambria"/>
                <a:ea typeface="Calibri"/>
                <a:cs typeface="Arial"/>
              </a:rPr>
              <a:t>3- Traumatic: as scratching the ear by matchsticks,   etc.</a:t>
            </a:r>
            <a:endParaRPr lang="en-US" dirty="0">
              <a:ea typeface="Calibri"/>
              <a:cs typeface="Arial"/>
            </a:endParaRPr>
          </a:p>
          <a:p>
            <a:pPr>
              <a:lnSpc>
                <a:spcPct val="115000"/>
              </a:lnSpc>
              <a:spcAft>
                <a:spcPts val="1000"/>
              </a:spcAft>
            </a:pPr>
            <a:r>
              <a:rPr lang="en-US" sz="2000" dirty="0">
                <a:latin typeface="Cambria"/>
                <a:ea typeface="Calibri"/>
                <a:cs typeface="Arial"/>
              </a:rPr>
              <a:t>4- Infective: as viral, bacterial, fungal.</a:t>
            </a:r>
            <a:endParaRPr lang="en-US" dirty="0">
              <a:ea typeface="Calibri"/>
              <a:cs typeface="Arial"/>
            </a:endParaRPr>
          </a:p>
          <a:p>
            <a:pPr>
              <a:lnSpc>
                <a:spcPct val="115000"/>
              </a:lnSpc>
              <a:spcAft>
                <a:spcPts val="1000"/>
              </a:spcAft>
            </a:pPr>
            <a:r>
              <a:rPr lang="en-US" sz="2000" dirty="0">
                <a:latin typeface="Cambria"/>
                <a:ea typeface="Calibri"/>
                <a:cs typeface="Arial"/>
              </a:rPr>
              <a:t>5- Reactive: as </a:t>
            </a:r>
            <a:r>
              <a:rPr lang="en-US" sz="2000" dirty="0" err="1">
                <a:latin typeface="Cambria"/>
                <a:ea typeface="Calibri"/>
                <a:cs typeface="Arial"/>
              </a:rPr>
              <a:t>eczematic</a:t>
            </a:r>
            <a:r>
              <a:rPr lang="en-US" sz="2000" dirty="0">
                <a:latin typeface="Cambria"/>
                <a:ea typeface="Calibri"/>
                <a:cs typeface="Arial"/>
              </a:rPr>
              <a:t> dermatitis, </a:t>
            </a:r>
            <a:r>
              <a:rPr lang="en-US" sz="2000" dirty="0" err="1">
                <a:latin typeface="Cambria"/>
                <a:ea typeface="Calibri"/>
                <a:cs typeface="Arial"/>
              </a:rPr>
              <a:t>seborrhoeic</a:t>
            </a:r>
            <a:r>
              <a:rPr lang="en-US" sz="2000" dirty="0">
                <a:latin typeface="Cambria"/>
                <a:ea typeface="Calibri"/>
                <a:cs typeface="Arial"/>
              </a:rPr>
              <a:t> dermatitis, </a:t>
            </a:r>
            <a:r>
              <a:rPr lang="en-US" sz="2000" dirty="0" err="1">
                <a:latin typeface="Cambria"/>
                <a:ea typeface="Calibri"/>
                <a:cs typeface="Arial"/>
              </a:rPr>
              <a:t>neurodermatitis</a:t>
            </a:r>
            <a:r>
              <a:rPr lang="en-US" sz="2000" dirty="0">
                <a:latin typeface="Cambria"/>
                <a:ea typeface="Calibri"/>
                <a:cs typeface="Arial"/>
              </a:rPr>
              <a:t>.</a:t>
            </a:r>
            <a:endParaRPr lang="en-US" dirty="0">
              <a:ea typeface="Calibri"/>
              <a:cs typeface="Arial"/>
            </a:endParaRPr>
          </a:p>
        </p:txBody>
      </p:sp>
    </p:spTree>
    <p:extLst>
      <p:ext uri="{BB962C8B-B14F-4D97-AF65-F5344CB8AC3E}">
        <p14:creationId xmlns:p14="http://schemas.microsoft.com/office/powerpoint/2010/main" val="1750598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244334"/>
            <a:ext cx="8546347" cy="830997"/>
          </a:xfrm>
          <a:prstGeom prst="rect">
            <a:avLst/>
          </a:prstGeom>
        </p:spPr>
        <p:txBody>
          <a:bodyPr wrap="square">
            <a:spAutoFit/>
          </a:bodyPr>
          <a:lstStyle/>
          <a:p>
            <a:r>
              <a:rPr lang="en-US" sz="4800" dirty="0"/>
              <a:t>Classifications (types):</a:t>
            </a:r>
            <a:endParaRPr lang="ar-IQ" sz="4800" dirty="0"/>
          </a:p>
        </p:txBody>
      </p:sp>
    </p:spTree>
    <p:extLst>
      <p:ext uri="{BB962C8B-B14F-4D97-AF65-F5344CB8AC3E}">
        <p14:creationId xmlns:p14="http://schemas.microsoft.com/office/powerpoint/2010/main" val="3826641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32657"/>
            <a:ext cx="6643687" cy="2634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descr="C:\Users\hp\Desktop\محاضرات 2016\محاضرات محمد\Otitis externa pictures\furnculosis.jpg"/>
          <p:cNvPicPr/>
          <p:nvPr/>
        </p:nvPicPr>
        <p:blipFill>
          <a:blip r:embed="rId3" cstate="print"/>
          <a:srcRect/>
          <a:stretch>
            <a:fillRect/>
          </a:stretch>
        </p:blipFill>
        <p:spPr bwMode="auto">
          <a:xfrm>
            <a:off x="1752600" y="2895600"/>
            <a:ext cx="4876799" cy="3657600"/>
          </a:xfrm>
          <a:prstGeom prst="rect">
            <a:avLst/>
          </a:prstGeom>
          <a:noFill/>
          <a:ln w="9525">
            <a:noFill/>
            <a:miter lim="800000"/>
            <a:headEnd/>
            <a:tailEnd/>
          </a:ln>
        </p:spPr>
      </p:pic>
    </p:spTree>
    <p:extLst>
      <p:ext uri="{BB962C8B-B14F-4D97-AF65-F5344CB8AC3E}">
        <p14:creationId xmlns:p14="http://schemas.microsoft.com/office/powerpoint/2010/main" val="781042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dirty="0"/>
          </a:p>
        </p:txBody>
      </p:sp>
      <p:sp>
        <p:nvSpPr>
          <p:cNvPr id="3" name="Subtitle 2"/>
          <p:cNvSpPr>
            <a:spLocks noGrp="1"/>
          </p:cNvSpPr>
          <p:nvPr>
            <p:ph type="subTitle" idx="1"/>
          </p:nvPr>
        </p:nvSpPr>
        <p:spPr/>
        <p:txBody>
          <a:bodyPr/>
          <a:lstStyle/>
          <a:p>
            <a:endParaRPr lang="ar-IQ"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8077199"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C:\Users\hp\Desktop\محاضرات 2016\محاضرات محمد\Otitis externa pictures\diffuse OE.jpg"/>
          <p:cNvPicPr/>
          <p:nvPr/>
        </p:nvPicPr>
        <p:blipFill>
          <a:blip r:embed="rId3" cstate="print"/>
          <a:srcRect/>
          <a:stretch>
            <a:fillRect/>
          </a:stretch>
        </p:blipFill>
        <p:spPr bwMode="auto">
          <a:xfrm>
            <a:off x="2438400" y="3428999"/>
            <a:ext cx="4267199" cy="2971801"/>
          </a:xfrm>
          <a:prstGeom prst="rect">
            <a:avLst/>
          </a:prstGeom>
          <a:noFill/>
          <a:ln w="9525">
            <a:noFill/>
            <a:miter lim="800000"/>
            <a:headEnd/>
            <a:tailEnd/>
          </a:ln>
        </p:spPr>
      </p:pic>
    </p:spTree>
    <p:extLst>
      <p:ext uri="{BB962C8B-B14F-4D97-AF65-F5344CB8AC3E}">
        <p14:creationId xmlns:p14="http://schemas.microsoft.com/office/powerpoint/2010/main" val="2374135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3295650"/>
          </a:xfrm>
        </p:spPr>
        <p:txBody>
          <a:bodyPr/>
          <a:lstStyle/>
          <a:p>
            <a:endParaRPr lang="ar-IQ" dirty="0"/>
          </a:p>
        </p:txBody>
      </p:sp>
      <p:sp>
        <p:nvSpPr>
          <p:cNvPr id="3" name="Subtitle 2"/>
          <p:cNvSpPr>
            <a:spLocks noGrp="1"/>
          </p:cNvSpPr>
          <p:nvPr>
            <p:ph type="subTitle" idx="1"/>
          </p:nvPr>
        </p:nvSpPr>
        <p:spPr>
          <a:xfrm rot="10800000" flipV="1">
            <a:off x="685800" y="5638800"/>
            <a:ext cx="8001000" cy="1066800"/>
          </a:xfrm>
        </p:spPr>
        <p:txBody>
          <a:bodyPr>
            <a:normAutofit/>
          </a:bodyPr>
          <a:lstStyle/>
          <a:p>
            <a:pPr>
              <a:lnSpc>
                <a:spcPct val="115000"/>
              </a:lnSpc>
              <a:spcAft>
                <a:spcPts val="1000"/>
              </a:spcAft>
            </a:pPr>
            <a:r>
              <a:rPr lang="en-US" sz="2400" b="1" dirty="0" err="1">
                <a:ea typeface="Calibri"/>
                <a:cs typeface="Arial"/>
              </a:rPr>
              <a:t>Otomycosis</a:t>
            </a:r>
            <a:r>
              <a:rPr lang="en-US" sz="2400" b="1" dirty="0">
                <a:ea typeface="Calibri"/>
                <a:cs typeface="Arial"/>
              </a:rPr>
              <a:t> (candida </a:t>
            </a:r>
            <a:r>
              <a:rPr lang="en-US" sz="2400" b="1" dirty="0" err="1">
                <a:ea typeface="Calibri"/>
                <a:cs typeface="Arial"/>
              </a:rPr>
              <a:t>Albicans</a:t>
            </a:r>
            <a:r>
              <a:rPr lang="en-US" sz="2400" b="1" dirty="0" smtClean="0">
                <a:ea typeface="Calibri"/>
                <a:cs typeface="Arial"/>
              </a:rPr>
              <a:t>)</a:t>
            </a:r>
            <a:r>
              <a:rPr lang="en-US" sz="1800" b="1" dirty="0">
                <a:ea typeface="Calibri"/>
                <a:cs typeface="Arial"/>
              </a:rPr>
              <a:t> </a:t>
            </a:r>
            <a:r>
              <a:rPr lang="en-US" sz="2400" b="1" dirty="0" err="1" smtClean="0">
                <a:ea typeface="Calibri"/>
                <a:cs typeface="Arial"/>
              </a:rPr>
              <a:t>Otomycosis</a:t>
            </a:r>
            <a:r>
              <a:rPr lang="en-US" sz="2400" b="1" dirty="0" smtClean="0">
                <a:ea typeface="Calibri"/>
                <a:cs typeface="Arial"/>
              </a:rPr>
              <a:t> </a:t>
            </a:r>
            <a:r>
              <a:rPr lang="en-US" sz="2400" b="1" dirty="0">
                <a:ea typeface="Calibri"/>
                <a:cs typeface="Arial"/>
              </a:rPr>
              <a:t>(</a:t>
            </a:r>
            <a:r>
              <a:rPr lang="en-US" sz="2400" b="1" dirty="0" err="1">
                <a:ea typeface="Calibri"/>
                <a:cs typeface="Arial"/>
              </a:rPr>
              <a:t>Aspergillus</a:t>
            </a:r>
            <a:r>
              <a:rPr lang="en-US" sz="2400" b="1" dirty="0">
                <a:ea typeface="Calibri"/>
                <a:cs typeface="Arial"/>
              </a:rPr>
              <a:t> Niger)</a:t>
            </a:r>
            <a:endParaRPr lang="en-US" sz="1800" dirty="0">
              <a:ea typeface="Calibri"/>
              <a:cs typeface="Arial"/>
            </a:endParaRPr>
          </a:p>
          <a:p>
            <a:pPr>
              <a:lnSpc>
                <a:spcPct val="115000"/>
              </a:lnSpc>
              <a:spcAft>
                <a:spcPts val="1000"/>
              </a:spcAft>
            </a:pPr>
            <a:endParaRPr lang="en-US" sz="2400" dirty="0">
              <a:ea typeface="Calibri"/>
              <a:cs typeface="Arial"/>
            </a:endParaRPr>
          </a:p>
          <a:p>
            <a:endParaRPr lang="ar-IQ"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5734" y="609600"/>
            <a:ext cx="6643687" cy="169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C:\Users\hp\Desktop\محاضرات 2016\محاضرات محمد\Otitis externa pictures\otomycosis (candida).jpg"/>
          <p:cNvPicPr/>
          <p:nvPr/>
        </p:nvPicPr>
        <p:blipFill>
          <a:blip r:embed="rId3" cstate="print"/>
          <a:srcRect/>
          <a:stretch>
            <a:fillRect/>
          </a:stretch>
        </p:blipFill>
        <p:spPr bwMode="auto">
          <a:xfrm>
            <a:off x="685800" y="2376487"/>
            <a:ext cx="3505200" cy="2957513"/>
          </a:xfrm>
          <a:prstGeom prst="rect">
            <a:avLst/>
          </a:prstGeom>
          <a:noFill/>
          <a:ln w="9525">
            <a:noFill/>
            <a:miter lim="800000"/>
            <a:headEnd/>
            <a:tailEnd/>
          </a:ln>
        </p:spPr>
      </p:pic>
      <p:pic>
        <p:nvPicPr>
          <p:cNvPr id="6" name="Picture 5" descr="C:\Users\hp\Desktop\محاضرات 2016\محاضرات محمد\Otitis externa pictures\otomycosis (Aspergilus niger).jpg"/>
          <p:cNvPicPr/>
          <p:nvPr/>
        </p:nvPicPr>
        <p:blipFill>
          <a:blip r:embed="rId4" cstate="print"/>
          <a:srcRect/>
          <a:stretch>
            <a:fillRect/>
          </a:stretch>
        </p:blipFill>
        <p:spPr bwMode="auto">
          <a:xfrm>
            <a:off x="5257800" y="2368867"/>
            <a:ext cx="3200400" cy="3041333"/>
          </a:xfrm>
          <a:prstGeom prst="rect">
            <a:avLst/>
          </a:prstGeom>
          <a:noFill/>
          <a:ln w="9525">
            <a:noFill/>
            <a:miter lim="800000"/>
            <a:headEnd/>
            <a:tailEnd/>
          </a:ln>
        </p:spPr>
      </p:pic>
    </p:spTree>
    <p:extLst>
      <p:ext uri="{BB962C8B-B14F-4D97-AF65-F5344CB8AC3E}">
        <p14:creationId xmlns:p14="http://schemas.microsoft.com/office/powerpoint/2010/main" val="4212769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0"/>
            <a:ext cx="8229600" cy="1219200"/>
          </a:xfrm>
        </p:spPr>
        <p:txBody>
          <a:bodyPr/>
          <a:lstStyle/>
          <a:p>
            <a:endParaRPr lang="ar-IQ" dirty="0"/>
          </a:p>
        </p:txBody>
      </p:sp>
      <p:sp>
        <p:nvSpPr>
          <p:cNvPr id="3" name="Content Placeholder 2"/>
          <p:cNvSpPr>
            <a:spLocks noGrp="1"/>
          </p:cNvSpPr>
          <p:nvPr>
            <p:ph idx="1"/>
          </p:nvPr>
        </p:nvSpPr>
        <p:spPr>
          <a:xfrm>
            <a:off x="457200" y="1600201"/>
            <a:ext cx="8229600" cy="2667000"/>
          </a:xfrm>
        </p:spPr>
        <p:txBody>
          <a:bodyPr/>
          <a:lstStyle/>
          <a:p>
            <a:endParaRPr lang="ar-IQ"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1" y="228601"/>
            <a:ext cx="80772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C:\Users\hp\Desktop\محاضرات 2016\محاضرات محمد\Otitis externa pictures\otitis externa haemorrhagica.jpg"/>
          <p:cNvPicPr/>
          <p:nvPr/>
        </p:nvPicPr>
        <p:blipFill>
          <a:blip r:embed="rId3" cstate="print"/>
          <a:srcRect/>
          <a:stretch>
            <a:fillRect/>
          </a:stretch>
        </p:blipFill>
        <p:spPr bwMode="auto">
          <a:xfrm>
            <a:off x="2362200" y="3276600"/>
            <a:ext cx="5410199" cy="3429000"/>
          </a:xfrm>
          <a:prstGeom prst="rect">
            <a:avLst/>
          </a:prstGeom>
          <a:noFill/>
          <a:ln w="9525">
            <a:noFill/>
            <a:miter lim="800000"/>
            <a:headEnd/>
            <a:tailEnd/>
          </a:ln>
        </p:spPr>
      </p:pic>
    </p:spTree>
    <p:extLst>
      <p:ext uri="{BB962C8B-B14F-4D97-AF65-F5344CB8AC3E}">
        <p14:creationId xmlns:p14="http://schemas.microsoft.com/office/powerpoint/2010/main" val="4134295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600"/>
            <a:ext cx="8229600" cy="2514600"/>
          </a:xfrm>
        </p:spPr>
        <p:txBody>
          <a:bodyPr>
            <a:normAutofit/>
          </a:bodyPr>
          <a:lstStyle/>
          <a:p>
            <a:endParaRPr lang="ar-IQ" dirty="0"/>
          </a:p>
        </p:txBody>
      </p:sp>
      <p:pic>
        <p:nvPicPr>
          <p:cNvPr id="614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33401" y="533400"/>
            <a:ext cx="7467600" cy="245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C:\Users\hp\Desktop\محاضرات 2016\محاضرات محمد\Otitis externa pictures\Malignant otitis externa.jpg"/>
          <p:cNvPicPr/>
          <p:nvPr/>
        </p:nvPicPr>
        <p:blipFill>
          <a:blip r:embed="rId3" cstate="print"/>
          <a:srcRect/>
          <a:stretch>
            <a:fillRect/>
          </a:stretch>
        </p:blipFill>
        <p:spPr bwMode="auto">
          <a:xfrm>
            <a:off x="2819400" y="3428998"/>
            <a:ext cx="4267199" cy="3124201"/>
          </a:xfrm>
          <a:prstGeom prst="rect">
            <a:avLst/>
          </a:prstGeom>
          <a:noFill/>
          <a:ln w="9525">
            <a:noFill/>
            <a:miter lim="800000"/>
            <a:headEnd/>
            <a:tailEnd/>
          </a:ln>
        </p:spPr>
      </p:pic>
    </p:spTree>
    <p:extLst>
      <p:ext uri="{BB962C8B-B14F-4D97-AF65-F5344CB8AC3E}">
        <p14:creationId xmlns:p14="http://schemas.microsoft.com/office/powerpoint/2010/main" val="207354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3581400"/>
          </a:xfrm>
        </p:spPr>
        <p:txBody>
          <a:bodyPr/>
          <a:lstStyle/>
          <a:p>
            <a:endParaRPr lang="ar-IQ"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1" y="304800"/>
            <a:ext cx="8305800" cy="2151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Content Placeholder 4" descr="C:\Users\hp\Desktop\محاضرات 2016\محاضرات محمد\Otitis externa pictures\Herpus zoster oticus.jpg"/>
          <p:cNvPicPr>
            <a:picLocks noGrp="1"/>
          </p:cNvPicPr>
          <p:nvPr>
            <p:ph idx="1"/>
          </p:nvPr>
        </p:nvPicPr>
        <p:blipFill>
          <a:blip r:embed="rId3" cstate="print"/>
          <a:srcRect/>
          <a:stretch>
            <a:fillRect/>
          </a:stretch>
        </p:blipFill>
        <p:spPr bwMode="auto">
          <a:xfrm>
            <a:off x="2362200" y="2505869"/>
            <a:ext cx="4876800" cy="3894931"/>
          </a:xfrm>
          <a:prstGeom prst="rect">
            <a:avLst/>
          </a:prstGeom>
          <a:noFill/>
          <a:ln w="9525">
            <a:noFill/>
            <a:miter lim="800000"/>
            <a:headEnd/>
            <a:tailEnd/>
          </a:ln>
        </p:spPr>
      </p:pic>
    </p:spTree>
    <p:extLst>
      <p:ext uri="{BB962C8B-B14F-4D97-AF65-F5344CB8AC3E}">
        <p14:creationId xmlns:p14="http://schemas.microsoft.com/office/powerpoint/2010/main" val="14378267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175</Words>
  <Application>Microsoft Office PowerPoint</Application>
  <PresentationFormat>On-screen Show (4:3)</PresentationFormat>
  <Paragraphs>13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OTITIS EXTRENA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OTITIS EXTRENA </dc:title>
  <dc:creator>lenovo</dc:creator>
  <cp:lastModifiedBy>lenovo</cp:lastModifiedBy>
  <cp:revision>3</cp:revision>
  <dcterms:created xsi:type="dcterms:W3CDTF">2006-08-16T00:00:00Z</dcterms:created>
  <dcterms:modified xsi:type="dcterms:W3CDTF">2019-06-01T08:00:09Z</dcterms:modified>
</cp:coreProperties>
</file>