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0" r:id="rId7"/>
    <p:sldId id="273" r:id="rId8"/>
    <p:sldId id="261" r:id="rId9"/>
    <p:sldId id="262" r:id="rId10"/>
    <p:sldId id="266" r:id="rId11"/>
    <p:sldId id="264" r:id="rId12"/>
    <p:sldId id="265" r:id="rId13"/>
    <p:sldId id="267" r:id="rId14"/>
    <p:sldId id="268" r:id="rId15"/>
    <p:sldId id="269" r:id="rId16"/>
    <p:sldId id="270" r:id="rId17"/>
    <p:sldId id="274" r:id="rId18"/>
    <p:sldId id="275" r:id="rId19"/>
    <p:sldId id="271" r:id="rId20"/>
    <p:sldId id="272" r:id="rId21"/>
    <p:sldId id="276" r:id="rId22"/>
    <p:sldId id="277" r:id="rId23"/>
    <p:sldId id="278" r:id="rId24"/>
    <p:sldId id="279" r:id="rId25"/>
    <p:sldId id="280" r:id="rId26"/>
    <p:sldId id="281" r:id="rId27"/>
    <p:sldId id="282" r:id="rId28"/>
    <p:sldId id="283" r:id="rId29"/>
    <p:sldId id="286" r:id="rId30"/>
    <p:sldId id="284"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6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3/6/2019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3/6/2019</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3/6/2019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3/6/2019</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3/6/2019</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3/6/2019</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3/6/2019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609600"/>
            <a:ext cx="7543800" cy="2971800"/>
          </a:xfrm>
        </p:spPr>
        <p:txBody>
          <a:bodyPr>
            <a:noAutofit/>
          </a:bodyPr>
          <a:lstStyle/>
          <a:p>
            <a:r>
              <a:rPr lang="en-US" sz="6600" i="1" dirty="0" smtClean="0">
                <a:solidFill>
                  <a:srgbClr val="C00000"/>
                </a:solidFill>
              </a:rPr>
              <a:t>Abdominal and pelvic abscesses</a:t>
            </a:r>
            <a:endParaRPr lang="en-US" sz="6600" dirty="0">
              <a:solidFill>
                <a:srgbClr val="C000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sz="quarter" idx="1"/>
          </p:nvPr>
        </p:nvPicPr>
        <p:blipFill>
          <a:blip r:embed="rId2"/>
          <a:srcRect/>
          <a:stretch>
            <a:fillRect/>
          </a:stretch>
        </p:blipFill>
        <p:spPr bwMode="auto">
          <a:xfrm>
            <a:off x="1371601" y="1295400"/>
            <a:ext cx="6172200" cy="48768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smtClean="0"/>
              <a:t>The common cause of an abscess here is an operation on the stomach, the tail of the pancreas, the spleen or the </a:t>
            </a:r>
            <a:r>
              <a:rPr lang="en-US" dirty="0" err="1" smtClean="0"/>
              <a:t>splenic</a:t>
            </a:r>
            <a:r>
              <a:rPr lang="en-US" dirty="0" smtClean="0"/>
              <a:t> flexure of the colon.</a:t>
            </a:r>
          </a:p>
          <a:p>
            <a:r>
              <a:rPr lang="en-US" sz="2600" dirty="0" smtClean="0">
                <a:solidFill>
                  <a:schemeClr val="accent2"/>
                </a:solidFill>
              </a:rPr>
              <a:t>2-Right </a:t>
            </a:r>
            <a:r>
              <a:rPr lang="en-US" sz="2600" dirty="0" err="1" smtClean="0">
                <a:solidFill>
                  <a:schemeClr val="accent2"/>
                </a:solidFill>
              </a:rPr>
              <a:t>subphrenic</a:t>
            </a:r>
            <a:r>
              <a:rPr lang="en-US" sz="2600" dirty="0" smtClean="0">
                <a:solidFill>
                  <a:schemeClr val="accent2"/>
                </a:solidFill>
              </a:rPr>
              <a:t> space ;</a:t>
            </a:r>
            <a:r>
              <a:rPr lang="en-US" dirty="0" smtClean="0"/>
              <a:t>This space lies between the right lobe of the liver and the diaphragm. It is limited </a:t>
            </a:r>
            <a:r>
              <a:rPr lang="en-US" dirty="0" err="1" smtClean="0"/>
              <a:t>posteriorly</a:t>
            </a:r>
            <a:r>
              <a:rPr lang="en-US" dirty="0" smtClean="0"/>
              <a:t> by the anterior layer of the coronary and the right triangular ligaments and to the left by the </a:t>
            </a:r>
            <a:r>
              <a:rPr lang="en-US" dirty="0" err="1" smtClean="0"/>
              <a:t>falciform</a:t>
            </a:r>
            <a:r>
              <a:rPr lang="en-US" dirty="0" smtClean="0"/>
              <a:t> ligament. Common causes of abscess here are perforating </a:t>
            </a:r>
            <a:r>
              <a:rPr lang="en-US" dirty="0" err="1" smtClean="0"/>
              <a:t>cholecystitis</a:t>
            </a:r>
            <a:r>
              <a:rPr lang="en-US" dirty="0" smtClean="0"/>
              <a:t>, a perforated duodenal ulcer, a duodenal cap ‘blow-out’ following </a:t>
            </a:r>
            <a:r>
              <a:rPr lang="en-US" dirty="0" err="1" smtClean="0"/>
              <a:t>gastrectomy</a:t>
            </a:r>
            <a:r>
              <a:rPr lang="en-US" dirty="0" smtClean="0"/>
              <a:t> and appendicitis.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sz="quarter" idx="1"/>
          </p:nvPr>
        </p:nvPicPr>
        <p:blipFill>
          <a:blip r:embed="rId2"/>
          <a:srcRect/>
          <a:stretch>
            <a:fillRect/>
          </a:stretch>
        </p:blipFill>
        <p:spPr bwMode="auto">
          <a:xfrm>
            <a:off x="1828800" y="1752600"/>
            <a:ext cx="5715000" cy="472439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sz="2800" dirty="0" smtClean="0">
                <a:solidFill>
                  <a:schemeClr val="accent2"/>
                </a:solidFill>
              </a:rPr>
              <a:t>3-Right </a:t>
            </a:r>
            <a:r>
              <a:rPr lang="en-US" sz="2800" dirty="0" err="1" smtClean="0">
                <a:solidFill>
                  <a:schemeClr val="accent2"/>
                </a:solidFill>
              </a:rPr>
              <a:t>subhepatic</a:t>
            </a:r>
            <a:r>
              <a:rPr lang="en-US" sz="2800" dirty="0" smtClean="0">
                <a:solidFill>
                  <a:schemeClr val="accent2"/>
                </a:solidFill>
              </a:rPr>
              <a:t> </a:t>
            </a:r>
            <a:r>
              <a:rPr lang="en-US" sz="2800" dirty="0" err="1" smtClean="0">
                <a:solidFill>
                  <a:schemeClr val="accent2"/>
                </a:solidFill>
              </a:rPr>
              <a:t>space</a:t>
            </a:r>
            <a:r>
              <a:rPr lang="en-US" dirty="0" err="1" smtClean="0"/>
              <a:t>This</a:t>
            </a:r>
            <a:r>
              <a:rPr lang="en-US" dirty="0" smtClean="0"/>
              <a:t> lies transversely beneath the right lobe of the liver in Rutherford Morison’s pouch. It is bounded on the right by the right lobe of the liver and the diaphragm. To the left is situated the foramen of Winslow and below this lies the duodenum The space is bounded above by the liver and below by the transverse colon and hepatic flexure.</a:t>
            </a:r>
          </a:p>
          <a:p>
            <a:r>
              <a:rPr lang="en-US" dirty="0" smtClean="0"/>
              <a:t>It is the deepest space of the four and the commonest site of a </a:t>
            </a:r>
            <a:r>
              <a:rPr lang="en-US" dirty="0" err="1" smtClean="0"/>
              <a:t>subphrenic</a:t>
            </a:r>
            <a:r>
              <a:rPr lang="en-US" dirty="0" smtClean="0"/>
              <a:t> abscess, which usually arises from appendicitis, </a:t>
            </a:r>
            <a:r>
              <a:rPr lang="en-US" dirty="0" err="1" smtClean="0"/>
              <a:t>cholecystitis</a:t>
            </a:r>
            <a:r>
              <a:rPr lang="en-US" dirty="0" smtClean="0"/>
              <a:t>, a perforated duodenal ulcer or following upper abdominal surgery.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2800" dirty="0" smtClean="0">
                <a:solidFill>
                  <a:schemeClr val="accent2"/>
                </a:solidFill>
              </a:rPr>
              <a:t>4-Left </a:t>
            </a:r>
            <a:r>
              <a:rPr lang="en-US" sz="2800" dirty="0" err="1" smtClean="0">
                <a:solidFill>
                  <a:schemeClr val="accent2"/>
                </a:solidFill>
              </a:rPr>
              <a:t>subhepatic</a:t>
            </a:r>
            <a:r>
              <a:rPr lang="en-US" sz="2800" dirty="0" smtClean="0">
                <a:solidFill>
                  <a:schemeClr val="accent2"/>
                </a:solidFill>
              </a:rPr>
              <a:t> space/lesser sac </a:t>
            </a:r>
            <a:r>
              <a:rPr lang="en-US" dirty="0" smtClean="0"/>
              <a:t>The commonest cause of infection here is complicated acute pancreatitis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smtClean="0"/>
              <a:t>     Clinical features</a:t>
            </a:r>
            <a:endParaRPr lang="en-US" sz="4000" dirty="0"/>
          </a:p>
        </p:txBody>
      </p:sp>
      <p:sp>
        <p:nvSpPr>
          <p:cNvPr id="3" name="Content Placeholder 2"/>
          <p:cNvSpPr>
            <a:spLocks noGrp="1"/>
          </p:cNvSpPr>
          <p:nvPr>
            <p:ph sz="quarter" idx="1"/>
          </p:nvPr>
        </p:nvSpPr>
        <p:spPr/>
        <p:txBody>
          <a:bodyPr/>
          <a:lstStyle/>
          <a:p>
            <a:r>
              <a:rPr lang="en-US" dirty="0" smtClean="0"/>
              <a:t>The symptoms and signs of </a:t>
            </a:r>
            <a:r>
              <a:rPr lang="en-US" dirty="0" err="1" smtClean="0"/>
              <a:t>subphrenic</a:t>
            </a:r>
            <a:r>
              <a:rPr lang="en-US" dirty="0" smtClean="0"/>
              <a:t> infection are frequently non-specific and it is well to remember the aphorism, ‘pus somewhere, pus nowhere else, pus under the diaphragm</a:t>
            </a:r>
            <a:endParaRPr lang="en-US" dirty="0"/>
          </a:p>
        </p:txBody>
      </p:sp>
      <p:graphicFrame>
        <p:nvGraphicFramePr>
          <p:cNvPr id="4" name="Table 3"/>
          <p:cNvGraphicFramePr>
            <a:graphicFrameLocks noGrp="1"/>
          </p:cNvGraphicFramePr>
          <p:nvPr/>
        </p:nvGraphicFramePr>
        <p:xfrm>
          <a:off x="1219200" y="3276600"/>
          <a:ext cx="6096000" cy="3352800"/>
        </p:xfrm>
        <a:graphic>
          <a:graphicData uri="http://schemas.openxmlformats.org/drawingml/2006/table">
            <a:tbl>
              <a:tblPr rtl="1" firstRow="1" bandRow="1">
                <a:tableStyleId>{5C22544A-7EE6-4342-B048-85BDC9FD1C3A}</a:tableStyleId>
              </a:tblPr>
              <a:tblGrid>
                <a:gridCol w="6096000">
                  <a:extLst>
                    <a:ext uri="{9D8B030D-6E8A-4147-A177-3AD203B41FA5}">
                      <a16:colId xmlns:a16="http://schemas.microsoft.com/office/drawing/2014/main" val="20000"/>
                    </a:ext>
                  </a:extLst>
                </a:gridCol>
              </a:tblGrid>
              <a:tr h="3352800">
                <a:tc>
                  <a:txBody>
                    <a:bodyPr/>
                    <a:lstStyle/>
                    <a:p>
                      <a:r>
                        <a:rPr kumimoji="0" lang="en-US" sz="1800" b="1" kern="1200" baseline="0" dirty="0" smtClean="0">
                          <a:solidFill>
                            <a:schemeClr val="lt1"/>
                          </a:solidFill>
                          <a:latin typeface="+mn-lt"/>
                          <a:ea typeface="+mn-ea"/>
                          <a:cs typeface="+mn-cs"/>
                        </a:rPr>
                        <a:t>Clinical features of an abdominal/pelvic abscess</a:t>
                      </a:r>
                    </a:p>
                    <a:p>
                      <a:r>
                        <a:rPr kumimoji="0" lang="en-US" sz="1800" b="1" kern="1200" baseline="0" dirty="0" smtClean="0">
                          <a:solidFill>
                            <a:schemeClr val="lt1"/>
                          </a:solidFill>
                          <a:latin typeface="+mn-lt"/>
                          <a:ea typeface="+mn-ea"/>
                          <a:cs typeface="+mn-cs"/>
                        </a:rPr>
                        <a:t>■ Malaise</a:t>
                      </a:r>
                    </a:p>
                    <a:p>
                      <a:r>
                        <a:rPr kumimoji="0" lang="en-US" sz="1800" b="1" kern="1200" baseline="0" dirty="0" smtClean="0">
                          <a:solidFill>
                            <a:schemeClr val="lt1"/>
                          </a:solidFill>
                          <a:latin typeface="+mn-lt"/>
                          <a:ea typeface="+mn-ea"/>
                          <a:cs typeface="+mn-cs"/>
                        </a:rPr>
                        <a:t>■ Sweats with or without rigors</a:t>
                      </a:r>
                    </a:p>
                    <a:p>
                      <a:r>
                        <a:rPr kumimoji="0" lang="en-US" sz="1800" b="1" kern="1200" baseline="0" dirty="0" smtClean="0">
                          <a:solidFill>
                            <a:schemeClr val="lt1"/>
                          </a:solidFill>
                          <a:latin typeface="+mn-lt"/>
                          <a:ea typeface="+mn-ea"/>
                          <a:cs typeface="+mn-cs"/>
                        </a:rPr>
                        <a:t>■ Abdominal/pelvic (with or without shoulder tip) pain</a:t>
                      </a:r>
                    </a:p>
                    <a:p>
                      <a:r>
                        <a:rPr kumimoji="0" lang="en-US" sz="1800" b="1" kern="1200" baseline="0" dirty="0" smtClean="0">
                          <a:solidFill>
                            <a:schemeClr val="lt1"/>
                          </a:solidFill>
                          <a:latin typeface="+mn-lt"/>
                          <a:ea typeface="+mn-ea"/>
                          <a:cs typeface="+mn-cs"/>
                        </a:rPr>
                        <a:t>■ Anorexia and weight loss</a:t>
                      </a:r>
                    </a:p>
                    <a:p>
                      <a:r>
                        <a:rPr kumimoji="0" lang="en-US" sz="1800" b="1" kern="1200" baseline="0" dirty="0" smtClean="0">
                          <a:solidFill>
                            <a:schemeClr val="lt1"/>
                          </a:solidFill>
                          <a:latin typeface="+mn-lt"/>
                          <a:ea typeface="+mn-ea"/>
                          <a:cs typeface="+mn-cs"/>
                        </a:rPr>
                        <a:t>■ Symptoms from local irritation, e.g. hiccoughs</a:t>
                      </a:r>
                    </a:p>
                    <a:p>
                      <a:r>
                        <a:rPr kumimoji="0" lang="en-US" sz="1800" b="1" kern="1200" baseline="0" dirty="0" smtClean="0">
                          <a:solidFill>
                            <a:schemeClr val="lt1"/>
                          </a:solidFill>
                          <a:latin typeface="+mn-lt"/>
                          <a:ea typeface="+mn-ea"/>
                          <a:cs typeface="+mn-cs"/>
                        </a:rPr>
                        <a:t>(</a:t>
                      </a:r>
                      <a:r>
                        <a:rPr kumimoji="0" lang="en-US" sz="1800" b="1" kern="1200" baseline="0" dirty="0" err="1" smtClean="0">
                          <a:solidFill>
                            <a:schemeClr val="lt1"/>
                          </a:solidFill>
                          <a:latin typeface="+mn-lt"/>
                          <a:ea typeface="+mn-ea"/>
                          <a:cs typeface="+mn-cs"/>
                        </a:rPr>
                        <a:t>subphrenic</a:t>
                      </a:r>
                      <a:r>
                        <a:rPr kumimoji="0" lang="en-US" sz="1800" b="1" kern="1200" baseline="0" dirty="0" smtClean="0">
                          <a:solidFill>
                            <a:schemeClr val="lt1"/>
                          </a:solidFill>
                          <a:latin typeface="+mn-lt"/>
                          <a:ea typeface="+mn-ea"/>
                          <a:cs typeface="+mn-cs"/>
                        </a:rPr>
                        <a:t>), </a:t>
                      </a:r>
                      <a:r>
                        <a:rPr kumimoji="0" lang="en-US" sz="1800" b="1" kern="1200" baseline="0" dirty="0" err="1" smtClean="0">
                          <a:solidFill>
                            <a:schemeClr val="lt1"/>
                          </a:solidFill>
                          <a:latin typeface="+mn-lt"/>
                          <a:ea typeface="+mn-ea"/>
                          <a:cs typeface="+mn-cs"/>
                        </a:rPr>
                        <a:t>diarrhoea</a:t>
                      </a:r>
                      <a:r>
                        <a:rPr kumimoji="0" lang="en-US" sz="1800" b="1" kern="1200" baseline="0" dirty="0" smtClean="0">
                          <a:solidFill>
                            <a:schemeClr val="lt1"/>
                          </a:solidFill>
                          <a:latin typeface="+mn-lt"/>
                          <a:ea typeface="+mn-ea"/>
                          <a:cs typeface="+mn-cs"/>
                        </a:rPr>
                        <a:t> and mucus (pelvic)</a:t>
                      </a:r>
                    </a:p>
                    <a:p>
                      <a:r>
                        <a:rPr kumimoji="0" lang="en-US" sz="1800" b="1" kern="1200" baseline="0" dirty="0" smtClean="0">
                          <a:solidFill>
                            <a:schemeClr val="lt1"/>
                          </a:solidFill>
                          <a:latin typeface="+mn-lt"/>
                          <a:ea typeface="+mn-ea"/>
                          <a:cs typeface="+mn-cs"/>
                        </a:rPr>
                        <a:t>■ Swinging pyrexia</a:t>
                      </a:r>
                    </a:p>
                    <a:p>
                      <a:r>
                        <a:rPr kumimoji="0" lang="en-US" sz="1800" b="1" kern="1200" baseline="0" dirty="0" smtClean="0">
                          <a:solidFill>
                            <a:schemeClr val="lt1"/>
                          </a:solidFill>
                          <a:latin typeface="+mn-lt"/>
                          <a:ea typeface="+mn-ea"/>
                          <a:cs typeface="+mn-cs"/>
                        </a:rPr>
                        <a:t>■ </a:t>
                      </a:r>
                      <a:r>
                        <a:rPr kumimoji="0" lang="en-US" sz="1800" b="1" kern="1200" baseline="0" dirty="0" err="1" smtClean="0">
                          <a:solidFill>
                            <a:schemeClr val="lt1"/>
                          </a:solidFill>
                          <a:latin typeface="+mn-lt"/>
                          <a:ea typeface="+mn-ea"/>
                          <a:cs typeface="+mn-cs"/>
                        </a:rPr>
                        <a:t>Localised</a:t>
                      </a:r>
                      <a:r>
                        <a:rPr kumimoji="0" lang="en-US" sz="1800" b="1" kern="1200" baseline="0" dirty="0" smtClean="0">
                          <a:solidFill>
                            <a:schemeClr val="lt1"/>
                          </a:solidFill>
                          <a:latin typeface="+mn-lt"/>
                          <a:ea typeface="+mn-ea"/>
                          <a:cs typeface="+mn-cs"/>
                        </a:rPr>
                        <a:t> abdominal tenderness/mass</a:t>
                      </a:r>
                      <a:endParaRPr lang="en-US" dirty="0"/>
                    </a:p>
                  </a:txBody>
                  <a:tcPr>
                    <a:solidFill>
                      <a:srgbClr val="00B0F0"/>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5400" dirty="0" smtClean="0"/>
              <a:t>Investigations</a:t>
            </a:r>
            <a:endParaRPr lang="en-US" dirty="0"/>
          </a:p>
        </p:txBody>
      </p:sp>
      <p:sp>
        <p:nvSpPr>
          <p:cNvPr id="3" name="Content Placeholder 2"/>
          <p:cNvSpPr>
            <a:spLocks noGrp="1"/>
          </p:cNvSpPr>
          <p:nvPr>
            <p:ph sz="quarter" idx="1"/>
          </p:nvPr>
        </p:nvSpPr>
        <p:spPr/>
        <p:txBody>
          <a:bodyPr>
            <a:normAutofit/>
          </a:bodyPr>
          <a:lstStyle/>
          <a:p>
            <a:r>
              <a:rPr lang="en-US" dirty="0" smtClean="0"/>
              <a:t>• </a:t>
            </a:r>
            <a:r>
              <a:rPr lang="en-US" i="1" dirty="0" smtClean="0"/>
              <a:t>Blood tests usually show a </a:t>
            </a:r>
            <a:r>
              <a:rPr lang="en-US" i="1" dirty="0" err="1" smtClean="0"/>
              <a:t>leucocytosis</a:t>
            </a:r>
            <a:r>
              <a:rPr lang="en-US" i="1" dirty="0" smtClean="0"/>
              <a:t> and raised C-reactive </a:t>
            </a:r>
            <a:r>
              <a:rPr lang="en-US" dirty="0" smtClean="0"/>
              <a:t>protein.</a:t>
            </a:r>
          </a:p>
          <a:p>
            <a:r>
              <a:rPr lang="en-US" dirty="0" smtClean="0"/>
              <a:t>• </a:t>
            </a:r>
            <a:r>
              <a:rPr lang="en-US" i="1" dirty="0" smtClean="0"/>
              <a:t>A plain radiograph sometimes demonstrates the presence of gas </a:t>
            </a:r>
            <a:r>
              <a:rPr lang="en-US" dirty="0" smtClean="0"/>
              <a:t>or a pleural effusion. On screening, the diaphragm is often seen to be elevated (so called ‘tented’ diaphragm.</a:t>
            </a:r>
          </a:p>
          <a:p>
            <a:r>
              <a:rPr lang="en-US" dirty="0" smtClean="0"/>
              <a:t>• </a:t>
            </a:r>
            <a:r>
              <a:rPr lang="en-US" i="1" dirty="0" smtClean="0"/>
              <a:t>Ultrasound or CT scanning is the investigation of choice and </a:t>
            </a:r>
            <a:r>
              <a:rPr lang="en-US" dirty="0" smtClean="0"/>
              <a:t>permits early detection of </a:t>
            </a:r>
            <a:r>
              <a:rPr lang="en-US" dirty="0" err="1" smtClean="0"/>
              <a:t>subphrenic</a:t>
            </a:r>
            <a:r>
              <a:rPr lang="en-US" dirty="0" smtClean="0"/>
              <a:t> collections.</a:t>
            </a:r>
          </a:p>
          <a:p>
            <a:r>
              <a:rPr lang="en-US" dirty="0" smtClean="0"/>
              <a:t>• </a:t>
            </a:r>
            <a:r>
              <a:rPr lang="en-US" i="1" dirty="0" err="1" smtClean="0"/>
              <a:t>Radiolabelled</a:t>
            </a:r>
            <a:r>
              <a:rPr lang="en-US" i="1" dirty="0" smtClean="0"/>
              <a:t> white cell scanning may occasionally prove helpful </a:t>
            </a:r>
            <a:r>
              <a:rPr lang="en-US" dirty="0" smtClean="0"/>
              <a:t>when other imaging techniques have failed.</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hp\Desktop\images.jpg"/>
          <p:cNvPicPr>
            <a:picLocks noGrp="1" noChangeAspect="1" noChangeArrowheads="1"/>
          </p:cNvPicPr>
          <p:nvPr>
            <p:ph sz="quarter" idx="1"/>
          </p:nvPr>
        </p:nvPicPr>
        <p:blipFill>
          <a:blip r:embed="rId2"/>
          <a:srcRect/>
          <a:stretch>
            <a:fillRect/>
          </a:stretch>
        </p:blipFill>
        <p:spPr bwMode="auto">
          <a:xfrm>
            <a:off x="381000" y="1600200"/>
            <a:ext cx="3657600" cy="3733800"/>
          </a:xfrm>
          <a:prstGeom prst="rect">
            <a:avLst/>
          </a:prstGeom>
          <a:noFill/>
        </p:spPr>
      </p:pic>
      <p:pic>
        <p:nvPicPr>
          <p:cNvPr id="1027" name="Picture 3" descr="C:\Users\hp\Desktop\images.jpg"/>
          <p:cNvPicPr>
            <a:picLocks noChangeAspect="1" noChangeArrowheads="1"/>
          </p:cNvPicPr>
          <p:nvPr/>
        </p:nvPicPr>
        <p:blipFill>
          <a:blip r:embed="rId3"/>
          <a:srcRect/>
          <a:stretch>
            <a:fillRect/>
          </a:stretch>
        </p:blipFill>
        <p:spPr bwMode="auto">
          <a:xfrm>
            <a:off x="4114800" y="1600200"/>
            <a:ext cx="4038600" cy="3733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hp\Desktop\imagesCAZSVVK1.jpg"/>
          <p:cNvPicPr>
            <a:picLocks noGrp="1" noChangeAspect="1" noChangeArrowheads="1"/>
          </p:cNvPicPr>
          <p:nvPr>
            <p:ph sz="quarter" idx="1"/>
          </p:nvPr>
        </p:nvPicPr>
        <p:blipFill>
          <a:blip r:embed="rId2"/>
          <a:srcRect/>
          <a:stretch>
            <a:fillRect/>
          </a:stretch>
        </p:blipFill>
        <p:spPr bwMode="auto">
          <a:xfrm>
            <a:off x="2438400" y="1981200"/>
            <a:ext cx="3657600" cy="3505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89038"/>
          </a:xfrm>
        </p:spPr>
        <p:txBody>
          <a:bodyPr/>
          <a:lstStyle/>
          <a:p>
            <a:r>
              <a:rPr lang="en-US" b="1" i="1" dirty="0" smtClean="0"/>
              <a:t>                 </a:t>
            </a:r>
            <a:r>
              <a:rPr lang="en-US" sz="4800" b="1" i="1" dirty="0" smtClean="0"/>
              <a:t>Treatment</a:t>
            </a:r>
            <a:endParaRPr lang="en-US" sz="4800" dirty="0"/>
          </a:p>
        </p:txBody>
      </p:sp>
      <p:sp>
        <p:nvSpPr>
          <p:cNvPr id="3" name="Content Placeholder 2"/>
          <p:cNvSpPr>
            <a:spLocks noGrp="1"/>
          </p:cNvSpPr>
          <p:nvPr>
            <p:ph sz="quarter" idx="1"/>
          </p:nvPr>
        </p:nvSpPr>
        <p:spPr>
          <a:xfrm>
            <a:off x="457200" y="1066800"/>
            <a:ext cx="7467600" cy="5407152"/>
          </a:xfrm>
        </p:spPr>
        <p:txBody>
          <a:bodyPr>
            <a:noAutofit/>
          </a:bodyPr>
          <a:lstStyle/>
          <a:p>
            <a:r>
              <a:rPr lang="en-US" dirty="0" smtClean="0"/>
              <a:t>If skilled help is available it is usually possible to insert a </a:t>
            </a:r>
            <a:r>
              <a:rPr lang="en-US" dirty="0" err="1" smtClean="0"/>
              <a:t>percutaneous</a:t>
            </a:r>
            <a:r>
              <a:rPr lang="en-US" dirty="0" smtClean="0"/>
              <a:t> drainage tube under ultrasound or CT control. The same tube can be used to </a:t>
            </a:r>
            <a:r>
              <a:rPr lang="en-US" dirty="0" err="1" smtClean="0"/>
              <a:t>instil</a:t>
            </a:r>
            <a:r>
              <a:rPr lang="en-US" dirty="0" smtClean="0"/>
              <a:t> antibiotic solutions or irrigate the abscess cavity</a:t>
            </a:r>
          </a:p>
          <a:p>
            <a:r>
              <a:rPr lang="en-US" dirty="0" smtClean="0"/>
              <a:t>If an operative approach is necessary and a swelling can be detected in the </a:t>
            </a:r>
            <a:r>
              <a:rPr lang="en-US" dirty="0" err="1" smtClean="0"/>
              <a:t>subcostal</a:t>
            </a:r>
            <a:r>
              <a:rPr lang="en-US" dirty="0" smtClean="0"/>
              <a:t> region or in the loin, an incision is made over the site of maximum tenderness or over any area where </a:t>
            </a:r>
            <a:r>
              <a:rPr lang="en-US" dirty="0" err="1" smtClean="0"/>
              <a:t>oedema</a:t>
            </a:r>
            <a:r>
              <a:rPr lang="en-US" dirty="0" smtClean="0"/>
              <a:t> or redness is discovered.</a:t>
            </a:r>
          </a:p>
          <a:p>
            <a:r>
              <a:rPr lang="en-US" dirty="0" smtClean="0"/>
              <a:t>If no swelling is apparent, the </a:t>
            </a:r>
            <a:r>
              <a:rPr lang="en-US" dirty="0" err="1" smtClean="0"/>
              <a:t>subphrenic</a:t>
            </a:r>
            <a:r>
              <a:rPr lang="en-US" dirty="0" smtClean="0"/>
              <a:t> spaces should be explored by either an anterior </a:t>
            </a:r>
            <a:r>
              <a:rPr lang="en-US" dirty="0" err="1" smtClean="0"/>
              <a:t>subcostal</a:t>
            </a:r>
            <a:r>
              <a:rPr lang="en-US" dirty="0" smtClean="0"/>
              <a:t> approach or from behind after removal of the outer part of the 12th rib according to the position of the abscess on imaging</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2800" dirty="0" smtClean="0"/>
              <a:t>Abscess formation following local or diffuse peritonitis usually occupies one of the situations shown in Fig. below</a:t>
            </a:r>
          </a:p>
          <a:p>
            <a:r>
              <a:rPr lang="en-US" sz="2800" dirty="0" smtClean="0"/>
              <a:t>The symptoms and signs of a purulent collection may be vague and consist of nothing more than lassitude, anorexia and malaise; pyrexia(often low-grade), tachycardia, </a:t>
            </a:r>
            <a:r>
              <a:rPr lang="en-US" sz="2800" dirty="0" err="1" smtClean="0"/>
              <a:t>leucocytosis</a:t>
            </a:r>
            <a:r>
              <a:rPr lang="en-US" sz="2800" dirty="0" smtClean="0"/>
              <a:t>, raised C-reactive protein and </a:t>
            </a:r>
            <a:r>
              <a:rPr lang="en-US" sz="2800" dirty="0" err="1" smtClean="0"/>
              <a:t>localised</a:t>
            </a:r>
            <a:r>
              <a:rPr lang="en-US" sz="2800" dirty="0" smtClean="0"/>
              <a:t> tenderness are also common</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ADHESIONS</a:t>
            </a:r>
            <a:endParaRPr lang="en-US" sz="4400" dirty="0"/>
          </a:p>
        </p:txBody>
      </p:sp>
      <p:sp>
        <p:nvSpPr>
          <p:cNvPr id="3" name="Content Placeholder 2"/>
          <p:cNvSpPr>
            <a:spLocks noGrp="1"/>
          </p:cNvSpPr>
          <p:nvPr>
            <p:ph sz="quarter" idx="1"/>
          </p:nvPr>
        </p:nvSpPr>
        <p:spPr/>
        <p:txBody>
          <a:bodyPr/>
          <a:lstStyle/>
          <a:p>
            <a:r>
              <a:rPr lang="en-US" dirty="0" smtClean="0"/>
              <a:t>Adhesions are strands of fibrous tissue that form, usually as a result of surgery, between surgically injured tissues</a:t>
            </a:r>
          </a:p>
          <a:p>
            <a:r>
              <a:rPr lang="en-US" dirty="0" smtClean="0"/>
              <a:t>After injury, there is bleeding and an increase in vascular permeability with </a:t>
            </a:r>
            <a:r>
              <a:rPr lang="en-US" dirty="0" err="1" smtClean="0"/>
              <a:t>extravasation</a:t>
            </a:r>
            <a:r>
              <a:rPr lang="en-US" dirty="0" smtClean="0"/>
              <a:t> of fibrinogen-rich fluid from the injured surfaces forming a temporary fibrin matrix.</a:t>
            </a:r>
          </a:p>
          <a:p>
            <a:r>
              <a:rPr lang="en-US" dirty="0" smtClean="0"/>
              <a:t>In the absence of </a:t>
            </a:r>
            <a:r>
              <a:rPr lang="en-US" dirty="0" err="1" smtClean="0"/>
              <a:t>fibrinolysis</a:t>
            </a:r>
            <a:r>
              <a:rPr lang="en-US" dirty="0" smtClean="0"/>
              <a:t>, adhesions will form within 5–7 days as the matrix gradually</a:t>
            </a:r>
          </a:p>
          <a:p>
            <a:pPr>
              <a:buNone/>
            </a:pPr>
            <a:r>
              <a:rPr lang="en-US" dirty="0" smtClean="0"/>
              <a:t> becomes more </a:t>
            </a:r>
            <a:r>
              <a:rPr lang="en-US" dirty="0" err="1" smtClean="0"/>
              <a:t>organised</a:t>
            </a:r>
            <a:r>
              <a:rPr lang="en-US" dirty="0" smtClean="0"/>
              <a:t> with collagen secretion by fibroblasts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609600"/>
            <a:ext cx="7467600" cy="5864352"/>
          </a:xfrm>
        </p:spPr>
        <p:txBody>
          <a:bodyPr>
            <a:normAutofit lnSpcReduction="10000"/>
          </a:bodyPr>
          <a:lstStyle/>
          <a:p>
            <a:endParaRPr lang="en-US" sz="2800" dirty="0" smtClean="0">
              <a:solidFill>
                <a:srgbClr val="FF0000"/>
              </a:solidFill>
            </a:endParaRPr>
          </a:p>
          <a:p>
            <a:endParaRPr lang="en-US" sz="2800" dirty="0">
              <a:solidFill>
                <a:srgbClr val="FF0000"/>
              </a:solidFill>
            </a:endParaRPr>
          </a:p>
          <a:p>
            <a:r>
              <a:rPr lang="en-US" sz="2800" dirty="0" smtClean="0">
                <a:solidFill>
                  <a:srgbClr val="FF0000"/>
                </a:solidFill>
              </a:rPr>
              <a:t>Fibrinolysis is therefore the key factor in determining whether an adhesion persists</a:t>
            </a:r>
          </a:p>
          <a:p>
            <a:r>
              <a:rPr lang="en-US" sz="2800" dirty="0" smtClean="0"/>
              <a:t>The most common adhesion-related problem is small bowel obstruction (SBO). Adhesions are the most frequent cause of SBO in the developed world and are responsible for 60–70 percent of SBO</a:t>
            </a:r>
          </a:p>
          <a:p>
            <a:r>
              <a:rPr lang="en-US" sz="2800" dirty="0" smtClean="0"/>
              <a:t>Adhesions are implicated as a major cause of secondary infertility</a:t>
            </a:r>
          </a:p>
          <a:p>
            <a:r>
              <a:rPr lang="en-US" sz="2800" dirty="0" smtClean="0"/>
              <a:t>The relationship of adhesions to chronic abdominal and pelvic pain is contentious.</a:t>
            </a:r>
            <a:endParaRPr lang="en-US" sz="28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Careful operative technique, including meticulous control of bleeding, remain however the most critical </a:t>
            </a:r>
            <a:r>
              <a:rPr lang="en-US" dirty="0" err="1" smtClean="0"/>
              <a:t>concepts.in</a:t>
            </a:r>
            <a:r>
              <a:rPr lang="en-US" dirty="0" smtClean="0"/>
              <a:t> prevention of adhesions.</a:t>
            </a:r>
            <a:endParaRPr lang="en-US"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417638"/>
          </a:xfrm>
        </p:spPr>
        <p:txBody>
          <a:bodyPr>
            <a:normAutofit fontScale="90000"/>
          </a:bodyPr>
          <a:lstStyle/>
          <a:p>
            <a:r>
              <a:rPr lang="en-US" sz="3600" b="1" dirty="0" smtClean="0"/>
              <a:t>Familial Mediterranean fever (periodic peritonitis) </a:t>
            </a:r>
            <a:r>
              <a:rPr lang="en-US" b="1" dirty="0" smtClean="0"/>
              <a:t/>
            </a:r>
            <a:br>
              <a:rPr lang="en-US" b="1" dirty="0" smtClean="0"/>
            </a:br>
            <a:endParaRPr lang="en-US" dirty="0"/>
          </a:p>
        </p:txBody>
      </p:sp>
      <p:sp>
        <p:nvSpPr>
          <p:cNvPr id="3" name="Content Placeholder 2"/>
          <p:cNvSpPr>
            <a:spLocks noGrp="1"/>
          </p:cNvSpPr>
          <p:nvPr>
            <p:ph sz="quarter" idx="1"/>
          </p:nvPr>
        </p:nvSpPr>
        <p:spPr>
          <a:xfrm>
            <a:off x="457200" y="1219200"/>
            <a:ext cx="7467600" cy="5254752"/>
          </a:xfrm>
        </p:spPr>
        <p:txBody>
          <a:bodyPr/>
          <a:lstStyle/>
          <a:p>
            <a:r>
              <a:rPr lang="en-US" dirty="0" err="1" smtClean="0"/>
              <a:t>Characterised</a:t>
            </a:r>
            <a:r>
              <a:rPr lang="en-US" dirty="0" smtClean="0"/>
              <a:t> by abdominal pain and tenderness, mild pyrexia, </a:t>
            </a:r>
            <a:r>
              <a:rPr lang="en-US" dirty="0" err="1" smtClean="0"/>
              <a:t>polymorphonuclear</a:t>
            </a:r>
            <a:r>
              <a:rPr lang="en-US" dirty="0" smtClean="0"/>
              <a:t> </a:t>
            </a:r>
            <a:r>
              <a:rPr lang="en-US" dirty="0" err="1" smtClean="0"/>
              <a:t>leukocytosis</a:t>
            </a:r>
            <a:endParaRPr lang="en-US" dirty="0" smtClean="0"/>
          </a:p>
          <a:p>
            <a:r>
              <a:rPr lang="en-US" dirty="0" smtClean="0"/>
              <a:t>The duration of an attack is 24–72 hours, when it is followed by complete remission</a:t>
            </a:r>
          </a:p>
          <a:p>
            <a:r>
              <a:rPr lang="en-US" dirty="0" smtClean="0"/>
              <a:t>Most of the patients have undergone </a:t>
            </a:r>
            <a:r>
              <a:rPr lang="en-US" dirty="0" err="1" smtClean="0"/>
              <a:t>appendicectomy</a:t>
            </a:r>
            <a:r>
              <a:rPr lang="en-US" dirty="0" smtClean="0"/>
              <a:t> in childhood.</a:t>
            </a:r>
          </a:p>
          <a:p>
            <a:r>
              <a:rPr lang="en-US" dirty="0" smtClean="0"/>
              <a:t>This disease, often familial, is</a:t>
            </a:r>
          </a:p>
          <a:p>
            <a:pPr>
              <a:buNone/>
            </a:pPr>
            <a:r>
              <a:rPr lang="en-US" dirty="0" smtClean="0"/>
              <a:t> limited principally to Arab, Armenian and Jewish populations</a:t>
            </a:r>
          </a:p>
          <a:p>
            <a:r>
              <a:rPr lang="en-US" dirty="0" err="1" smtClean="0"/>
              <a:t>Colchicine</a:t>
            </a:r>
            <a:r>
              <a:rPr lang="en-US" dirty="0" smtClean="0"/>
              <a:t> therapy is used during attacks and to</a:t>
            </a:r>
          </a:p>
          <a:p>
            <a:pPr>
              <a:buNone/>
            </a:pPr>
            <a:r>
              <a:rPr lang="en-US" smtClean="0"/>
              <a:t>prevent recurrent attacks.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a:t>
            </a:r>
            <a:r>
              <a:rPr lang="en-US" smtClean="0"/>
              <a:t>Ascites </a:t>
            </a:r>
            <a:endParaRPr lang="ar-IQ"/>
          </a:p>
        </p:txBody>
      </p:sp>
      <p:sp>
        <p:nvSpPr>
          <p:cNvPr id="3" name="Content Placeholder 2"/>
          <p:cNvSpPr>
            <a:spLocks noGrp="1"/>
          </p:cNvSpPr>
          <p:nvPr>
            <p:ph sz="quarter" idx="1"/>
          </p:nvPr>
        </p:nvSpPr>
        <p:spPr/>
        <p:txBody>
          <a:bodyPr/>
          <a:lstStyle/>
          <a:p>
            <a:r>
              <a:rPr lang="en-US" dirty="0"/>
              <a:t>Ascites, an excess of serous fluid within the peritoneal cavity, can be </a:t>
            </a:r>
            <a:r>
              <a:rPr lang="en-US" dirty="0" err="1"/>
              <a:t>recognised</a:t>
            </a:r>
            <a:r>
              <a:rPr lang="en-US" dirty="0"/>
              <a:t> clinically only when the amount of fluid present exceeds 1500 ml;</a:t>
            </a:r>
          </a:p>
          <a:p>
            <a:endParaRPr lang="ar-IQ" dirty="0"/>
          </a:p>
        </p:txBody>
      </p:sp>
    </p:spTree>
    <p:extLst>
      <p:ext uri="{BB962C8B-B14F-4D97-AF65-F5344CB8AC3E}">
        <p14:creationId xmlns:p14="http://schemas.microsoft.com/office/powerpoint/2010/main" val="3761525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lnSpcReduction="10000"/>
          </a:bodyPr>
          <a:lstStyle/>
          <a:p>
            <a:r>
              <a:rPr lang="en-US" dirty="0"/>
              <a:t>The balanced effects of plasma and peritoneal colloid osmotic and hydrostatic pressures determine the exchange of fluid between the capillaries and the peritoneal fluid.</a:t>
            </a:r>
          </a:p>
          <a:p>
            <a:r>
              <a:rPr lang="en-US" dirty="0"/>
              <a:t> Protein-rich fluid enters the peritoneal cavity when capillary permeability is increased, as in peritonitis and </a:t>
            </a:r>
            <a:r>
              <a:rPr lang="en-US" dirty="0" err="1"/>
              <a:t>carcinomatosis</a:t>
            </a:r>
            <a:r>
              <a:rPr lang="en-US" dirty="0"/>
              <a:t> </a:t>
            </a:r>
            <a:r>
              <a:rPr lang="en-US" dirty="0" err="1"/>
              <a:t>peritonei</a:t>
            </a:r>
            <a:r>
              <a:rPr lang="en-US" dirty="0"/>
              <a:t>.</a:t>
            </a:r>
          </a:p>
          <a:p>
            <a:r>
              <a:rPr lang="en-US" dirty="0"/>
              <a:t>Capillary pressure may be increased because of </a:t>
            </a:r>
            <a:r>
              <a:rPr lang="en-US" dirty="0" err="1"/>
              <a:t>generalised</a:t>
            </a:r>
            <a:r>
              <a:rPr lang="en-US" dirty="0"/>
              <a:t> water retention, cardiac failure, constrictive pericarditis or vena cava obstruction. Capillary pressure is raised selectively in the portal venous system in the Budd–Chiari syndrome, cirrhosis of the liver</a:t>
            </a:r>
          </a:p>
          <a:p>
            <a:endParaRPr lang="ar-IQ" dirty="0"/>
          </a:p>
        </p:txBody>
      </p:sp>
    </p:spTree>
    <p:extLst>
      <p:ext uri="{BB962C8B-B14F-4D97-AF65-F5344CB8AC3E}">
        <p14:creationId xmlns:p14="http://schemas.microsoft.com/office/powerpoint/2010/main" val="751772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r>
              <a:rPr lang="en-US" dirty="0"/>
              <a:t>Plasma colloid osmotic pressure may be lowered in patients with reduced nutritional intake, diminished intestinal absorption, abnormal protein losses or defective protein synthesis such as occurs in </a:t>
            </a:r>
            <a:r>
              <a:rPr lang="en-US" dirty="0" err="1"/>
              <a:t>cirrhosis.Peritoneal</a:t>
            </a:r>
            <a:r>
              <a:rPr lang="en-US" dirty="0"/>
              <a:t> lymphatic drainage may be impaired, resulting in the accumulation of protein-rich fluid</a:t>
            </a:r>
          </a:p>
          <a:p>
            <a:endParaRPr lang="ar-IQ" dirty="0"/>
          </a:p>
        </p:txBody>
      </p:sp>
    </p:spTree>
    <p:extLst>
      <p:ext uri="{BB962C8B-B14F-4D97-AF65-F5344CB8AC3E}">
        <p14:creationId xmlns:p14="http://schemas.microsoft.com/office/powerpoint/2010/main" val="2577631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r>
              <a:rPr lang="en-US" dirty="0"/>
              <a:t>The abdomen is distended evenly with fullness of the </a:t>
            </a:r>
            <a:r>
              <a:rPr lang="en-US" dirty="0" err="1"/>
              <a:t>flanks,which</a:t>
            </a:r>
            <a:r>
              <a:rPr lang="en-US" dirty="0"/>
              <a:t> are dull to percussion.</a:t>
            </a:r>
          </a:p>
          <a:p>
            <a:r>
              <a:rPr lang="en-US" dirty="0"/>
              <a:t>shifting dullness is present.</a:t>
            </a:r>
          </a:p>
          <a:p>
            <a:r>
              <a:rPr lang="en-US" dirty="0"/>
              <a:t>Congestive heart failure, the commonest cause of ascites</a:t>
            </a:r>
          </a:p>
          <a:p>
            <a:endParaRPr lang="ar-IQ" dirty="0"/>
          </a:p>
        </p:txBody>
      </p:sp>
    </p:spTree>
    <p:extLst>
      <p:ext uri="{BB962C8B-B14F-4D97-AF65-F5344CB8AC3E}">
        <p14:creationId xmlns:p14="http://schemas.microsoft.com/office/powerpoint/2010/main" val="4037758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sz="quarter" idx="1"/>
          </p:nvPr>
        </p:nvPicPr>
        <p:blipFill>
          <a:blip r:embed="rId2"/>
          <a:stretch>
            <a:fillRect/>
          </a:stretch>
        </p:blipFill>
        <p:spPr>
          <a:xfrm>
            <a:off x="629427" y="238543"/>
            <a:ext cx="3657917" cy="2969009"/>
          </a:xfrm>
          <a:prstGeom prst="rect">
            <a:avLst/>
          </a:prstGeom>
        </p:spPr>
      </p:pic>
      <p:pic>
        <p:nvPicPr>
          <p:cNvPr id="5" name="Picture 4"/>
          <p:cNvPicPr>
            <a:picLocks noChangeAspect="1"/>
          </p:cNvPicPr>
          <p:nvPr/>
        </p:nvPicPr>
        <p:blipFill>
          <a:blip r:embed="rId3"/>
          <a:stretch>
            <a:fillRect/>
          </a:stretch>
        </p:blipFill>
        <p:spPr>
          <a:xfrm>
            <a:off x="4605525" y="274638"/>
            <a:ext cx="2969009" cy="2969009"/>
          </a:xfrm>
          <a:prstGeom prst="rect">
            <a:avLst/>
          </a:prstGeom>
        </p:spPr>
      </p:pic>
      <p:pic>
        <p:nvPicPr>
          <p:cNvPr id="6" name="Picture 5"/>
          <p:cNvPicPr>
            <a:picLocks noChangeAspect="1"/>
          </p:cNvPicPr>
          <p:nvPr/>
        </p:nvPicPr>
        <p:blipFill>
          <a:blip r:embed="rId4"/>
          <a:stretch>
            <a:fillRect/>
          </a:stretch>
        </p:blipFill>
        <p:spPr>
          <a:xfrm>
            <a:off x="2458385" y="3657600"/>
            <a:ext cx="3200677" cy="2816596"/>
          </a:xfrm>
          <a:prstGeom prst="rect">
            <a:avLst/>
          </a:prstGeom>
        </p:spPr>
      </p:pic>
    </p:spTree>
    <p:extLst>
      <p:ext uri="{BB962C8B-B14F-4D97-AF65-F5344CB8AC3E}">
        <p14:creationId xmlns:p14="http://schemas.microsoft.com/office/powerpoint/2010/main" val="1250022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a:t>
            </a:r>
            <a:r>
              <a:rPr lang="en-US" dirty="0" err="1" smtClean="0"/>
              <a:t>Acites</a:t>
            </a:r>
            <a:r>
              <a:rPr lang="en-US" dirty="0" smtClean="0"/>
              <a:t> </a:t>
            </a:r>
            <a:endParaRPr lang="ar-IQ" dirty="0"/>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1225006" y="414266"/>
            <a:ext cx="6693988" cy="6029467"/>
          </a:xfrm>
          <a:prstGeom prst="rect">
            <a:avLst/>
          </a:prstGeom>
        </p:spPr>
      </p:pic>
    </p:spTree>
    <p:extLst>
      <p:ext uri="{BB962C8B-B14F-4D97-AF65-F5344CB8AC3E}">
        <p14:creationId xmlns:p14="http://schemas.microsoft.com/office/powerpoint/2010/main" val="331239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a:srcRect/>
          <a:stretch>
            <a:fillRect/>
          </a:stretch>
        </p:blipFill>
        <p:spPr bwMode="auto">
          <a:xfrm>
            <a:off x="1676400" y="1600200"/>
            <a:ext cx="6553200" cy="50292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ar-IQ" dirty="0"/>
          </a:p>
        </p:txBody>
      </p:sp>
      <p:sp>
        <p:nvSpPr>
          <p:cNvPr id="3" name="Content Placeholder 2"/>
          <p:cNvSpPr>
            <a:spLocks noGrp="1"/>
          </p:cNvSpPr>
          <p:nvPr>
            <p:ph sz="quarter" idx="1"/>
          </p:nvPr>
        </p:nvSpPr>
        <p:spPr/>
        <p:txBody>
          <a:bodyPr>
            <a:normAutofit lnSpcReduction="10000"/>
          </a:bodyPr>
          <a:lstStyle/>
          <a:p>
            <a:r>
              <a:rPr lang="en-US" dirty="0"/>
              <a:t>Treatment of the specific cause is undertaken whenever possible; for example, if portal venous pressure is raised, it may be possible to lower it by treatment of the primary condition. </a:t>
            </a:r>
          </a:p>
          <a:p>
            <a:r>
              <a:rPr lang="en-US" dirty="0"/>
              <a:t>Dietary sodium restriction to 200 mg day-1 may be helpful, but diuretics are usually required.</a:t>
            </a:r>
          </a:p>
          <a:p>
            <a:r>
              <a:rPr lang="en-US" dirty="0"/>
              <a:t>Paracentesis abdominis</a:t>
            </a:r>
          </a:p>
          <a:p>
            <a:r>
              <a:rPr lang="en-US" dirty="0"/>
              <a:t>Permanent drainage of </a:t>
            </a:r>
            <a:r>
              <a:rPr lang="en-US" dirty="0" err="1"/>
              <a:t>ascitic</a:t>
            </a:r>
            <a:r>
              <a:rPr lang="en-US" dirty="0"/>
              <a:t> fluid; In rare cases fit, permanent drainage of the </a:t>
            </a:r>
            <a:r>
              <a:rPr lang="en-US" dirty="0" err="1"/>
              <a:t>ascitic</a:t>
            </a:r>
            <a:r>
              <a:rPr lang="en-US" dirty="0"/>
              <a:t> fluid via a </a:t>
            </a:r>
            <a:r>
              <a:rPr lang="en-US" dirty="0" err="1"/>
              <a:t>peritoneovenous</a:t>
            </a:r>
            <a:r>
              <a:rPr lang="en-US" dirty="0"/>
              <a:t> shunt (e.g. </a:t>
            </a:r>
            <a:r>
              <a:rPr lang="en-US" dirty="0" err="1"/>
              <a:t>LeVeen</a:t>
            </a:r>
            <a:r>
              <a:rPr lang="en-US" dirty="0"/>
              <a:t>, Denver) a catheter is constructed with a valve so as to allow one-way flow from the peritoneum to a central vein (e.g. internal jugular).</a:t>
            </a:r>
          </a:p>
          <a:p>
            <a:endParaRPr lang="ar-IQ" dirty="0"/>
          </a:p>
        </p:txBody>
      </p:sp>
    </p:spTree>
    <p:extLst>
      <p:ext uri="{BB962C8B-B14F-4D97-AF65-F5344CB8AC3E}">
        <p14:creationId xmlns:p14="http://schemas.microsoft.com/office/powerpoint/2010/main" val="3007821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r>
              <a:rPr lang="en-US" dirty="0"/>
              <a:t>Usual points of puncture for tapping ascites. The</a:t>
            </a:r>
            <a:br>
              <a:rPr lang="en-US" dirty="0"/>
            </a:br>
            <a:r>
              <a:rPr lang="en-US" dirty="0"/>
              <a:t>bladder must be emptied by a catheter before the puncture is made. Note the relationship of the sites of the puncture to the inferior epigastric</a:t>
            </a:r>
            <a:br>
              <a:rPr lang="en-US" dirty="0"/>
            </a:br>
            <a:r>
              <a:rPr lang="en-US" dirty="0"/>
              <a:t>artery</a:t>
            </a:r>
            <a:endParaRPr lang="ar-IQ" dirty="0"/>
          </a:p>
        </p:txBody>
      </p:sp>
      <p:pic>
        <p:nvPicPr>
          <p:cNvPr id="4" name="Picture 3"/>
          <p:cNvPicPr>
            <a:picLocks noChangeAspect="1"/>
          </p:cNvPicPr>
          <p:nvPr/>
        </p:nvPicPr>
        <p:blipFill>
          <a:blip r:embed="rId2"/>
          <a:stretch>
            <a:fillRect/>
          </a:stretch>
        </p:blipFill>
        <p:spPr>
          <a:xfrm>
            <a:off x="2179145" y="3263296"/>
            <a:ext cx="4023709" cy="3578662"/>
          </a:xfrm>
          <a:prstGeom prst="rect">
            <a:avLst/>
          </a:prstGeom>
        </p:spPr>
      </p:pic>
    </p:spTree>
    <p:extLst>
      <p:ext uri="{BB962C8B-B14F-4D97-AF65-F5344CB8AC3E}">
        <p14:creationId xmlns:p14="http://schemas.microsoft.com/office/powerpoint/2010/main" val="352606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        Pelvic abscess</a:t>
            </a:r>
            <a:endParaRPr lang="en-US" sz="4400" dirty="0"/>
          </a:p>
        </p:txBody>
      </p:sp>
      <p:sp>
        <p:nvSpPr>
          <p:cNvPr id="3" name="Content Placeholder 2"/>
          <p:cNvSpPr>
            <a:spLocks noGrp="1"/>
          </p:cNvSpPr>
          <p:nvPr>
            <p:ph sz="quarter" idx="1"/>
          </p:nvPr>
        </p:nvSpPr>
        <p:spPr/>
        <p:txBody>
          <a:bodyPr/>
          <a:lstStyle/>
          <a:p>
            <a:r>
              <a:rPr lang="en-US" dirty="0" smtClean="0"/>
              <a:t>The pelvis is the commonest site of an </a:t>
            </a:r>
            <a:r>
              <a:rPr lang="en-US" dirty="0" err="1" smtClean="0"/>
              <a:t>intraperitoneal</a:t>
            </a:r>
            <a:r>
              <a:rPr lang="en-US" dirty="0" smtClean="0"/>
              <a:t> abscess because the vermiform appendix is often pelvic in position and the fallopian tubes are frequent sites of infection.</a:t>
            </a:r>
          </a:p>
          <a:p>
            <a:r>
              <a:rPr lang="en-US" dirty="0" smtClean="0"/>
              <a:t>A pelvic abscess can also occur as a sequel to any case of diffuse peritonitis and is common after </a:t>
            </a:r>
            <a:r>
              <a:rPr lang="en-US" dirty="0" err="1" smtClean="0"/>
              <a:t>anastomotic</a:t>
            </a:r>
            <a:r>
              <a:rPr lang="en-US" dirty="0" smtClean="0"/>
              <a:t> leakage following colorectal surgery.</a:t>
            </a:r>
          </a:p>
          <a:p>
            <a:r>
              <a:rPr lang="en-US" dirty="0" smtClean="0"/>
              <a:t>The most characteristic symptoms are </a:t>
            </a:r>
            <a:r>
              <a:rPr lang="en-US" dirty="0" err="1" smtClean="0"/>
              <a:t>diarrhoea</a:t>
            </a:r>
            <a:r>
              <a:rPr lang="en-US" dirty="0" smtClean="0"/>
              <a:t> and the passage of mucus in the stools.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pelvic abscess seen on </a:t>
            </a:r>
            <a:r>
              <a:rPr lang="en-US" dirty="0" err="1" smtClean="0"/>
              <a:t>computerised</a:t>
            </a:r>
            <a:r>
              <a:rPr lang="en-US" dirty="0" smtClean="0"/>
              <a:t> tomography</a:t>
            </a:r>
            <a:br>
              <a:rPr lang="en-US" dirty="0" smtClean="0"/>
            </a:br>
            <a:r>
              <a:rPr lang="en-US" dirty="0" smtClean="0"/>
              <a:t>scanning</a:t>
            </a:r>
            <a:endParaRPr lang="en-US" dirty="0"/>
          </a:p>
        </p:txBody>
      </p:sp>
      <p:pic>
        <p:nvPicPr>
          <p:cNvPr id="5122" name="Picture 2"/>
          <p:cNvPicPr>
            <a:picLocks noGrp="1" noChangeAspect="1" noChangeArrowheads="1"/>
          </p:cNvPicPr>
          <p:nvPr>
            <p:ph sz="quarter" idx="1"/>
          </p:nvPr>
        </p:nvPicPr>
        <p:blipFill>
          <a:blip r:embed="rId2"/>
          <a:srcRect/>
          <a:stretch>
            <a:fillRect/>
          </a:stretch>
        </p:blipFill>
        <p:spPr bwMode="auto">
          <a:xfrm>
            <a:off x="1752600" y="1981200"/>
            <a:ext cx="5272088" cy="4495800"/>
          </a:xfrm>
          <a:prstGeom prst="rect">
            <a:avLst/>
          </a:prstGeom>
          <a:noFill/>
          <a:ln w="9525">
            <a:noFill/>
            <a:miter lim="800000"/>
            <a:headEnd/>
            <a:tailEnd/>
          </a:ln>
          <a:effectLst/>
        </p:spPr>
      </p:pic>
      <p:sp>
        <p:nvSpPr>
          <p:cNvPr id="5" name="Right Arrow 4"/>
          <p:cNvSpPr/>
          <p:nvPr/>
        </p:nvSpPr>
        <p:spPr>
          <a:xfrm>
            <a:off x="3124200" y="3581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Rectal examination reveals a bulging of the anterior rectal wall, which, when the abscess is ripe, becomes softly cystic.</a:t>
            </a:r>
          </a:p>
          <a:p>
            <a:r>
              <a:rPr lang="en-US" dirty="0" smtClean="0"/>
              <a:t>a proportion of these abscesses burst into the rectum, after which the patient nearly always recovers rapidly.</a:t>
            </a:r>
          </a:p>
          <a:p>
            <a:r>
              <a:rPr lang="en-US" dirty="0" smtClean="0"/>
              <a:t>If this does not occur, the abscess should be drained. In women, vaginal drainage through the posterior fornix is often chosen. In other cases, when the abscess is definitely pointing into the rectum, rectal drainage employed.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Pelvic abscess</a:t>
            </a:r>
            <a:endParaRPr lang="en-US"/>
          </a:p>
        </p:txBody>
      </p:sp>
      <p:pic>
        <p:nvPicPr>
          <p:cNvPr id="8194" name="Picture 2" descr="C:\Users\hp\Desktop\JMinAccessSurg_2011_7_4_239_85648_u2.jpg"/>
          <p:cNvPicPr>
            <a:picLocks noGrp="1" noChangeAspect="1" noChangeArrowheads="1"/>
          </p:cNvPicPr>
          <p:nvPr>
            <p:ph sz="quarter" idx="1"/>
          </p:nvPr>
        </p:nvPicPr>
        <p:blipFill>
          <a:blip r:embed="rId2"/>
          <a:srcRect/>
          <a:stretch>
            <a:fillRect/>
          </a:stretch>
        </p:blipFill>
        <p:spPr bwMode="auto">
          <a:xfrm>
            <a:off x="711003" y="1600200"/>
            <a:ext cx="6959993" cy="48736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sz="quarter" idx="1"/>
          </p:nvPr>
        </p:nvPicPr>
        <p:blipFill>
          <a:blip r:embed="rId2"/>
          <a:srcRect/>
          <a:stretch>
            <a:fillRect/>
          </a:stretch>
        </p:blipFill>
        <p:spPr bwMode="auto">
          <a:xfrm>
            <a:off x="1524000" y="1447800"/>
            <a:ext cx="5181600" cy="4572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     </a:t>
            </a:r>
            <a:r>
              <a:rPr lang="en-US" sz="4000" dirty="0" err="1" smtClean="0"/>
              <a:t>Subphrenic</a:t>
            </a:r>
            <a:r>
              <a:rPr lang="en-US" sz="4000" dirty="0" smtClean="0"/>
              <a:t> abscess</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sz="3200" dirty="0" smtClean="0">
                <a:solidFill>
                  <a:srgbClr val="C00000"/>
                </a:solidFill>
              </a:rPr>
              <a:t>Anatomy</a:t>
            </a:r>
          </a:p>
          <a:p>
            <a:pPr>
              <a:buNone/>
            </a:pPr>
            <a:r>
              <a:rPr lang="en-US" dirty="0" smtClean="0"/>
              <a:t>The complicated arrangement of the peritoneum results in the formation of four peritoneal and three </a:t>
            </a:r>
            <a:r>
              <a:rPr lang="en-US" dirty="0" err="1" smtClean="0"/>
              <a:t>extraperitoneal</a:t>
            </a:r>
            <a:r>
              <a:rPr lang="en-US" dirty="0" smtClean="0"/>
              <a:t> spaces in which pus may collect.</a:t>
            </a:r>
          </a:p>
          <a:p>
            <a:pPr>
              <a:buNone/>
            </a:pPr>
            <a:r>
              <a:rPr lang="en-US" b="1" dirty="0" err="1" smtClean="0">
                <a:solidFill>
                  <a:srgbClr val="C00000"/>
                </a:solidFill>
              </a:rPr>
              <a:t>Intraperitoneal</a:t>
            </a:r>
            <a:r>
              <a:rPr lang="en-US" b="1" dirty="0" smtClean="0">
                <a:solidFill>
                  <a:srgbClr val="C00000"/>
                </a:solidFill>
              </a:rPr>
              <a:t> abscess;</a:t>
            </a:r>
          </a:p>
          <a:p>
            <a:pPr>
              <a:buNone/>
            </a:pPr>
            <a:r>
              <a:rPr lang="en-US" dirty="0" smtClean="0">
                <a:solidFill>
                  <a:schemeClr val="accent2"/>
                </a:solidFill>
              </a:rPr>
              <a:t>1-Left </a:t>
            </a:r>
            <a:r>
              <a:rPr lang="en-US" dirty="0" err="1" smtClean="0">
                <a:solidFill>
                  <a:schemeClr val="accent2"/>
                </a:solidFill>
              </a:rPr>
              <a:t>subphrenic</a:t>
            </a:r>
            <a:r>
              <a:rPr lang="en-US" dirty="0" smtClean="0">
                <a:solidFill>
                  <a:schemeClr val="accent2"/>
                </a:solidFill>
              </a:rPr>
              <a:t> space </a:t>
            </a:r>
            <a:r>
              <a:rPr lang="en-US" dirty="0" smtClean="0"/>
              <a:t>This is bounded above by the diaphragm and behind by the left triangular ligament and the left lobe of the liver, the </a:t>
            </a:r>
            <a:r>
              <a:rPr lang="en-US" dirty="0" err="1" smtClean="0"/>
              <a:t>gastrohepatic</a:t>
            </a:r>
            <a:r>
              <a:rPr lang="en-US" dirty="0" smtClean="0"/>
              <a:t> </a:t>
            </a:r>
            <a:r>
              <a:rPr lang="en-US" dirty="0" err="1" smtClean="0"/>
              <a:t>omentum</a:t>
            </a:r>
            <a:r>
              <a:rPr lang="en-US" dirty="0" smtClean="0"/>
              <a:t> and the anterior surface of the stomach.</a:t>
            </a:r>
            <a:endParaRPr lang="en-US" dirty="0">
              <a:solidFill>
                <a:srgbClr val="C00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1100</TotalTime>
  <Words>1338</Words>
  <Application>Microsoft Office PowerPoint</Application>
  <PresentationFormat>On-screen Show (4:3)</PresentationFormat>
  <Paragraphs>78</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Century Schoolbook</vt:lpstr>
      <vt:lpstr>Times New Roman</vt:lpstr>
      <vt:lpstr>Wingdings</vt:lpstr>
      <vt:lpstr>Wingdings 2</vt:lpstr>
      <vt:lpstr>Oriel</vt:lpstr>
      <vt:lpstr>Abdominal and pelvic abscesses</vt:lpstr>
      <vt:lpstr>PowerPoint Presentation</vt:lpstr>
      <vt:lpstr>PowerPoint Presentation</vt:lpstr>
      <vt:lpstr>        Pelvic abscess</vt:lpstr>
      <vt:lpstr>A pelvic abscess seen on computerised tomography scanning</vt:lpstr>
      <vt:lpstr>PowerPoint Presentation</vt:lpstr>
      <vt:lpstr>                   Pelvic abscess</vt:lpstr>
      <vt:lpstr>PowerPoint Presentation</vt:lpstr>
      <vt:lpstr>     Subphrenic abscess </vt:lpstr>
      <vt:lpstr>PowerPoint Presentation</vt:lpstr>
      <vt:lpstr>PowerPoint Presentation</vt:lpstr>
      <vt:lpstr>PowerPoint Presentation</vt:lpstr>
      <vt:lpstr>PowerPoint Presentation</vt:lpstr>
      <vt:lpstr>PowerPoint Presentation</vt:lpstr>
      <vt:lpstr>     Clinical features</vt:lpstr>
      <vt:lpstr>        Investigations</vt:lpstr>
      <vt:lpstr>PowerPoint Presentation</vt:lpstr>
      <vt:lpstr>PowerPoint Presentation</vt:lpstr>
      <vt:lpstr>                 Treatment</vt:lpstr>
      <vt:lpstr>ADHESIONS</vt:lpstr>
      <vt:lpstr>PowerPoint Presentation</vt:lpstr>
      <vt:lpstr>PowerPoint Presentation</vt:lpstr>
      <vt:lpstr>Familial Mediterranean fever (periodic peritonitis)  </vt:lpstr>
      <vt:lpstr>ِAscites </vt:lpstr>
      <vt:lpstr>PowerPoint Presentation</vt:lpstr>
      <vt:lpstr>PowerPoint Presentation</vt:lpstr>
      <vt:lpstr>PowerPoint Presentation</vt:lpstr>
      <vt:lpstr>PowerPoint Presentation</vt:lpstr>
      <vt:lpstr>Causes of Acites </vt:lpstr>
      <vt:lpstr>Treatment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Abdominal and pelvic abscesses</dc:title>
  <dc:creator>hp</dc:creator>
  <cp:lastModifiedBy>FUTURE1</cp:lastModifiedBy>
  <cp:revision>24</cp:revision>
  <dcterms:created xsi:type="dcterms:W3CDTF">2006-08-16T00:00:00Z</dcterms:created>
  <dcterms:modified xsi:type="dcterms:W3CDTF">2019-03-06T18:35:05Z</dcterms:modified>
</cp:coreProperties>
</file>