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7" r:id="rId4"/>
    <p:sldId id="272" r:id="rId5"/>
    <p:sldId id="258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>
      <p:cViewPr varScale="1">
        <p:scale>
          <a:sx n="73" d="100"/>
          <a:sy n="73" d="100"/>
        </p:scale>
        <p:origin x="111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</a:t>
            </a:r>
            <a:r>
              <a:rPr lang="en-US" dirty="0" err="1" smtClean="0"/>
              <a:t>Dr</a:t>
            </a:r>
            <a:r>
              <a:rPr lang="en-US" dirty="0" smtClean="0"/>
              <a:t> Mustafa Usama</a:t>
            </a:r>
          </a:p>
          <a:p>
            <a:r>
              <a:rPr lang="en-US" dirty="0" smtClean="0"/>
              <a:t>General and laparoscopic surgeon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sz="4800" b="1" smtClean="0"/>
              <a:t>TUBERCULOUS PERITONITIS</a:t>
            </a:r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 smtClean="0"/>
              <a:t>           Origin of the infection</a:t>
            </a:r>
            <a:br>
              <a:rPr lang="en-US" b="1" i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sz="3600" dirty="0" smtClean="0">
                <a:solidFill>
                  <a:srgbClr val="C00000"/>
                </a:solidFill>
              </a:rPr>
              <a:t>Infection originates from:</a:t>
            </a:r>
          </a:p>
          <a:p>
            <a:r>
              <a:rPr lang="en-US" dirty="0" smtClean="0"/>
              <a:t>• </a:t>
            </a:r>
            <a:r>
              <a:rPr lang="en-US" dirty="0" err="1" smtClean="0"/>
              <a:t>tuberculous</a:t>
            </a:r>
            <a:r>
              <a:rPr lang="en-US" dirty="0" smtClean="0"/>
              <a:t> mesenteric lymph nodes;</a:t>
            </a:r>
          </a:p>
          <a:p>
            <a:r>
              <a:rPr lang="en-US" dirty="0" smtClean="0"/>
              <a:t>• tuberculosis of the </a:t>
            </a:r>
            <a:r>
              <a:rPr lang="en-US" dirty="0" err="1" smtClean="0"/>
              <a:t>ileocaecal</a:t>
            </a:r>
            <a:r>
              <a:rPr lang="en-US" dirty="0" smtClean="0"/>
              <a:t> region;</a:t>
            </a:r>
          </a:p>
          <a:p>
            <a:r>
              <a:rPr lang="en-US" dirty="0" smtClean="0"/>
              <a:t>• a </a:t>
            </a:r>
            <a:r>
              <a:rPr lang="en-US" dirty="0" err="1" smtClean="0"/>
              <a:t>tuberculous</a:t>
            </a:r>
            <a:r>
              <a:rPr lang="en-US" dirty="0" smtClean="0"/>
              <a:t> </a:t>
            </a:r>
            <a:r>
              <a:rPr lang="en-US" dirty="0" err="1" smtClean="0"/>
              <a:t>pyosalpinx</a:t>
            </a:r>
            <a:r>
              <a:rPr lang="en-US" dirty="0" smtClean="0"/>
              <a:t>;</a:t>
            </a:r>
          </a:p>
          <a:p>
            <a:r>
              <a:rPr lang="en-US" dirty="0" smtClean="0"/>
              <a:t>• blood-borne infection from pulmonary tuberculosis, usually the ‘</a:t>
            </a:r>
            <a:r>
              <a:rPr lang="en-US" dirty="0" err="1" smtClean="0"/>
              <a:t>miliary</a:t>
            </a:r>
            <a:r>
              <a:rPr lang="en-US" dirty="0" smtClean="0"/>
              <a:t>’ but occasionally the ‘</a:t>
            </a:r>
            <a:r>
              <a:rPr lang="en-US" dirty="0" err="1" smtClean="0"/>
              <a:t>cavitating</a:t>
            </a:r>
            <a:r>
              <a:rPr lang="en-US" dirty="0" smtClean="0"/>
              <a:t>’ form.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     </a:t>
            </a:r>
            <a:r>
              <a:rPr lang="en-US" sz="4400" b="1" dirty="0" smtClean="0"/>
              <a:t>Acute </a:t>
            </a:r>
            <a:r>
              <a:rPr lang="en-US" sz="4400" b="1" dirty="0" err="1" smtClean="0"/>
              <a:t>tuberculous</a:t>
            </a:r>
            <a:r>
              <a:rPr lang="en-US" sz="4400" b="1" dirty="0" smtClean="0"/>
              <a:t> peritonitis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Tuberculous</a:t>
            </a:r>
            <a:r>
              <a:rPr lang="en-US" dirty="0" smtClean="0"/>
              <a:t> peritonitis sometimes has an onset that so closely resembles acute peritonitis that the abdomen is opened. Straw </a:t>
            </a:r>
            <a:r>
              <a:rPr lang="en-US" dirty="0" err="1" smtClean="0"/>
              <a:t>coloured</a:t>
            </a:r>
            <a:r>
              <a:rPr lang="en-US" dirty="0" smtClean="0"/>
              <a:t> fluid escapes and tubercles are seen scattered over the peritoneum and greater </a:t>
            </a:r>
            <a:r>
              <a:rPr lang="en-US" dirty="0" err="1" smtClean="0"/>
              <a:t>omentum</a:t>
            </a:r>
            <a:r>
              <a:rPr lang="en-US" dirty="0" smtClean="0"/>
              <a:t>. </a:t>
            </a:r>
          </a:p>
          <a:p>
            <a:r>
              <a:rPr lang="en-US" dirty="0" smtClean="0"/>
              <a:t>Early tubercles are </a:t>
            </a:r>
            <a:r>
              <a:rPr lang="en-US" dirty="0" err="1" smtClean="0"/>
              <a:t>greyish</a:t>
            </a:r>
            <a:r>
              <a:rPr lang="en-US" dirty="0" smtClean="0"/>
              <a:t> and translucent. They soon undergo </a:t>
            </a:r>
            <a:r>
              <a:rPr lang="en-US" dirty="0" err="1" smtClean="0"/>
              <a:t>caseation</a:t>
            </a:r>
            <a:r>
              <a:rPr lang="en-US" dirty="0" smtClean="0"/>
              <a:t> and appear white or yellow and are then less difficult to distinguish from carcinoma.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Users\hp\Pictures\Tuberculous%20peritonitis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676400" y="1676400"/>
            <a:ext cx="6324600" cy="4953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Chronic </a:t>
            </a:r>
            <a:r>
              <a:rPr lang="en-US" b="1" dirty="0" err="1" smtClean="0"/>
              <a:t>tuberculous</a:t>
            </a:r>
            <a:r>
              <a:rPr lang="en-US" b="1" dirty="0" smtClean="0"/>
              <a:t> peritonitis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condition presents with abdominal pain (90% of cases), fever, loss of weight ,</a:t>
            </a:r>
            <a:r>
              <a:rPr lang="en-US" dirty="0" err="1" smtClean="0"/>
              <a:t>ascites</a:t>
            </a:r>
            <a:r>
              <a:rPr lang="en-US" dirty="0" smtClean="0"/>
              <a:t> (60%), night sweats and abdominal mass (26%)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Varieties of </a:t>
            </a:r>
            <a:r>
              <a:rPr lang="en-US" b="1" dirty="0" err="1" smtClean="0"/>
              <a:t>tuberculous</a:t>
            </a:r>
            <a:r>
              <a:rPr lang="en-US" b="1" dirty="0" smtClean="0"/>
              <a:t> peritonitis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b="1" i="1" dirty="0" smtClean="0">
                <a:solidFill>
                  <a:srgbClr val="FF0000"/>
                </a:solidFill>
              </a:rPr>
              <a:t>1-Ascitic form</a:t>
            </a:r>
          </a:p>
          <a:p>
            <a:r>
              <a:rPr lang="en-US" dirty="0" smtClean="0"/>
              <a:t>The peritoneum is studded with tubercles and the peritoneal cavity becomes filled with pale, straw-</a:t>
            </a:r>
            <a:r>
              <a:rPr lang="en-US" dirty="0" err="1" smtClean="0"/>
              <a:t>coloured</a:t>
            </a:r>
            <a:r>
              <a:rPr lang="en-US" dirty="0" smtClean="0"/>
              <a:t> fluid. </a:t>
            </a:r>
          </a:p>
          <a:p>
            <a:r>
              <a:rPr lang="en-US" dirty="0" smtClean="0"/>
              <a:t>The onset is insidious. There is loss of energy, facial pallor and some loss of weight. </a:t>
            </a:r>
          </a:p>
          <a:p>
            <a:r>
              <a:rPr lang="en-US" dirty="0" smtClean="0"/>
              <a:t>The patient is usually brought for advice because of distension of the abdomen.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b="1" i="1" dirty="0" smtClean="0">
                <a:solidFill>
                  <a:srgbClr val="FF0000"/>
                </a:solidFill>
              </a:rPr>
              <a:t>2-Encysted f</a:t>
            </a:r>
            <a:r>
              <a:rPr lang="en-US" b="1" i="1" dirty="0" smtClean="0"/>
              <a:t>orm</a:t>
            </a:r>
          </a:p>
          <a:p>
            <a:r>
              <a:rPr lang="en-US" dirty="0" smtClean="0"/>
              <a:t>The encysted (</a:t>
            </a:r>
            <a:r>
              <a:rPr lang="en-US" dirty="0" err="1" smtClean="0"/>
              <a:t>loculated</a:t>
            </a:r>
            <a:r>
              <a:rPr lang="en-US" dirty="0" smtClean="0"/>
              <a:t>) form is similar to the </a:t>
            </a:r>
            <a:r>
              <a:rPr lang="en-US" dirty="0" err="1" smtClean="0"/>
              <a:t>ascitic</a:t>
            </a:r>
            <a:r>
              <a:rPr lang="en-US" dirty="0" smtClean="0"/>
              <a:t> form except that one part of the abdominal cavity alone is involved. Thus, a </a:t>
            </a:r>
            <a:r>
              <a:rPr lang="en-US" dirty="0" err="1" smtClean="0"/>
              <a:t>localised</a:t>
            </a:r>
            <a:r>
              <a:rPr lang="en-US" dirty="0" smtClean="0"/>
              <a:t> intra-abdominal swelling is produced.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b="1" i="1" dirty="0" smtClean="0">
                <a:solidFill>
                  <a:srgbClr val="FF0000"/>
                </a:solidFill>
              </a:rPr>
              <a:t>3-Fibrous form</a:t>
            </a:r>
          </a:p>
          <a:p>
            <a:r>
              <a:rPr lang="en-US" dirty="0" smtClean="0"/>
              <a:t>The fibrous (</a:t>
            </a:r>
            <a:r>
              <a:rPr lang="en-US" dirty="0" smtClean="0">
                <a:solidFill>
                  <a:srgbClr val="FF0000"/>
                </a:solidFill>
              </a:rPr>
              <a:t>synonym: plastic</a:t>
            </a:r>
            <a:r>
              <a:rPr lang="en-US" dirty="0" smtClean="0"/>
              <a:t>) form is </a:t>
            </a:r>
            <a:r>
              <a:rPr lang="en-US" dirty="0" err="1" smtClean="0"/>
              <a:t>characterised</a:t>
            </a:r>
            <a:r>
              <a:rPr lang="en-US" dirty="0" smtClean="0"/>
              <a:t> by the production of widespread adhesions, which cause coils of intestine, especially the ileum, to become matted together and distended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b="1" i="1" dirty="0" smtClean="0">
                <a:solidFill>
                  <a:srgbClr val="FF0000"/>
                </a:solidFill>
              </a:rPr>
              <a:t>4-Purulent form</a:t>
            </a:r>
          </a:p>
          <a:p>
            <a:r>
              <a:rPr lang="en-US" dirty="0" smtClean="0"/>
              <a:t>The purulent form is rare. When it occurs, usually it is secondary to </a:t>
            </a:r>
            <a:r>
              <a:rPr lang="en-US" dirty="0" err="1" smtClean="0"/>
              <a:t>tuberculous</a:t>
            </a:r>
            <a:r>
              <a:rPr lang="en-US" dirty="0" smtClean="0"/>
              <a:t> </a:t>
            </a:r>
            <a:r>
              <a:rPr lang="en-US" dirty="0" err="1" smtClean="0"/>
              <a:t>salpingitis</a:t>
            </a:r>
            <a:r>
              <a:rPr lang="en-US" dirty="0" smtClean="0"/>
              <a:t>. Amidst a mass of adherent intestine and </a:t>
            </a:r>
            <a:r>
              <a:rPr lang="en-US" dirty="0" err="1" smtClean="0"/>
              <a:t>omentum</a:t>
            </a:r>
            <a:r>
              <a:rPr lang="en-US" dirty="0" smtClean="0"/>
              <a:t>, </a:t>
            </a:r>
            <a:r>
              <a:rPr lang="en-US" dirty="0" err="1" smtClean="0"/>
              <a:t>tuberculous</a:t>
            </a:r>
            <a:r>
              <a:rPr lang="en-US" dirty="0" smtClean="0"/>
              <a:t> pus is present. Sizeable cold abscesses often form and point on the surface,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2517</TotalTime>
  <Words>326</Words>
  <Application>Microsoft Office PowerPoint</Application>
  <PresentationFormat>On-screen Show (4:3)</PresentationFormat>
  <Paragraphs>25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Franklin Gothic Book</vt:lpstr>
      <vt:lpstr>Perpetua</vt:lpstr>
      <vt:lpstr>Wingdings 2</vt:lpstr>
      <vt:lpstr>Equity</vt:lpstr>
      <vt:lpstr>TUBERCULOUS PERITONITIS</vt:lpstr>
      <vt:lpstr>           Origin of the infection </vt:lpstr>
      <vt:lpstr>     Acute tuberculous peritonitis</vt:lpstr>
      <vt:lpstr>PowerPoint Presentation</vt:lpstr>
      <vt:lpstr>Chronic tuberculous peritonitis</vt:lpstr>
      <vt:lpstr>Varieties of tuberculous peritonitis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TUBERCULOUS PERITONITIS</dc:title>
  <dc:creator>hp</dc:creator>
  <cp:lastModifiedBy>FUTURE1</cp:lastModifiedBy>
  <cp:revision>16</cp:revision>
  <dcterms:created xsi:type="dcterms:W3CDTF">2006-08-16T00:00:00Z</dcterms:created>
  <dcterms:modified xsi:type="dcterms:W3CDTF">2019-06-01T11:58:53Z</dcterms:modified>
</cp:coreProperties>
</file>