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83" r:id="rId5"/>
    <p:sldId id="259" r:id="rId6"/>
    <p:sldId id="261" r:id="rId7"/>
    <p:sldId id="260" r:id="rId8"/>
    <p:sldId id="262" r:id="rId9"/>
    <p:sldId id="263" r:id="rId10"/>
    <p:sldId id="264" r:id="rId11"/>
    <p:sldId id="265" r:id="rId12"/>
    <p:sldId id="266" r:id="rId13"/>
    <p:sldId id="267" r:id="rId14"/>
    <p:sldId id="284" r:id="rId15"/>
    <p:sldId id="268" r:id="rId16"/>
    <p:sldId id="286" r:id="rId17"/>
    <p:sldId id="285" r:id="rId18"/>
    <p:sldId id="287" r:id="rId19"/>
    <p:sldId id="269" r:id="rId20"/>
    <p:sldId id="288"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9" r:id="rId35"/>
    <p:sldId id="290" r:id="rId36"/>
    <p:sldId id="291"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792" y="72"/>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2/26/2019</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1D8BD707-D9CF-40AE-B4C6-C98DA3205C09}" type="datetimeFigureOut">
              <a:rPr lang="en-US" smtClean="0"/>
              <a:pPr/>
              <a:t>2/26/2019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2/26/2019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8800" dirty="0" smtClean="0">
                <a:solidFill>
                  <a:srgbClr val="C00000"/>
                </a:solidFill>
              </a:rPr>
              <a:t>The peritoneum</a:t>
            </a:r>
            <a:endParaRPr lang="en-US" sz="8800" dirty="0">
              <a:solidFill>
                <a:srgbClr val="C00000"/>
              </a:solidFill>
            </a:endParaRPr>
          </a:p>
        </p:txBody>
      </p:sp>
      <p:sp>
        <p:nvSpPr>
          <p:cNvPr id="3" name="Subtitle 2"/>
          <p:cNvSpPr>
            <a:spLocks noGrp="1"/>
          </p:cNvSpPr>
          <p:nvPr>
            <p:ph type="subTitle" idx="1"/>
          </p:nvPr>
        </p:nvSpPr>
        <p:spPr/>
        <p:txBody>
          <a:bodyPr>
            <a:normAutofit lnSpcReduction="10000"/>
          </a:bodyPr>
          <a:lstStyle/>
          <a:p>
            <a:pPr algn="ctr"/>
            <a:r>
              <a:rPr lang="en-US" dirty="0" smtClean="0"/>
              <a:t>By </a:t>
            </a:r>
          </a:p>
          <a:p>
            <a:pPr algn="ctr"/>
            <a:r>
              <a:rPr lang="en-US" dirty="0" err="1" smtClean="0"/>
              <a:t>Dr</a:t>
            </a:r>
            <a:r>
              <a:rPr lang="en-US" dirty="0" smtClean="0"/>
              <a:t> MUSTAFA USAMA</a:t>
            </a:r>
          </a:p>
          <a:p>
            <a:pPr algn="ctr"/>
            <a:r>
              <a:rPr lang="en-US" dirty="0" smtClean="0"/>
              <a:t>General ,laparoscopic, endoscopic and bariatric surgery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factors may </a:t>
            </a:r>
            <a:r>
              <a:rPr lang="en-US" dirty="0" err="1" smtClean="0"/>
              <a:t>favour</a:t>
            </a:r>
            <a:r>
              <a:rPr lang="en-US" dirty="0" smtClean="0"/>
              <a:t> the</a:t>
            </a:r>
            <a:br>
              <a:rPr lang="en-US" dirty="0" smtClean="0"/>
            </a:br>
            <a:r>
              <a:rPr lang="en-US" dirty="0" err="1" smtClean="0"/>
              <a:t>localisation</a:t>
            </a:r>
            <a:r>
              <a:rPr lang="en-US" dirty="0" smtClean="0"/>
              <a:t> of peritonitis.</a:t>
            </a:r>
            <a:endParaRPr lang="en-US" dirty="0"/>
          </a:p>
        </p:txBody>
      </p:sp>
      <p:sp>
        <p:nvSpPr>
          <p:cNvPr id="3" name="Content Placeholder 2"/>
          <p:cNvSpPr>
            <a:spLocks noGrp="1"/>
          </p:cNvSpPr>
          <p:nvPr>
            <p:ph idx="1"/>
          </p:nvPr>
        </p:nvSpPr>
        <p:spPr/>
        <p:txBody>
          <a:bodyPr>
            <a:normAutofit fontScale="92500" lnSpcReduction="10000"/>
          </a:bodyPr>
          <a:lstStyle/>
          <a:p>
            <a:r>
              <a:rPr lang="en-US" sz="4000" b="1" i="1" dirty="0" err="1" smtClean="0">
                <a:solidFill>
                  <a:srgbClr val="C00000"/>
                </a:solidFill>
              </a:rPr>
              <a:t>Anatomical:</a:t>
            </a:r>
            <a:r>
              <a:rPr lang="en-US" sz="4000" dirty="0" err="1" smtClean="0"/>
              <a:t>The</a:t>
            </a:r>
            <a:r>
              <a:rPr lang="en-US" sz="4000" dirty="0" smtClean="0"/>
              <a:t> greater sac of the peritoneum is divided into </a:t>
            </a:r>
            <a:r>
              <a:rPr lang="en-US" sz="4000" dirty="0" smtClean="0">
                <a:solidFill>
                  <a:srgbClr val="C00000"/>
                </a:solidFill>
              </a:rPr>
              <a:t>(1)</a:t>
            </a:r>
            <a:r>
              <a:rPr lang="en-US" sz="4000" dirty="0" smtClean="0"/>
              <a:t> the </a:t>
            </a:r>
            <a:r>
              <a:rPr lang="en-US" sz="4000" dirty="0" err="1" smtClean="0"/>
              <a:t>subphrenic</a:t>
            </a:r>
            <a:r>
              <a:rPr lang="en-US" sz="4000" dirty="0" smtClean="0"/>
              <a:t> spaces</a:t>
            </a:r>
            <a:r>
              <a:rPr lang="en-US" sz="4000" dirty="0" smtClean="0">
                <a:solidFill>
                  <a:srgbClr val="C00000"/>
                </a:solidFill>
              </a:rPr>
              <a:t>, (2)</a:t>
            </a:r>
            <a:r>
              <a:rPr lang="en-US" sz="4000" dirty="0" smtClean="0"/>
              <a:t> the pelvis and </a:t>
            </a:r>
            <a:r>
              <a:rPr lang="en-US" sz="4000" dirty="0" smtClean="0">
                <a:solidFill>
                  <a:srgbClr val="C00000"/>
                </a:solidFill>
              </a:rPr>
              <a:t>(3)</a:t>
            </a:r>
            <a:r>
              <a:rPr lang="en-US" sz="4000" dirty="0" smtClean="0"/>
              <a:t> the peritoneal cavity proper. The last is divided into a </a:t>
            </a:r>
            <a:r>
              <a:rPr lang="en-US" sz="4000" dirty="0" err="1" smtClean="0"/>
              <a:t>supracolic</a:t>
            </a:r>
            <a:r>
              <a:rPr lang="en-US" sz="4000" dirty="0" smtClean="0"/>
              <a:t> and an </a:t>
            </a:r>
            <a:r>
              <a:rPr lang="en-US" sz="4000" dirty="0" err="1" smtClean="0"/>
              <a:t>infracolic</a:t>
            </a:r>
            <a:r>
              <a:rPr lang="en-US" sz="4000" dirty="0" smtClean="0"/>
              <a:t> compartment by the transverse colon and transverse </a:t>
            </a:r>
            <a:r>
              <a:rPr lang="en-US" sz="4000" dirty="0" err="1" smtClean="0"/>
              <a:t>mesocolon</a:t>
            </a:r>
            <a:r>
              <a:rPr lang="en-US" sz="4000" dirty="0" smtClean="0"/>
              <a:t>, which deters the spread of infection from one to the other.</a:t>
            </a:r>
            <a:endParaRPr lang="en-US" sz="4000" dirty="0">
              <a:solidFill>
                <a:srgbClr val="C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sz="5100" b="1" i="1" dirty="0" smtClean="0">
                <a:solidFill>
                  <a:srgbClr val="C00000"/>
                </a:solidFill>
              </a:rPr>
              <a:t>Pathological</a:t>
            </a:r>
            <a:r>
              <a:rPr lang="en-US" sz="3600" b="1" i="1" dirty="0" smtClean="0">
                <a:solidFill>
                  <a:srgbClr val="C00000"/>
                </a:solidFill>
              </a:rPr>
              <a:t>:</a:t>
            </a:r>
            <a:r>
              <a:rPr lang="en-US" sz="3600" dirty="0" smtClean="0"/>
              <a:t> Flakes of fibrin appear and cause loops of intestine to become adherent to one another and to the </a:t>
            </a:r>
            <a:r>
              <a:rPr lang="en-US" sz="3600" dirty="0" err="1" smtClean="0"/>
              <a:t>parietes</a:t>
            </a:r>
            <a:r>
              <a:rPr lang="en-US" sz="3600" dirty="0" smtClean="0"/>
              <a:t>. Peristalsis is retarded in affected bowel and this helps to prevent distribution of the </a:t>
            </a:r>
            <a:r>
              <a:rPr lang="en-US" sz="3600" dirty="0" err="1" smtClean="0"/>
              <a:t>infection.The</a:t>
            </a:r>
            <a:r>
              <a:rPr lang="en-US" sz="3600" dirty="0" smtClean="0"/>
              <a:t> greater </a:t>
            </a:r>
            <a:r>
              <a:rPr lang="en-US" sz="3600" dirty="0" err="1" smtClean="0"/>
              <a:t>omentum</a:t>
            </a:r>
            <a:r>
              <a:rPr lang="en-US" sz="3600" dirty="0" smtClean="0"/>
              <a:t>, by enveloping and becoming adherent to inflamed structures, often forms a substantial barrier to the spread of infection.</a:t>
            </a:r>
            <a:endParaRPr lang="en-US" sz="3600" dirty="0">
              <a:solidFill>
                <a:srgbClr val="C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000" b="1" i="1" dirty="0" smtClean="0">
                <a:solidFill>
                  <a:srgbClr val="C00000"/>
                </a:solidFill>
              </a:rPr>
              <a:t>Surgical:</a:t>
            </a:r>
          </a:p>
          <a:p>
            <a:pPr>
              <a:buNone/>
            </a:pPr>
            <a:r>
              <a:rPr lang="en-US" dirty="0" smtClean="0"/>
              <a:t>Drains are frequently placed during operation to assist </a:t>
            </a:r>
            <a:r>
              <a:rPr lang="en-US" dirty="0" err="1" smtClean="0"/>
              <a:t>localisation</a:t>
            </a:r>
            <a:r>
              <a:rPr lang="en-US" dirty="0" smtClean="0"/>
              <a:t> (and exit) of intra-abdominal collections: their value is disputed. They may act as conduits for exogenous infection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number of factors may </a:t>
            </a:r>
            <a:r>
              <a:rPr lang="en-US" dirty="0" err="1" smtClean="0"/>
              <a:t>favour</a:t>
            </a:r>
            <a:r>
              <a:rPr lang="en-US" dirty="0" smtClean="0"/>
              <a:t> the development of diffuse peritonitis:</a:t>
            </a:r>
            <a:endParaRPr lang="en-US" dirty="0"/>
          </a:p>
        </p:txBody>
      </p:sp>
      <p:sp>
        <p:nvSpPr>
          <p:cNvPr id="3" name="Content Placeholder 2"/>
          <p:cNvSpPr>
            <a:spLocks noGrp="1"/>
          </p:cNvSpPr>
          <p:nvPr>
            <p:ph idx="1"/>
          </p:nvPr>
        </p:nvSpPr>
        <p:spPr/>
        <p:txBody>
          <a:bodyPr>
            <a:normAutofit/>
          </a:bodyPr>
          <a:lstStyle/>
          <a:p>
            <a:r>
              <a:rPr lang="en-US" i="1" dirty="0" smtClean="0"/>
              <a:t>Speed of peritoneal contamination is a prime factor</a:t>
            </a:r>
          </a:p>
          <a:p>
            <a:pPr>
              <a:buFont typeface="Arial" pitchFamily="34" charset="0"/>
              <a:buChar char="•"/>
            </a:pPr>
            <a:r>
              <a:rPr lang="en-US" i="1" dirty="0" smtClean="0"/>
              <a:t>Stimulation of peristalsis by the ingestion of food or even water </a:t>
            </a:r>
            <a:r>
              <a:rPr lang="en-US" dirty="0" smtClean="0"/>
              <a:t>hinders </a:t>
            </a:r>
            <a:r>
              <a:rPr lang="en-US" dirty="0" err="1" smtClean="0"/>
              <a:t>localisation</a:t>
            </a:r>
            <a:endParaRPr lang="en-US" dirty="0" smtClean="0"/>
          </a:p>
          <a:p>
            <a:r>
              <a:rPr lang="en-US" dirty="0" smtClean="0"/>
              <a:t>The </a:t>
            </a:r>
            <a:r>
              <a:rPr lang="en-US" i="1" dirty="0" smtClean="0"/>
              <a:t>virulence of the infecting organism</a:t>
            </a:r>
          </a:p>
          <a:p>
            <a:r>
              <a:rPr lang="en-US" i="1" dirty="0" smtClean="0"/>
              <a:t>Young children have a small </a:t>
            </a:r>
            <a:r>
              <a:rPr lang="en-US" i="1" dirty="0" err="1" smtClean="0"/>
              <a:t>omentum</a:t>
            </a:r>
            <a:r>
              <a:rPr lang="en-US" i="1" dirty="0" smtClean="0"/>
              <a:t>, which is less effective in </a:t>
            </a:r>
            <a:r>
              <a:rPr lang="en-US" dirty="0" err="1" smtClean="0"/>
              <a:t>localising</a:t>
            </a:r>
            <a:r>
              <a:rPr lang="en-US" dirty="0" smtClean="0"/>
              <a:t> infection.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t>Disruption of </a:t>
            </a:r>
            <a:r>
              <a:rPr lang="en-US" i="1" dirty="0" err="1" smtClean="0"/>
              <a:t>localised</a:t>
            </a:r>
            <a:r>
              <a:rPr lang="en-US" i="1" dirty="0" smtClean="0"/>
              <a:t> collections may occur with injudicious</a:t>
            </a:r>
          </a:p>
          <a:p>
            <a:r>
              <a:rPr lang="en-US" dirty="0" smtClean="0"/>
              <a:t>handling, e.g. appendix mass or </a:t>
            </a:r>
            <a:r>
              <a:rPr lang="en-US" dirty="0" err="1" smtClean="0"/>
              <a:t>pericolic</a:t>
            </a:r>
            <a:r>
              <a:rPr lang="en-US" dirty="0" smtClean="0"/>
              <a:t> abscess.</a:t>
            </a:r>
          </a:p>
          <a:p>
            <a:r>
              <a:rPr lang="en-US" i="1" dirty="0" smtClean="0"/>
              <a:t>Deficient natural resistance (‘immune deficiency’) may </a:t>
            </a:r>
            <a:r>
              <a:rPr lang="en-US" i="1" dirty="0" err="1" smtClean="0"/>
              <a:t>result</a:t>
            </a:r>
            <a:r>
              <a:rPr lang="en-US" dirty="0" err="1" smtClean="0"/>
              <a:t>from</a:t>
            </a:r>
            <a:r>
              <a:rPr lang="en-US" dirty="0" smtClean="0"/>
              <a:t> use of drugs (e.g. steroids), disease [e.g. acquired </a:t>
            </a:r>
            <a:r>
              <a:rPr lang="en-US" dirty="0" err="1" smtClean="0"/>
              <a:t>immunedeficiency</a:t>
            </a:r>
            <a:r>
              <a:rPr lang="en-US" dirty="0" smtClean="0"/>
              <a:t> syndrome (AIDS)] or old age.</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Clinical features</a:t>
            </a:r>
            <a:endParaRPr lang="en-US" dirty="0"/>
          </a:p>
        </p:txBody>
      </p:sp>
      <p:sp>
        <p:nvSpPr>
          <p:cNvPr id="3" name="Content Placeholder 2"/>
          <p:cNvSpPr>
            <a:spLocks noGrp="1"/>
          </p:cNvSpPr>
          <p:nvPr>
            <p:ph idx="1"/>
          </p:nvPr>
        </p:nvSpPr>
        <p:spPr/>
        <p:txBody>
          <a:bodyPr>
            <a:normAutofit fontScale="92500" lnSpcReduction="10000"/>
          </a:bodyPr>
          <a:lstStyle/>
          <a:p>
            <a:r>
              <a:rPr lang="en-US" b="1" i="1" dirty="0" err="1" smtClean="0">
                <a:solidFill>
                  <a:srgbClr val="C00000"/>
                </a:solidFill>
              </a:rPr>
              <a:t>Localised</a:t>
            </a:r>
            <a:r>
              <a:rPr lang="en-US" b="1" i="1" dirty="0" smtClean="0">
                <a:solidFill>
                  <a:srgbClr val="C00000"/>
                </a:solidFill>
              </a:rPr>
              <a:t> peritonitis:</a:t>
            </a:r>
          </a:p>
          <a:p>
            <a:r>
              <a:rPr lang="en-US" dirty="0" smtClean="0"/>
              <a:t>the initial symptoms and signs are those of that condition. When the peritoneum becomes inflamed, the </a:t>
            </a:r>
            <a:r>
              <a:rPr lang="en-US" dirty="0" err="1" smtClean="0"/>
              <a:t>temperature,and</a:t>
            </a:r>
            <a:r>
              <a:rPr lang="en-US" dirty="0" smtClean="0"/>
              <a:t> especially the pulse rate, rise. Abdominal pain increases and usually there is associated vomiting. The most important sign is guarding and rigidity of the abdominal wall </a:t>
            </a:r>
            <a:r>
              <a:rPr lang="en-US" dirty="0" err="1" smtClean="0"/>
              <a:t>ove</a:t>
            </a:r>
            <a:r>
              <a:rPr lang="en-US" dirty="0" smtClean="0"/>
              <a:t> the area of the abdomen that is involved, with a positive ‘release’ sign (rebound tenderness). </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inflammation arises under the diaphragm, shoulder tip (‘</a:t>
            </a:r>
            <a:r>
              <a:rPr lang="en-US" dirty="0" err="1" smtClean="0"/>
              <a:t>phrenic</a:t>
            </a:r>
            <a:r>
              <a:rPr lang="en-US" dirty="0" smtClean="0"/>
              <a:t>’) pain may be felt. In cases </a:t>
            </a:r>
            <a:r>
              <a:rPr lang="en-US" dirty="0" err="1" smtClean="0"/>
              <a:t>ofpelvic</a:t>
            </a:r>
            <a:r>
              <a:rPr lang="en-US" dirty="0" smtClean="0"/>
              <a:t> peritonitis arising from an inflamed appendix in the pelvic position or from </a:t>
            </a:r>
            <a:r>
              <a:rPr lang="en-US" dirty="0" err="1" smtClean="0"/>
              <a:t>salpingitis</a:t>
            </a:r>
            <a:r>
              <a:rPr lang="en-US" dirty="0" smtClean="0"/>
              <a: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abdominal signs are often </a:t>
            </a:r>
            <a:r>
              <a:rPr lang="en-US" dirty="0" err="1" smtClean="0"/>
              <a:t>slight;there</a:t>
            </a:r>
            <a:r>
              <a:rPr lang="en-US" dirty="0" smtClean="0"/>
              <a:t> may be deep tenderness of one or both lower quadrants alone, but a rectal or vaginal examination reveals marked </a:t>
            </a:r>
            <a:r>
              <a:rPr lang="en-US" dirty="0" err="1" smtClean="0"/>
              <a:t>tendernessof</a:t>
            </a:r>
            <a:r>
              <a:rPr lang="en-US" dirty="0" smtClean="0"/>
              <a:t> the pelvic peritoneum. With appropriate </a:t>
            </a:r>
            <a:r>
              <a:rPr lang="en-US" dirty="0" err="1" smtClean="0"/>
              <a:t>treatment,localised</a:t>
            </a:r>
            <a:r>
              <a:rPr lang="en-US" dirty="0" smtClean="0"/>
              <a:t> peritonitis usually resolves; in about 20% of cases, </a:t>
            </a:r>
            <a:r>
              <a:rPr lang="en-US" dirty="0" err="1" smtClean="0"/>
              <a:t>anabscess</a:t>
            </a:r>
            <a:r>
              <a:rPr lang="en-US" dirty="0" smtClean="0"/>
              <a:t> follows..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Infrequently, localized peritonitis becomes diffuse. Conversely, in favorable circumstances, diffuse peritonitis can become localized, most frequently in the pelvis or at multiple sites within the abdominal cavity</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i="1" dirty="0" smtClean="0">
                <a:solidFill>
                  <a:srgbClr val="C00000"/>
                </a:solidFill>
              </a:rPr>
              <a:t>Diffuse (</a:t>
            </a:r>
            <a:r>
              <a:rPr lang="en-US" b="1" i="1" dirty="0" err="1" smtClean="0">
                <a:solidFill>
                  <a:srgbClr val="C00000"/>
                </a:solidFill>
              </a:rPr>
              <a:t>generalised</a:t>
            </a:r>
            <a:r>
              <a:rPr lang="en-US" b="1" i="1" dirty="0" smtClean="0">
                <a:solidFill>
                  <a:srgbClr val="C00000"/>
                </a:solidFill>
              </a:rPr>
              <a:t>) peritonitis:</a:t>
            </a:r>
          </a:p>
          <a:p>
            <a:pPr>
              <a:buNone/>
            </a:pPr>
            <a:r>
              <a:rPr lang="en-US" sz="4700" dirty="0" smtClean="0">
                <a:solidFill>
                  <a:schemeClr val="tx2"/>
                </a:solidFill>
              </a:rPr>
              <a:t>Early</a:t>
            </a:r>
            <a:r>
              <a:rPr lang="en-US" dirty="0" smtClean="0"/>
              <a:t> Abdominal pain is severe and made worse by moving or </a:t>
            </a:r>
            <a:r>
              <a:rPr lang="en-US" dirty="0" err="1" smtClean="0"/>
              <a:t>breathing.It</a:t>
            </a:r>
            <a:r>
              <a:rPr lang="en-US" dirty="0" smtClean="0"/>
              <a:t> is first experienced at the site of the original lesion and spreads outwards from this point. Vomiting may occur. The patient usually lies still. Tenderness and rigidity on palpation are found typically when the peritonitis affects the anterior abdominal wall.</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Anatomy of peritoneum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peritoneal membrane is divided into two parts\– the </a:t>
            </a:r>
            <a:r>
              <a:rPr lang="en-US" dirty="0" smtClean="0">
                <a:solidFill>
                  <a:srgbClr val="FF0000"/>
                </a:solidFill>
              </a:rPr>
              <a:t>visceral peritoneum </a:t>
            </a:r>
            <a:r>
              <a:rPr lang="en-US" dirty="0" smtClean="0"/>
              <a:t>and the </a:t>
            </a:r>
            <a:r>
              <a:rPr lang="en-US" dirty="0" smtClean="0">
                <a:solidFill>
                  <a:srgbClr val="FF0000"/>
                </a:solidFill>
              </a:rPr>
              <a:t>parietal peritoneum</a:t>
            </a:r>
            <a:r>
              <a:rPr lang="en-US" dirty="0" smtClean="0"/>
              <a:t>.</a:t>
            </a:r>
          </a:p>
          <a:p>
            <a:r>
              <a:rPr lang="en-US" dirty="0" smtClean="0">
                <a:solidFill>
                  <a:srgbClr val="FF0000"/>
                </a:solidFill>
              </a:rPr>
              <a:t>The parietal portion </a:t>
            </a:r>
            <a:r>
              <a:rPr lang="en-US" dirty="0" smtClean="0"/>
              <a:t>is richly supplied with nerves and, when irritated, causes severe pain accurately localized to the affected area.</a:t>
            </a:r>
          </a:p>
          <a:p>
            <a:r>
              <a:rPr lang="en-US" dirty="0" smtClean="0">
                <a:solidFill>
                  <a:srgbClr val="FF0000"/>
                </a:solidFill>
              </a:rPr>
              <a:t>The visceral peritoneum</a:t>
            </a:r>
            <a:r>
              <a:rPr lang="en-US" dirty="0" smtClean="0"/>
              <a:t>, in contrast, is poorly supplied with nerves and its irritation causes vague pain that is usually located to the midline.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Abdominal tenderness and rigidity are diminished or absent if the anterior wall is unaffected, as in pelvic peritonitis </a:t>
            </a:r>
            <a:r>
              <a:rPr lang="en-US" dirty="0" err="1" smtClean="0"/>
              <a:t>or,rarely</a:t>
            </a:r>
            <a:r>
              <a:rPr lang="en-US" dirty="0" smtClean="0"/>
              <a:t>, peritonitis in the lesser sac</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chemeClr val="tx2"/>
                </a:solidFill>
              </a:rPr>
              <a:t>Late</a:t>
            </a:r>
            <a:r>
              <a:rPr lang="en-US" dirty="0" smtClean="0"/>
              <a:t> If resolution or </a:t>
            </a:r>
            <a:r>
              <a:rPr lang="en-US" dirty="0" err="1" smtClean="0"/>
              <a:t>localisation</a:t>
            </a:r>
            <a:r>
              <a:rPr lang="en-US" dirty="0" smtClean="0"/>
              <a:t> of </a:t>
            </a:r>
            <a:r>
              <a:rPr lang="en-US" dirty="0" err="1" smtClean="0"/>
              <a:t>generalised</a:t>
            </a:r>
            <a:r>
              <a:rPr lang="en-US" dirty="0" smtClean="0"/>
              <a:t> peritonitis does not occur, the abdomen remains silent and increasingly distends Circulatory failure ensues, with cold, clammy extremities, sunken eyes, dry tongue, </a:t>
            </a:r>
            <a:r>
              <a:rPr lang="en-US" dirty="0" err="1" smtClean="0"/>
              <a:t>thready</a:t>
            </a:r>
            <a:r>
              <a:rPr lang="en-US" dirty="0" smtClean="0"/>
              <a:t> pulse and drawn and anxious face (Hippocratic </a:t>
            </a:r>
            <a:r>
              <a:rPr lang="en-US" dirty="0" err="1" smtClean="0"/>
              <a:t>facies</a:t>
            </a:r>
            <a:r>
              <a:rPr lang="en-US" dirty="0" smtClean="0"/>
              <a:t>}</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Hippocratic </a:t>
            </a:r>
            <a:r>
              <a:rPr lang="en-US" dirty="0" err="1" smtClean="0"/>
              <a:t>facies</a:t>
            </a:r>
            <a:r>
              <a:rPr lang="en-US" dirty="0" smtClean="0"/>
              <a:t> in terminal diffuse peritonitis</a:t>
            </a: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2971800" y="1600200"/>
            <a:ext cx="3962400" cy="4953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smtClean="0">
                <a:solidFill>
                  <a:srgbClr val="C00000"/>
                </a:solidFill>
              </a:rPr>
              <a:t>Clinical features in peritonitis</a:t>
            </a:r>
            <a:br>
              <a:rPr lang="en-US" sz="4400" b="1" dirty="0" smtClean="0">
                <a:solidFill>
                  <a:srgbClr val="C00000"/>
                </a:solidFill>
              </a:rPr>
            </a:br>
            <a:endParaRPr lang="en-US" dirty="0">
              <a:solidFill>
                <a:srgbClr val="C00000"/>
              </a:solidFill>
            </a:endParaRPr>
          </a:p>
        </p:txBody>
      </p:sp>
      <p:graphicFrame>
        <p:nvGraphicFramePr>
          <p:cNvPr id="4" name="Content Placeholder 3"/>
          <p:cNvGraphicFramePr>
            <a:graphicFrameLocks noGrp="1"/>
          </p:cNvGraphicFramePr>
          <p:nvPr>
            <p:ph idx="1"/>
          </p:nvPr>
        </p:nvGraphicFramePr>
        <p:xfrm>
          <a:off x="1435100" y="1447800"/>
          <a:ext cx="7099300" cy="4358640"/>
        </p:xfrm>
        <a:graphic>
          <a:graphicData uri="http://schemas.openxmlformats.org/drawingml/2006/table">
            <a:tbl>
              <a:tblPr rtl="1" firstRow="1" bandRow="1">
                <a:tableStyleId>{5C22544A-7EE6-4342-B048-85BDC9FD1C3A}</a:tableStyleId>
              </a:tblPr>
              <a:tblGrid>
                <a:gridCol w="7099300">
                  <a:extLst>
                    <a:ext uri="{9D8B030D-6E8A-4147-A177-3AD203B41FA5}">
                      <a16:colId xmlns:a16="http://schemas.microsoft.com/office/drawing/2014/main" val="20000"/>
                    </a:ext>
                  </a:extLst>
                </a:gridCol>
              </a:tblGrid>
              <a:tr h="4038600">
                <a:tc>
                  <a:txBody>
                    <a:bodyPr/>
                    <a:lstStyle/>
                    <a:p>
                      <a:r>
                        <a:rPr kumimoji="0" lang="en-US" sz="2800" b="1" kern="1200" baseline="0" dirty="0" smtClean="0">
                          <a:solidFill>
                            <a:schemeClr val="lt1"/>
                          </a:solidFill>
                          <a:latin typeface="+mn-lt"/>
                          <a:ea typeface="+mn-ea"/>
                          <a:cs typeface="+mn-cs"/>
                        </a:rPr>
                        <a:t>■ Abdominal pain, worse on movement</a:t>
                      </a:r>
                    </a:p>
                    <a:p>
                      <a:r>
                        <a:rPr kumimoji="0" lang="en-US" sz="2800" b="1" kern="1200" baseline="0" dirty="0" smtClean="0">
                          <a:solidFill>
                            <a:schemeClr val="lt1"/>
                          </a:solidFill>
                          <a:latin typeface="+mn-lt"/>
                          <a:ea typeface="+mn-ea"/>
                          <a:cs typeface="+mn-cs"/>
                        </a:rPr>
                        <a:t>■ Guarding/rigidity of abdominal wall</a:t>
                      </a:r>
                    </a:p>
                    <a:p>
                      <a:r>
                        <a:rPr kumimoji="0" lang="en-US" sz="2800" b="1" kern="1200" baseline="0" dirty="0" smtClean="0">
                          <a:solidFill>
                            <a:schemeClr val="lt1"/>
                          </a:solidFill>
                          <a:latin typeface="+mn-lt"/>
                          <a:ea typeface="+mn-ea"/>
                          <a:cs typeface="+mn-cs"/>
                        </a:rPr>
                        <a:t>■ Pain/tenderness on rectal/vaginal examination (pelvic peritonitis)</a:t>
                      </a:r>
                    </a:p>
                    <a:p>
                      <a:r>
                        <a:rPr kumimoji="0" lang="en-US" sz="2800" b="1" kern="1200" baseline="0" dirty="0" smtClean="0">
                          <a:solidFill>
                            <a:schemeClr val="lt1"/>
                          </a:solidFill>
                          <a:latin typeface="+mn-lt"/>
                          <a:ea typeface="+mn-ea"/>
                          <a:cs typeface="+mn-cs"/>
                        </a:rPr>
                        <a:t>■ Pyrexia (may be absent)</a:t>
                      </a:r>
                    </a:p>
                    <a:p>
                      <a:r>
                        <a:rPr kumimoji="0" lang="en-US" sz="2800" b="1" kern="1200" baseline="0" dirty="0" smtClean="0">
                          <a:solidFill>
                            <a:schemeClr val="lt1"/>
                          </a:solidFill>
                          <a:latin typeface="+mn-lt"/>
                          <a:ea typeface="+mn-ea"/>
                          <a:cs typeface="+mn-cs"/>
                        </a:rPr>
                        <a:t>■ Raised pulse rate</a:t>
                      </a:r>
                    </a:p>
                    <a:p>
                      <a:r>
                        <a:rPr kumimoji="0" lang="en-US" sz="2800" b="1" kern="1200" baseline="0" dirty="0" smtClean="0">
                          <a:solidFill>
                            <a:schemeClr val="lt1"/>
                          </a:solidFill>
                          <a:latin typeface="+mn-lt"/>
                          <a:ea typeface="+mn-ea"/>
                          <a:cs typeface="+mn-cs"/>
                        </a:rPr>
                        <a:t>■ Absent or reduced bowel sounds</a:t>
                      </a:r>
                    </a:p>
                    <a:p>
                      <a:r>
                        <a:rPr kumimoji="0" lang="en-US" sz="2800" b="1" kern="1200" baseline="0" dirty="0" smtClean="0">
                          <a:solidFill>
                            <a:schemeClr val="lt1"/>
                          </a:solidFill>
                          <a:latin typeface="+mn-lt"/>
                          <a:ea typeface="+mn-ea"/>
                          <a:cs typeface="+mn-cs"/>
                        </a:rPr>
                        <a:t>■ ‘Septic shock’ [systemic inflammatory response syndrome (SIRS)] in later stages</a:t>
                      </a:r>
                      <a:endParaRPr lang="en-US" sz="2800" dirty="0"/>
                    </a:p>
                  </a:txBody>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74638"/>
            <a:ext cx="7485888" cy="1143000"/>
          </a:xfrm>
        </p:spPr>
        <p:txBody>
          <a:bodyPr>
            <a:noAutofit/>
          </a:bodyPr>
          <a:lstStyle/>
          <a:p>
            <a:r>
              <a:rPr lang="en-US" sz="7200" dirty="0" smtClean="0"/>
              <a:t>   Investigations</a:t>
            </a:r>
            <a:endParaRPr lang="en-US" sz="7200" dirty="0"/>
          </a:p>
        </p:txBody>
      </p:sp>
      <p:sp>
        <p:nvSpPr>
          <p:cNvPr id="3" name="Content Placeholder 2"/>
          <p:cNvSpPr>
            <a:spLocks noGrp="1"/>
          </p:cNvSpPr>
          <p:nvPr>
            <p:ph idx="1"/>
          </p:nvPr>
        </p:nvSpPr>
        <p:spPr/>
        <p:txBody>
          <a:bodyPr/>
          <a:lstStyle/>
          <a:p>
            <a:r>
              <a:rPr lang="en-US" dirty="0" smtClean="0"/>
              <a:t>A </a:t>
            </a:r>
            <a:r>
              <a:rPr lang="en-US" i="1" dirty="0" smtClean="0"/>
              <a:t>radiograph of the abdomen may confirm the presence of </a:t>
            </a:r>
            <a:r>
              <a:rPr lang="en-US" dirty="0" smtClean="0"/>
              <a:t>dilated gas-filled loops of bowel (consistent with a paralytic </a:t>
            </a:r>
            <a:r>
              <a:rPr lang="en-US" dirty="0" err="1" smtClean="0"/>
              <a:t>ileus</a:t>
            </a:r>
            <a:r>
              <a:rPr lang="en-US" dirty="0" smtClean="0"/>
              <a:t>) or show free gas, although the latter is best shown on an erect chest radiograph</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Gas under the diaphragm in a patient with free perforation</a:t>
            </a:r>
            <a:br>
              <a:rPr lang="en-US" dirty="0" smtClean="0"/>
            </a:br>
            <a:r>
              <a:rPr lang="en-US" dirty="0" smtClean="0"/>
              <a:t>and peritonitis</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2819400" y="1676400"/>
            <a:ext cx="5257800" cy="5029200"/>
          </a:xfrm>
          <a:prstGeom prst="rect">
            <a:avLst/>
          </a:prstGeom>
          <a:noFill/>
          <a:ln w="9525">
            <a:noFill/>
            <a:miter lim="800000"/>
            <a:headEnd/>
            <a:tailEnd/>
          </a:ln>
          <a:effectLst/>
        </p:spPr>
      </p:pic>
      <p:sp>
        <p:nvSpPr>
          <p:cNvPr id="5" name="Up Arrow 4"/>
          <p:cNvSpPr/>
          <p:nvPr/>
        </p:nvSpPr>
        <p:spPr>
          <a:xfrm>
            <a:off x="3581400" y="5879592"/>
            <a:ext cx="484632" cy="978408"/>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i="1" dirty="0" smtClean="0"/>
              <a:t>Serum amylase estimation may establish the diagnosis of acute </a:t>
            </a:r>
            <a:r>
              <a:rPr lang="en-US" dirty="0" smtClean="0"/>
              <a:t>pancreatitis.</a:t>
            </a:r>
          </a:p>
          <a:p>
            <a:r>
              <a:rPr lang="en-US" i="1" dirty="0" smtClean="0"/>
              <a:t>Ultrasound and </a:t>
            </a:r>
            <a:r>
              <a:rPr lang="en-US" i="1" dirty="0" err="1" smtClean="0"/>
              <a:t>computerised</a:t>
            </a:r>
            <a:r>
              <a:rPr lang="en-US" i="1" dirty="0" smtClean="0"/>
              <a:t> tomography (CT) scanning.</a:t>
            </a:r>
          </a:p>
          <a:p>
            <a:r>
              <a:rPr lang="en-US" i="1" dirty="0" smtClean="0"/>
              <a:t>Peritoneal diagnostic aspiration may be helpful but is usually </a:t>
            </a:r>
            <a:r>
              <a:rPr lang="en-US" dirty="0" smtClean="0"/>
              <a:t>unnecessary. Bile-stained fluid indicates a perforated peptic ulcer or gall bladder; the presence of pus indicates bacterial peritonitis. Blood is aspirated in a high proportion of patients with </a:t>
            </a:r>
            <a:r>
              <a:rPr lang="en-US" dirty="0" err="1" smtClean="0"/>
              <a:t>intraperitoneal</a:t>
            </a:r>
            <a:r>
              <a:rPr lang="en-US" dirty="0" smtClean="0"/>
              <a:t> bleeding</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2468562"/>
          </a:xfrm>
        </p:spPr>
        <p:txBody>
          <a:bodyPr>
            <a:normAutofit fontScale="90000"/>
          </a:bodyPr>
          <a:lstStyle/>
          <a:p>
            <a:r>
              <a:rPr lang="en-US" dirty="0" smtClean="0"/>
              <a:t>Acute pancreatitis seen on </a:t>
            </a:r>
            <a:r>
              <a:rPr lang="en-US" dirty="0" err="1" smtClean="0"/>
              <a:t>computerised</a:t>
            </a:r>
            <a:r>
              <a:rPr lang="en-US" dirty="0" smtClean="0"/>
              <a:t> tomography</a:t>
            </a:r>
            <a:br>
              <a:rPr lang="en-US" dirty="0" smtClean="0"/>
            </a:br>
            <a:r>
              <a:rPr lang="en-US" dirty="0" smtClean="0"/>
              <a:t>scanning with swelling of the gland and surrounding inflammatory</a:t>
            </a:r>
            <a:br>
              <a:rPr lang="en-US" dirty="0" smtClean="0"/>
            </a:br>
            <a:r>
              <a:rPr lang="en-US" dirty="0" smtClean="0"/>
              <a:t>changes</a:t>
            </a:r>
            <a:endParaRPr lang="en-US" dirty="0"/>
          </a:p>
        </p:txBody>
      </p:sp>
      <p:pic>
        <p:nvPicPr>
          <p:cNvPr id="3074" name="Picture 2"/>
          <p:cNvPicPr>
            <a:picLocks noGrp="1" noChangeAspect="1" noChangeArrowheads="1"/>
          </p:cNvPicPr>
          <p:nvPr>
            <p:ph idx="1"/>
          </p:nvPr>
        </p:nvPicPr>
        <p:blipFill>
          <a:blip r:embed="rId2"/>
          <a:srcRect/>
          <a:stretch>
            <a:fillRect/>
          </a:stretch>
        </p:blipFill>
        <p:spPr bwMode="auto">
          <a:xfrm>
            <a:off x="2743200" y="3276600"/>
            <a:ext cx="4886325" cy="3190875"/>
          </a:xfrm>
          <a:prstGeom prst="rect">
            <a:avLst/>
          </a:prstGeom>
          <a:noFill/>
          <a:ln w="9525">
            <a:noFill/>
            <a:miter lim="800000"/>
            <a:headEnd/>
            <a:tailEnd/>
          </a:ln>
          <a:effectLst/>
        </p:spPr>
      </p:pic>
      <p:sp>
        <p:nvSpPr>
          <p:cNvPr id="5" name="Up Arrow 4"/>
          <p:cNvSpPr/>
          <p:nvPr/>
        </p:nvSpPr>
        <p:spPr>
          <a:xfrm>
            <a:off x="10515600" y="3810000"/>
            <a:ext cx="48463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en-US"/>
          </a:p>
        </p:txBody>
      </p:sp>
      <p:cxnSp>
        <p:nvCxnSpPr>
          <p:cNvPr id="7" name="Straight Arrow Connector 6"/>
          <p:cNvCxnSpPr/>
          <p:nvPr/>
        </p:nvCxnSpPr>
        <p:spPr>
          <a:xfrm>
            <a:off x="4267200" y="3276600"/>
            <a:ext cx="914400" cy="9144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Investigations in peritonitis</a:t>
            </a:r>
            <a:br>
              <a:rPr lang="en-US" b="1" dirty="0" smtClean="0"/>
            </a:br>
            <a:endParaRPr lang="en-US" dirty="0"/>
          </a:p>
        </p:txBody>
      </p:sp>
      <p:graphicFrame>
        <p:nvGraphicFramePr>
          <p:cNvPr id="4" name="Content Placeholder 3"/>
          <p:cNvGraphicFramePr>
            <a:graphicFrameLocks noGrp="1"/>
          </p:cNvGraphicFramePr>
          <p:nvPr>
            <p:ph idx="1"/>
          </p:nvPr>
        </p:nvGraphicFramePr>
        <p:xfrm>
          <a:off x="1435100" y="1447800"/>
          <a:ext cx="7499350" cy="4114800"/>
        </p:xfrm>
        <a:graphic>
          <a:graphicData uri="http://schemas.openxmlformats.org/drawingml/2006/table">
            <a:tbl>
              <a:tblPr rtl="1" firstRow="1" bandRow="1">
                <a:tableStyleId>{5C22544A-7EE6-4342-B048-85BDC9FD1C3A}</a:tableStyleId>
              </a:tblPr>
              <a:tblGrid>
                <a:gridCol w="7499350">
                  <a:extLst>
                    <a:ext uri="{9D8B030D-6E8A-4147-A177-3AD203B41FA5}">
                      <a16:colId xmlns:a16="http://schemas.microsoft.com/office/drawing/2014/main" val="20000"/>
                    </a:ext>
                  </a:extLst>
                </a:gridCol>
              </a:tblGrid>
              <a:tr h="4114800">
                <a:tc>
                  <a:txBody>
                    <a:bodyPr/>
                    <a:lstStyle/>
                    <a:p>
                      <a:r>
                        <a:rPr kumimoji="0" lang="en-US" sz="2400" b="1" kern="1200" baseline="0" dirty="0" smtClean="0">
                          <a:solidFill>
                            <a:schemeClr val="lt1"/>
                          </a:solidFill>
                          <a:latin typeface="+mn-lt"/>
                          <a:ea typeface="+mn-ea"/>
                          <a:cs typeface="+mn-cs"/>
                        </a:rPr>
                        <a:t>■ Raised white cell count and C-reactive protein are usual</a:t>
                      </a:r>
                    </a:p>
                    <a:p>
                      <a:r>
                        <a:rPr kumimoji="0" lang="en-US" sz="2400" b="1" kern="1200" baseline="0" dirty="0" smtClean="0">
                          <a:solidFill>
                            <a:schemeClr val="lt1"/>
                          </a:solidFill>
                          <a:latin typeface="+mn-lt"/>
                          <a:ea typeface="+mn-ea"/>
                          <a:cs typeface="+mn-cs"/>
                        </a:rPr>
                        <a:t>■ Serum amylase &gt; 4× normal indicates acute pancreatitis</a:t>
                      </a:r>
                    </a:p>
                    <a:p>
                      <a:r>
                        <a:rPr kumimoji="0" lang="en-US" sz="2400" b="1" kern="1200" baseline="0" dirty="0" smtClean="0">
                          <a:solidFill>
                            <a:schemeClr val="lt1"/>
                          </a:solidFill>
                          <a:latin typeface="+mn-lt"/>
                          <a:ea typeface="+mn-ea"/>
                          <a:cs typeface="+mn-cs"/>
                        </a:rPr>
                        <a:t>■ Abdominal radiographs are occasionally helpful</a:t>
                      </a:r>
                    </a:p>
                    <a:p>
                      <a:r>
                        <a:rPr kumimoji="0" lang="en-US" sz="2400" b="1" kern="1200" baseline="0" dirty="0" smtClean="0">
                          <a:solidFill>
                            <a:schemeClr val="lt1"/>
                          </a:solidFill>
                          <a:latin typeface="+mn-lt"/>
                          <a:ea typeface="+mn-ea"/>
                          <a:cs typeface="+mn-cs"/>
                        </a:rPr>
                        <a:t>■ Erect chest radiographs may show free peritoneal gas (perforated </a:t>
                      </a:r>
                      <a:r>
                        <a:rPr kumimoji="0" lang="en-US" sz="2400" b="1" kern="1200" baseline="0" dirty="0" err="1" smtClean="0">
                          <a:solidFill>
                            <a:schemeClr val="lt1"/>
                          </a:solidFill>
                          <a:latin typeface="+mn-lt"/>
                          <a:ea typeface="+mn-ea"/>
                          <a:cs typeface="+mn-cs"/>
                        </a:rPr>
                        <a:t>viscus</a:t>
                      </a:r>
                      <a:r>
                        <a:rPr kumimoji="0" lang="en-US" sz="2400" b="1" kern="1200" baseline="0" dirty="0" smtClean="0">
                          <a:solidFill>
                            <a:schemeClr val="lt1"/>
                          </a:solidFill>
                          <a:latin typeface="+mn-lt"/>
                          <a:ea typeface="+mn-ea"/>
                          <a:cs typeface="+mn-cs"/>
                        </a:rPr>
                        <a:t>)</a:t>
                      </a:r>
                    </a:p>
                    <a:p>
                      <a:r>
                        <a:rPr kumimoji="0" lang="en-US" sz="2400" b="1" kern="1200" baseline="0" dirty="0" smtClean="0">
                          <a:solidFill>
                            <a:schemeClr val="lt1"/>
                          </a:solidFill>
                          <a:latin typeface="+mn-lt"/>
                          <a:ea typeface="+mn-ea"/>
                          <a:cs typeface="+mn-cs"/>
                        </a:rPr>
                        <a:t>■ Ultrasound/CT scanning often diagnostic</a:t>
                      </a:r>
                    </a:p>
                    <a:p>
                      <a:r>
                        <a:rPr kumimoji="0" lang="en-US" sz="2400" b="1" kern="1200" baseline="0" dirty="0" smtClean="0">
                          <a:solidFill>
                            <a:schemeClr val="lt1"/>
                          </a:solidFill>
                          <a:latin typeface="+mn-lt"/>
                          <a:ea typeface="+mn-ea"/>
                          <a:cs typeface="+mn-cs"/>
                        </a:rPr>
                        <a:t>■ Peritoneal fluid aspiration (with or without ultrasound guidance) may be helpful</a:t>
                      </a:r>
                      <a:endParaRPr lang="en-US" sz="2400" dirty="0"/>
                    </a:p>
                  </a:txBody>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         Treatment</a:t>
            </a:r>
            <a:endParaRPr lang="en-US" sz="5400" dirty="0"/>
          </a:p>
        </p:txBody>
      </p:sp>
      <p:sp>
        <p:nvSpPr>
          <p:cNvPr id="3" name="Content Placeholder 2"/>
          <p:cNvSpPr>
            <a:spLocks noGrp="1"/>
          </p:cNvSpPr>
          <p:nvPr>
            <p:ph idx="1"/>
          </p:nvPr>
        </p:nvSpPr>
        <p:spPr/>
        <p:txBody>
          <a:bodyPr>
            <a:normAutofit fontScale="92500" lnSpcReduction="20000"/>
          </a:bodyPr>
          <a:lstStyle/>
          <a:p>
            <a:pPr>
              <a:buNone/>
            </a:pPr>
            <a:r>
              <a:rPr lang="en-US" sz="3900" b="1" i="1" dirty="0" smtClean="0">
                <a:solidFill>
                  <a:srgbClr val="C00000"/>
                </a:solidFill>
              </a:rPr>
              <a:t>General care of the patient</a:t>
            </a:r>
          </a:p>
          <a:p>
            <a:r>
              <a:rPr lang="en-US" dirty="0" smtClean="0"/>
              <a:t>■ </a:t>
            </a:r>
            <a:r>
              <a:rPr lang="en-US" b="1" dirty="0" smtClean="0"/>
              <a:t>Correction of fluid and electrolyte imbalance</a:t>
            </a:r>
          </a:p>
          <a:p>
            <a:r>
              <a:rPr lang="en-US" dirty="0" smtClean="0"/>
              <a:t>■ </a:t>
            </a:r>
            <a:r>
              <a:rPr lang="en-US" b="1" dirty="0" smtClean="0"/>
              <a:t>Insertion of </a:t>
            </a:r>
            <a:r>
              <a:rPr lang="en-US" b="1" dirty="0" err="1" smtClean="0"/>
              <a:t>nasogastric</a:t>
            </a:r>
            <a:r>
              <a:rPr lang="en-US" b="1" dirty="0" smtClean="0"/>
              <a:t> drainage tube</a:t>
            </a:r>
          </a:p>
          <a:p>
            <a:r>
              <a:rPr lang="en-US" dirty="0" smtClean="0"/>
              <a:t>■ </a:t>
            </a:r>
            <a:r>
              <a:rPr lang="en-US" b="1" dirty="0" smtClean="0"/>
              <a:t>Broad-spectrum antibiotic therapy</a:t>
            </a:r>
          </a:p>
          <a:p>
            <a:r>
              <a:rPr lang="en-US" dirty="0" smtClean="0"/>
              <a:t>■ </a:t>
            </a:r>
            <a:r>
              <a:rPr lang="en-US" b="1" dirty="0" smtClean="0"/>
              <a:t>Analgesia</a:t>
            </a:r>
          </a:p>
          <a:p>
            <a:r>
              <a:rPr lang="en-US" dirty="0" smtClean="0"/>
              <a:t>■ </a:t>
            </a:r>
            <a:r>
              <a:rPr lang="en-US" b="1" dirty="0" smtClean="0"/>
              <a:t>Vital system support</a:t>
            </a:r>
          </a:p>
          <a:p>
            <a:r>
              <a:rPr lang="en-US" b="1" dirty="0" smtClean="0"/>
              <a:t>Operative treatment of cause when appropriate with peritoneal debridement/</a:t>
            </a:r>
            <a:r>
              <a:rPr lang="en-US" b="1" dirty="0" err="1" smtClean="0"/>
              <a:t>lavage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435608" y="457200"/>
            <a:ext cx="7498080" cy="5791200"/>
          </a:xfrm>
        </p:spPr>
        <p:txBody>
          <a:bodyPr>
            <a:noAutofit/>
          </a:bodyPr>
          <a:lstStyle/>
          <a:p>
            <a:pPr>
              <a:buNone/>
            </a:pPr>
            <a:endParaRPr lang="en-US" dirty="0" smtClean="0"/>
          </a:p>
          <a:p>
            <a:pPr>
              <a:buNone/>
            </a:pPr>
            <a:endParaRPr lang="en-US" dirty="0" smtClean="0"/>
          </a:p>
          <a:p>
            <a:r>
              <a:rPr lang="en-US" dirty="0" smtClean="0"/>
              <a:t>The peritoneal cavity is the largest cavity in the body, the surface area of its lining membrane (</a:t>
            </a:r>
            <a:r>
              <a:rPr lang="en-US" dirty="0" smtClean="0">
                <a:solidFill>
                  <a:srgbClr val="FF0000"/>
                </a:solidFill>
              </a:rPr>
              <a:t>2 m</a:t>
            </a:r>
            <a:r>
              <a:rPr lang="en-US" sz="1100" dirty="0" smtClean="0">
                <a:solidFill>
                  <a:srgbClr val="FF0000"/>
                </a:solidFill>
              </a:rPr>
              <a:t>2</a:t>
            </a:r>
            <a:r>
              <a:rPr lang="en-US" dirty="0" smtClean="0">
                <a:solidFill>
                  <a:srgbClr val="FF0000"/>
                </a:solidFill>
              </a:rPr>
              <a:t> </a:t>
            </a:r>
            <a:r>
              <a:rPr lang="en-US" dirty="0" smtClean="0"/>
              <a:t>in an adult) being nearly equal to that of the skin. </a:t>
            </a:r>
          </a:p>
          <a:p>
            <a:r>
              <a:rPr lang="en-US" dirty="0" smtClean="0"/>
              <a:t>The peritoneal membrane is composed of flattened polyhedral cells (</a:t>
            </a:r>
            <a:r>
              <a:rPr lang="en-US" dirty="0" err="1" smtClean="0"/>
              <a:t>mesothelium</a:t>
            </a:r>
            <a:r>
              <a:rPr lang="en-US" dirty="0" smtClean="0"/>
              <a:t>),  one layer thick, resting upon a thin layer of </a:t>
            </a:r>
            <a:r>
              <a:rPr lang="en-US" dirty="0" err="1" smtClean="0"/>
              <a:t>fibroelastic</a:t>
            </a:r>
            <a:r>
              <a:rPr lang="en-US" dirty="0" smtClean="0"/>
              <a:t> tissue. </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sz="3600" b="1" i="1" dirty="0" smtClean="0">
                <a:solidFill>
                  <a:srgbClr val="C00000"/>
                </a:solidFill>
              </a:rPr>
              <a:t>Specific treatment of the cause </a:t>
            </a:r>
          </a:p>
          <a:p>
            <a:pPr>
              <a:buNone/>
            </a:pPr>
            <a:r>
              <a:rPr lang="en-US" sz="3600" dirty="0" smtClean="0"/>
              <a:t>If the cause of peritonitis is amenable to surgery, operation must be carried out as soon as the patient is fit for </a:t>
            </a:r>
            <a:r>
              <a:rPr lang="en-US" sz="3600" dirty="0" err="1" smtClean="0"/>
              <a:t>anaesthesia.This</a:t>
            </a:r>
            <a:r>
              <a:rPr lang="en-US" sz="3600" dirty="0" smtClean="0"/>
              <a:t> is usually within a few hours. In peritonitis caused by pancreatitis or </a:t>
            </a:r>
            <a:r>
              <a:rPr lang="en-US" sz="3600" dirty="0" err="1" smtClean="0"/>
              <a:t>salpingitis</a:t>
            </a:r>
            <a:r>
              <a:rPr lang="en-US" sz="3600" dirty="0" smtClean="0"/>
              <a:t>, or in cases of primary peritonitis of streptococcal or pneumococcal origin, non-operative treatment is preferred provided the diagnosis can be made with confidence</a:t>
            </a:r>
            <a:endParaRPr lang="en-US" sz="3600" dirty="0">
              <a:solidFill>
                <a:srgbClr val="C0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sz="3600" b="1" i="1" dirty="0" smtClean="0">
                <a:solidFill>
                  <a:srgbClr val="C00000"/>
                </a:solidFill>
              </a:rPr>
              <a:t>Peritoneal </a:t>
            </a:r>
            <a:r>
              <a:rPr lang="en-US" sz="3600" b="1" i="1" dirty="0" err="1" smtClean="0">
                <a:solidFill>
                  <a:srgbClr val="C00000"/>
                </a:solidFill>
              </a:rPr>
              <a:t>lavage</a:t>
            </a:r>
            <a:endParaRPr lang="en-US" sz="3600" b="1" i="1" dirty="0" smtClean="0">
              <a:solidFill>
                <a:srgbClr val="C00000"/>
              </a:solidFill>
            </a:endParaRPr>
          </a:p>
          <a:p>
            <a:pPr>
              <a:buNone/>
            </a:pPr>
            <a:r>
              <a:rPr lang="en-US" sz="3600" dirty="0" smtClean="0"/>
              <a:t>cause has been dealt with, the whole peritoneal cavity is explored with the sucker and, if necessary, mopped dry until all </a:t>
            </a:r>
            <a:r>
              <a:rPr lang="en-US" sz="3600" dirty="0" err="1" smtClean="0"/>
              <a:t>seropurulent</a:t>
            </a:r>
            <a:r>
              <a:rPr lang="en-US" sz="3600" dirty="0" smtClean="0"/>
              <a:t> </a:t>
            </a:r>
            <a:r>
              <a:rPr lang="en-US" sz="3600" dirty="0" err="1" smtClean="0"/>
              <a:t>exudate</a:t>
            </a:r>
            <a:r>
              <a:rPr lang="en-US" sz="3600" dirty="0" smtClean="0"/>
              <a:t> is removed. The use of a large volume </a:t>
            </a:r>
            <a:r>
              <a:rPr lang="en-US" sz="3600" dirty="0" err="1" smtClean="0"/>
              <a:t>ofsaline</a:t>
            </a:r>
            <a:r>
              <a:rPr lang="en-US" sz="3600" dirty="0" smtClean="0"/>
              <a:t> (1–2 </a:t>
            </a:r>
            <a:r>
              <a:rPr lang="en-US" sz="3600" dirty="0" err="1" smtClean="0"/>
              <a:t>litres</a:t>
            </a:r>
            <a:r>
              <a:rPr lang="en-US" sz="3600" dirty="0" smtClean="0"/>
              <a:t>) containing dissolved antibiotic (e.g. tetracycline)has been shown to be effective</a:t>
            </a:r>
            <a:endParaRPr lang="en-US" sz="3600" dirty="0">
              <a:solidFill>
                <a:srgbClr val="C0000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498080" cy="1752600"/>
          </a:xfrm>
        </p:spPr>
        <p:txBody>
          <a:bodyPr>
            <a:normAutofit fontScale="90000"/>
          </a:bodyPr>
          <a:lstStyle/>
          <a:p>
            <a:r>
              <a:rPr lang="en-US" sz="4400" b="1" dirty="0" smtClean="0">
                <a:solidFill>
                  <a:srgbClr val="C00000"/>
                </a:solidFill>
              </a:rPr>
              <a:t>Systemic complications of peritonitis</a:t>
            </a:r>
            <a:r>
              <a:rPr lang="en-US" sz="7200" b="1" dirty="0" smtClean="0">
                <a:solidFill>
                  <a:srgbClr val="C00000"/>
                </a:solidFill>
              </a:rPr>
              <a:t/>
            </a:r>
            <a:br>
              <a:rPr lang="en-US" sz="7200" b="1" dirty="0" smtClean="0">
                <a:solidFill>
                  <a:srgbClr val="C00000"/>
                </a:solidFill>
              </a:rPr>
            </a:br>
            <a:endParaRPr lang="en-US" dirty="0">
              <a:solidFill>
                <a:srgbClr val="C00000"/>
              </a:solidFill>
            </a:endParaRPr>
          </a:p>
        </p:txBody>
      </p:sp>
      <p:graphicFrame>
        <p:nvGraphicFramePr>
          <p:cNvPr id="4" name="Content Placeholder 3"/>
          <p:cNvGraphicFramePr>
            <a:graphicFrameLocks noGrp="1"/>
          </p:cNvGraphicFramePr>
          <p:nvPr>
            <p:ph idx="1"/>
          </p:nvPr>
        </p:nvGraphicFramePr>
        <p:xfrm>
          <a:off x="1644650" y="2209800"/>
          <a:ext cx="7499350" cy="4114800"/>
        </p:xfrm>
        <a:graphic>
          <a:graphicData uri="http://schemas.openxmlformats.org/drawingml/2006/table">
            <a:tbl>
              <a:tblPr rtl="1" firstRow="1" bandRow="1">
                <a:tableStyleId>{5C22544A-7EE6-4342-B048-85BDC9FD1C3A}</a:tableStyleId>
              </a:tblPr>
              <a:tblGrid>
                <a:gridCol w="7499350">
                  <a:extLst>
                    <a:ext uri="{9D8B030D-6E8A-4147-A177-3AD203B41FA5}">
                      <a16:colId xmlns:a16="http://schemas.microsoft.com/office/drawing/2014/main" val="20000"/>
                    </a:ext>
                  </a:extLst>
                </a:gridCol>
              </a:tblGrid>
              <a:tr h="4114800">
                <a:tc>
                  <a:txBody>
                    <a:bodyPr/>
                    <a:lstStyle/>
                    <a:p>
                      <a:r>
                        <a:rPr kumimoji="0" lang="en-US" sz="3600" b="1" kern="1200" baseline="0" dirty="0" smtClean="0">
                          <a:solidFill>
                            <a:schemeClr val="lt1"/>
                          </a:solidFill>
                          <a:latin typeface="+mn-lt"/>
                          <a:ea typeface="+mn-ea"/>
                          <a:cs typeface="+mn-cs"/>
                        </a:rPr>
                        <a:t>■ </a:t>
                      </a:r>
                      <a:r>
                        <a:rPr kumimoji="0" lang="en-US" sz="3600" b="1" kern="1200" baseline="0" dirty="0" err="1" smtClean="0">
                          <a:solidFill>
                            <a:schemeClr val="lt1"/>
                          </a:solidFill>
                          <a:latin typeface="+mn-lt"/>
                          <a:ea typeface="+mn-ea"/>
                          <a:cs typeface="+mn-cs"/>
                        </a:rPr>
                        <a:t>Bacteraemic</a:t>
                      </a:r>
                      <a:r>
                        <a:rPr kumimoji="0" lang="en-US" sz="3600" b="1" kern="1200" baseline="0" dirty="0" smtClean="0">
                          <a:solidFill>
                            <a:schemeClr val="lt1"/>
                          </a:solidFill>
                          <a:latin typeface="+mn-lt"/>
                          <a:ea typeface="+mn-ea"/>
                          <a:cs typeface="+mn-cs"/>
                        </a:rPr>
                        <a:t>/</a:t>
                      </a:r>
                      <a:r>
                        <a:rPr kumimoji="0" lang="en-US" sz="3600" b="1" kern="1200" baseline="0" dirty="0" err="1" smtClean="0">
                          <a:solidFill>
                            <a:schemeClr val="lt1"/>
                          </a:solidFill>
                          <a:latin typeface="+mn-lt"/>
                          <a:ea typeface="+mn-ea"/>
                          <a:cs typeface="+mn-cs"/>
                        </a:rPr>
                        <a:t>endotoxic</a:t>
                      </a:r>
                      <a:r>
                        <a:rPr kumimoji="0" lang="en-US" sz="3600" b="1" kern="1200" baseline="0" dirty="0" smtClean="0">
                          <a:solidFill>
                            <a:schemeClr val="lt1"/>
                          </a:solidFill>
                          <a:latin typeface="+mn-lt"/>
                          <a:ea typeface="+mn-ea"/>
                          <a:cs typeface="+mn-cs"/>
                        </a:rPr>
                        <a:t> shock</a:t>
                      </a:r>
                    </a:p>
                    <a:p>
                      <a:r>
                        <a:rPr kumimoji="0" lang="en-US" sz="3600" b="1" kern="1200" baseline="0" dirty="0" smtClean="0">
                          <a:solidFill>
                            <a:schemeClr val="lt1"/>
                          </a:solidFill>
                          <a:latin typeface="+mn-lt"/>
                          <a:ea typeface="+mn-ea"/>
                          <a:cs typeface="+mn-cs"/>
                        </a:rPr>
                        <a:t>■ Bronchopneumonia/respiratory failure</a:t>
                      </a:r>
                    </a:p>
                    <a:p>
                      <a:r>
                        <a:rPr kumimoji="0" lang="en-US" sz="3600" b="1" kern="1200" baseline="0" dirty="0" smtClean="0">
                          <a:solidFill>
                            <a:schemeClr val="lt1"/>
                          </a:solidFill>
                          <a:latin typeface="+mn-lt"/>
                          <a:ea typeface="+mn-ea"/>
                          <a:cs typeface="+mn-cs"/>
                        </a:rPr>
                        <a:t>■ Renal failure</a:t>
                      </a:r>
                    </a:p>
                    <a:p>
                      <a:r>
                        <a:rPr kumimoji="0" lang="en-US" sz="3600" b="1" kern="1200" baseline="0" dirty="0" smtClean="0">
                          <a:solidFill>
                            <a:schemeClr val="lt1"/>
                          </a:solidFill>
                          <a:latin typeface="+mn-lt"/>
                          <a:ea typeface="+mn-ea"/>
                          <a:cs typeface="+mn-cs"/>
                        </a:rPr>
                        <a:t>■ Bone marrow suppression</a:t>
                      </a:r>
                    </a:p>
                    <a:p>
                      <a:r>
                        <a:rPr kumimoji="0" lang="en-US" sz="3600" b="1" kern="1200" baseline="0" dirty="0" smtClean="0">
                          <a:solidFill>
                            <a:schemeClr val="lt1"/>
                          </a:solidFill>
                          <a:latin typeface="+mn-lt"/>
                          <a:ea typeface="+mn-ea"/>
                          <a:cs typeface="+mn-cs"/>
                        </a:rPr>
                        <a:t>■ Multisystem failure</a:t>
                      </a:r>
                      <a:endParaRPr lang="en-US" sz="3600" dirty="0"/>
                    </a:p>
                  </a:txBody>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smtClean="0">
                <a:solidFill>
                  <a:srgbClr val="C00000"/>
                </a:solidFill>
              </a:rPr>
              <a:t>Abdominal complications of peritonitis</a:t>
            </a:r>
            <a:r>
              <a:rPr lang="en-US" sz="4400" b="1" dirty="0" smtClean="0">
                <a:solidFill>
                  <a:schemeClr val="lt1"/>
                </a:solidFill>
              </a:rPr>
              <a:t/>
            </a:r>
            <a:br>
              <a:rPr lang="en-US" sz="4400" b="1" dirty="0" smtClean="0">
                <a:solidFill>
                  <a:schemeClr val="lt1"/>
                </a:solidFill>
              </a:rPr>
            </a:br>
            <a:endParaRPr lang="en-US" dirty="0"/>
          </a:p>
        </p:txBody>
      </p:sp>
      <p:graphicFrame>
        <p:nvGraphicFramePr>
          <p:cNvPr id="4" name="Content Placeholder 3"/>
          <p:cNvGraphicFramePr>
            <a:graphicFrameLocks noGrp="1"/>
          </p:cNvGraphicFramePr>
          <p:nvPr>
            <p:ph idx="1"/>
          </p:nvPr>
        </p:nvGraphicFramePr>
        <p:xfrm>
          <a:off x="1534886" y="1447800"/>
          <a:ext cx="7399564" cy="4191000"/>
        </p:xfrm>
        <a:graphic>
          <a:graphicData uri="http://schemas.openxmlformats.org/drawingml/2006/table">
            <a:tbl>
              <a:tblPr rtl="1" firstRow="1" bandRow="1">
                <a:tableStyleId>{5C22544A-7EE6-4342-B048-85BDC9FD1C3A}</a:tableStyleId>
              </a:tblPr>
              <a:tblGrid>
                <a:gridCol w="7399564">
                  <a:extLst>
                    <a:ext uri="{9D8B030D-6E8A-4147-A177-3AD203B41FA5}">
                      <a16:colId xmlns:a16="http://schemas.microsoft.com/office/drawing/2014/main" val="20000"/>
                    </a:ext>
                  </a:extLst>
                </a:gridCol>
              </a:tblGrid>
              <a:tr h="4191000">
                <a:tc>
                  <a:txBody>
                    <a:bodyPr/>
                    <a:lstStyle/>
                    <a:p>
                      <a:r>
                        <a:rPr kumimoji="0" lang="en-US" sz="3600" b="1" kern="1200" baseline="0" dirty="0" smtClean="0">
                          <a:solidFill>
                            <a:schemeClr val="lt1"/>
                          </a:solidFill>
                          <a:latin typeface="+mn-lt"/>
                          <a:ea typeface="+mn-ea"/>
                          <a:cs typeface="+mn-cs"/>
                        </a:rPr>
                        <a:t>■ </a:t>
                      </a:r>
                      <a:r>
                        <a:rPr kumimoji="0" lang="en-US" sz="3600" b="1" kern="1200" baseline="0" dirty="0" err="1" smtClean="0">
                          <a:solidFill>
                            <a:schemeClr val="lt1"/>
                          </a:solidFill>
                          <a:latin typeface="+mn-lt"/>
                          <a:ea typeface="+mn-ea"/>
                          <a:cs typeface="+mn-cs"/>
                        </a:rPr>
                        <a:t>Adhesional</a:t>
                      </a:r>
                      <a:r>
                        <a:rPr kumimoji="0" lang="en-US" sz="3600" b="1" kern="1200" baseline="0" dirty="0" smtClean="0">
                          <a:solidFill>
                            <a:schemeClr val="lt1"/>
                          </a:solidFill>
                          <a:latin typeface="+mn-lt"/>
                          <a:ea typeface="+mn-ea"/>
                          <a:cs typeface="+mn-cs"/>
                        </a:rPr>
                        <a:t> small bowel obstruction</a:t>
                      </a:r>
                    </a:p>
                    <a:p>
                      <a:r>
                        <a:rPr kumimoji="0" lang="en-US" sz="3600" b="1" kern="1200" baseline="0" dirty="0" smtClean="0">
                          <a:solidFill>
                            <a:schemeClr val="lt1"/>
                          </a:solidFill>
                          <a:latin typeface="+mn-lt"/>
                          <a:ea typeface="+mn-ea"/>
                          <a:cs typeface="+mn-cs"/>
                        </a:rPr>
                        <a:t>■ Paralytic </a:t>
                      </a:r>
                      <a:r>
                        <a:rPr kumimoji="0" lang="en-US" sz="3600" b="1" kern="1200" baseline="0" dirty="0" err="1" smtClean="0">
                          <a:solidFill>
                            <a:schemeClr val="lt1"/>
                          </a:solidFill>
                          <a:latin typeface="+mn-lt"/>
                          <a:ea typeface="+mn-ea"/>
                          <a:cs typeface="+mn-cs"/>
                        </a:rPr>
                        <a:t>ileus</a:t>
                      </a:r>
                      <a:endParaRPr kumimoji="0" lang="en-US" sz="3600" b="1" kern="1200" baseline="0" dirty="0" smtClean="0">
                        <a:solidFill>
                          <a:schemeClr val="lt1"/>
                        </a:solidFill>
                        <a:latin typeface="+mn-lt"/>
                        <a:ea typeface="+mn-ea"/>
                        <a:cs typeface="+mn-cs"/>
                      </a:endParaRPr>
                    </a:p>
                    <a:p>
                      <a:r>
                        <a:rPr kumimoji="0" lang="en-US" sz="3600" b="1" kern="1200" baseline="0" dirty="0" smtClean="0">
                          <a:solidFill>
                            <a:schemeClr val="lt1"/>
                          </a:solidFill>
                          <a:latin typeface="+mn-lt"/>
                          <a:ea typeface="+mn-ea"/>
                          <a:cs typeface="+mn-cs"/>
                        </a:rPr>
                        <a:t>■ Residual or recurrent abscess</a:t>
                      </a:r>
                    </a:p>
                    <a:p>
                      <a:r>
                        <a:rPr kumimoji="0" lang="en-US" sz="3600" b="1" kern="1200" baseline="0" dirty="0" smtClean="0">
                          <a:solidFill>
                            <a:schemeClr val="lt1"/>
                          </a:solidFill>
                          <a:latin typeface="+mn-lt"/>
                          <a:ea typeface="+mn-ea"/>
                          <a:cs typeface="+mn-cs"/>
                        </a:rPr>
                        <a:t>■ Portal </a:t>
                      </a:r>
                      <a:r>
                        <a:rPr kumimoji="0" lang="en-US" sz="3600" b="1" kern="1200" baseline="0" dirty="0" err="1" smtClean="0">
                          <a:solidFill>
                            <a:schemeClr val="lt1"/>
                          </a:solidFill>
                          <a:latin typeface="+mn-lt"/>
                          <a:ea typeface="+mn-ea"/>
                          <a:cs typeface="+mn-cs"/>
                        </a:rPr>
                        <a:t>pyaemia</a:t>
                      </a:r>
                      <a:r>
                        <a:rPr kumimoji="0" lang="en-US" sz="3600" b="1" kern="1200" baseline="0" dirty="0" smtClean="0">
                          <a:solidFill>
                            <a:schemeClr val="lt1"/>
                          </a:solidFill>
                          <a:latin typeface="+mn-lt"/>
                          <a:ea typeface="+mn-ea"/>
                          <a:cs typeface="+mn-cs"/>
                        </a:rPr>
                        <a:t>/liver abscess</a:t>
                      </a:r>
                      <a:endParaRPr lang="en-US" sz="3600" dirty="0"/>
                    </a:p>
                  </a:txBody>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Bile peritonitis</a:t>
            </a:r>
            <a:endParaRPr lang="en-US" sz="5400" dirty="0"/>
          </a:p>
        </p:txBody>
      </p:sp>
      <p:pic>
        <p:nvPicPr>
          <p:cNvPr id="1027" name="Picture 3"/>
          <p:cNvPicPr>
            <a:picLocks noGrp="1" noChangeAspect="1" noChangeArrowheads="1"/>
          </p:cNvPicPr>
          <p:nvPr>
            <p:ph idx="1"/>
          </p:nvPr>
        </p:nvPicPr>
        <p:blipFill>
          <a:blip r:embed="rId2"/>
          <a:srcRect/>
          <a:stretch>
            <a:fillRect/>
          </a:stretch>
        </p:blipFill>
        <p:spPr bwMode="auto">
          <a:xfrm>
            <a:off x="1905000" y="1524000"/>
            <a:ext cx="6059488" cy="5334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Primary peritonitis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Primary pneumococcal peritonitis may complicate </a:t>
            </a:r>
            <a:r>
              <a:rPr lang="en-US" dirty="0" err="1" smtClean="0"/>
              <a:t>nephrotic</a:t>
            </a:r>
            <a:r>
              <a:rPr lang="en-US" dirty="0" smtClean="0"/>
              <a:t> syndrome or cirrhosis in children.</a:t>
            </a:r>
          </a:p>
          <a:p>
            <a:r>
              <a:rPr lang="en-US" dirty="0" smtClean="0"/>
              <a:t>At other times, and always in males, the infection is blood-borne and secondary to respiratory tract or middle ear disease.</a:t>
            </a:r>
          </a:p>
          <a:p>
            <a:r>
              <a:rPr lang="en-US" dirty="0" smtClean="0"/>
              <a:t>The onset is sudden and the earliest symptom is pain </a:t>
            </a:r>
            <a:r>
              <a:rPr lang="en-US" dirty="0" err="1" smtClean="0"/>
              <a:t>localised</a:t>
            </a:r>
            <a:r>
              <a:rPr lang="en-US" dirty="0" smtClean="0"/>
              <a:t> to the lower half of the abdomen. The temperature is raised to 39°C or more and there is usually frequent vomiting</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After 24–48 hours, profuse </a:t>
            </a:r>
            <a:r>
              <a:rPr lang="en-US" dirty="0" err="1" smtClean="0"/>
              <a:t>diarrhoea</a:t>
            </a:r>
            <a:r>
              <a:rPr lang="en-US" dirty="0" smtClean="0"/>
              <a:t> is characteristic. There is usually increased frequency of </a:t>
            </a:r>
            <a:r>
              <a:rPr lang="en-US" dirty="0" err="1" smtClean="0"/>
              <a:t>micturition</a:t>
            </a:r>
            <a:r>
              <a:rPr lang="en-US" dirty="0" smtClean="0"/>
              <a:t>.</a:t>
            </a:r>
            <a:endParaRPr lang="en-US"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p>
          <a:p>
            <a:r>
              <a:rPr lang="en-US" dirty="0" smtClean="0"/>
              <a:t>only a few milliliters of peritoneal fluid is found in the peritoneal cavity. </a:t>
            </a:r>
          </a:p>
          <a:p>
            <a:r>
              <a:rPr lang="en-US" dirty="0" smtClean="0"/>
              <a:t>The fluid is pale yellow, somewhat viscid and contains lymphocytes and other leucocytes.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Functions of the peritoneum</a:t>
            </a:r>
            <a:endParaRPr lang="en-US" dirty="0"/>
          </a:p>
        </p:txBody>
      </p:sp>
      <p:sp>
        <p:nvSpPr>
          <p:cNvPr id="3" name="Content Placeholder 2"/>
          <p:cNvSpPr>
            <a:spLocks noGrp="1"/>
          </p:cNvSpPr>
          <p:nvPr>
            <p:ph idx="1"/>
          </p:nvPr>
        </p:nvSpPr>
        <p:spPr/>
        <p:txBody>
          <a:bodyPr/>
          <a:lstStyle/>
          <a:p>
            <a:pPr>
              <a:buNone/>
            </a:pPr>
            <a:r>
              <a:rPr lang="en-US" dirty="0" smtClean="0"/>
              <a:t>■ </a:t>
            </a:r>
            <a:r>
              <a:rPr lang="en-US" b="1" dirty="0" smtClean="0"/>
              <a:t>Pain perception </a:t>
            </a:r>
            <a:r>
              <a:rPr lang="en-US" b="1" dirty="0" smtClean="0">
                <a:solidFill>
                  <a:srgbClr val="FF0000"/>
                </a:solidFill>
              </a:rPr>
              <a:t>(parietal peritoneum)</a:t>
            </a:r>
          </a:p>
          <a:p>
            <a:pPr>
              <a:buNone/>
            </a:pPr>
            <a:r>
              <a:rPr lang="en-US" dirty="0" smtClean="0"/>
              <a:t>■ </a:t>
            </a:r>
            <a:r>
              <a:rPr lang="en-US" b="1" dirty="0" smtClean="0"/>
              <a:t>Visceral lubrication</a:t>
            </a:r>
          </a:p>
          <a:p>
            <a:pPr>
              <a:buNone/>
            </a:pPr>
            <a:r>
              <a:rPr lang="en-US" dirty="0" smtClean="0"/>
              <a:t>■ </a:t>
            </a:r>
            <a:r>
              <a:rPr lang="en-US" b="1" dirty="0" smtClean="0"/>
              <a:t>Fluid and particulate absorption</a:t>
            </a:r>
          </a:p>
          <a:p>
            <a:pPr>
              <a:buNone/>
            </a:pPr>
            <a:r>
              <a:rPr lang="en-US" dirty="0" smtClean="0"/>
              <a:t>■ </a:t>
            </a:r>
            <a:r>
              <a:rPr lang="en-US" b="1" dirty="0" smtClean="0"/>
              <a:t>Inflammatory and immune responses</a:t>
            </a:r>
          </a:p>
          <a:p>
            <a:pPr>
              <a:buNone/>
            </a:pPr>
            <a:r>
              <a:rPr lang="en-US" dirty="0" smtClean="0"/>
              <a:t>■ </a:t>
            </a:r>
            <a:r>
              <a:rPr lang="en-US" b="1" dirty="0" err="1" smtClean="0"/>
              <a:t>Fibrinolytic</a:t>
            </a:r>
            <a:r>
              <a:rPr lang="en-US" b="1" dirty="0" smtClean="0"/>
              <a:t> activity</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Causes of a peritoneal inflammatory </a:t>
            </a:r>
            <a:r>
              <a:rPr lang="en-US" b="1" dirty="0" err="1" smtClean="0">
                <a:solidFill>
                  <a:srgbClr val="C00000"/>
                </a:solidFill>
              </a:rPr>
              <a:t>exudate</a:t>
            </a:r>
            <a:r>
              <a:rPr lang="en-US" b="1" dirty="0" smtClean="0">
                <a:solidFill>
                  <a:srgbClr val="C00000"/>
                </a:solidFill>
              </a:rPr>
              <a:t/>
            </a:r>
            <a:br>
              <a:rPr lang="en-US" b="1"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a:bodyPr>
          <a:lstStyle/>
          <a:p>
            <a:r>
              <a:rPr lang="en-US" dirty="0" smtClean="0"/>
              <a:t>■ </a:t>
            </a:r>
            <a:r>
              <a:rPr lang="en-US" b="1" dirty="0" smtClean="0">
                <a:solidFill>
                  <a:srgbClr val="FF0000"/>
                </a:solidFill>
              </a:rPr>
              <a:t>Bacterial infection</a:t>
            </a:r>
            <a:r>
              <a:rPr lang="en-US" b="1" dirty="0" smtClean="0"/>
              <a:t>, e.g. appendicitis, tuberculosis</a:t>
            </a:r>
          </a:p>
          <a:p>
            <a:r>
              <a:rPr lang="en-US" dirty="0" smtClean="0"/>
              <a:t>■ </a:t>
            </a:r>
            <a:r>
              <a:rPr lang="en-US" b="1" dirty="0" smtClean="0">
                <a:solidFill>
                  <a:srgbClr val="FF0000"/>
                </a:solidFill>
              </a:rPr>
              <a:t>Chemical injury</a:t>
            </a:r>
            <a:r>
              <a:rPr lang="en-US" b="1" dirty="0" smtClean="0"/>
              <a:t>, e.g. bile peritonitis</a:t>
            </a:r>
          </a:p>
          <a:p>
            <a:r>
              <a:rPr lang="en-US" dirty="0" smtClean="0"/>
              <a:t>■ </a:t>
            </a:r>
            <a:r>
              <a:rPr lang="en-US" b="1" dirty="0" err="1" smtClean="0">
                <a:solidFill>
                  <a:srgbClr val="FF0000"/>
                </a:solidFill>
              </a:rPr>
              <a:t>Ischaemic</a:t>
            </a:r>
            <a:r>
              <a:rPr lang="en-US" b="1" dirty="0" smtClean="0">
                <a:solidFill>
                  <a:srgbClr val="FF0000"/>
                </a:solidFill>
              </a:rPr>
              <a:t> injury</a:t>
            </a:r>
            <a:r>
              <a:rPr lang="en-US" b="1" dirty="0" smtClean="0"/>
              <a:t>, e.g. strangulated bowel, vascular occlusion</a:t>
            </a:r>
          </a:p>
          <a:p>
            <a:r>
              <a:rPr lang="en-US" dirty="0" smtClean="0"/>
              <a:t>■ </a:t>
            </a:r>
            <a:r>
              <a:rPr lang="en-US" b="1" dirty="0" smtClean="0">
                <a:solidFill>
                  <a:srgbClr val="FF0000"/>
                </a:solidFill>
              </a:rPr>
              <a:t>Direct trauma</a:t>
            </a:r>
            <a:r>
              <a:rPr lang="en-US" b="1" dirty="0" smtClean="0"/>
              <a:t>, e.g. operation</a:t>
            </a:r>
          </a:p>
          <a:p>
            <a:r>
              <a:rPr lang="en-US" dirty="0" smtClean="0"/>
              <a:t>■ </a:t>
            </a:r>
            <a:r>
              <a:rPr lang="en-US" b="1" dirty="0" smtClean="0">
                <a:solidFill>
                  <a:srgbClr val="FF0000"/>
                </a:solidFill>
              </a:rPr>
              <a:t>Allergic reaction</a:t>
            </a:r>
            <a:r>
              <a:rPr lang="en-US" b="1" dirty="0" smtClean="0"/>
              <a:t>, e.g. starch peritonitis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ACUTE PERITONITIS</a:t>
            </a:r>
            <a:endParaRPr lang="en-US" dirty="0"/>
          </a:p>
        </p:txBody>
      </p:sp>
      <p:sp>
        <p:nvSpPr>
          <p:cNvPr id="3" name="Content Placeholder 2"/>
          <p:cNvSpPr>
            <a:spLocks noGrp="1"/>
          </p:cNvSpPr>
          <p:nvPr>
            <p:ph idx="1"/>
          </p:nvPr>
        </p:nvSpPr>
        <p:spPr/>
        <p:txBody>
          <a:bodyPr>
            <a:normAutofit lnSpcReduction="10000"/>
          </a:bodyPr>
          <a:lstStyle/>
          <a:p>
            <a:r>
              <a:rPr lang="en-US" dirty="0" smtClean="0"/>
              <a:t>Most cases of peritonitis are caused by an invasion of the peritoneal cavity by bacteria.</a:t>
            </a:r>
          </a:p>
          <a:p>
            <a:r>
              <a:rPr lang="en-US" dirty="0" smtClean="0"/>
              <a:t>Bacterial peritonitis is usually </a:t>
            </a:r>
            <a:r>
              <a:rPr lang="en-US" dirty="0" err="1" smtClean="0"/>
              <a:t>polymicrobial</a:t>
            </a:r>
            <a:r>
              <a:rPr lang="en-US" dirty="0" smtClean="0"/>
              <a:t>, both aerobic and anaerobic organisms being present. The exception is primary peritonitis (‘spontaneous’ peritonitis), in which a pure infection with streptococcal, pneumococcal or </a:t>
            </a:r>
            <a:r>
              <a:rPr lang="en-US" i="1" dirty="0" err="1" smtClean="0"/>
              <a:t>Haemophilus</a:t>
            </a:r>
            <a:r>
              <a:rPr lang="en-US" i="1" dirty="0" smtClean="0"/>
              <a:t> bacteria </a:t>
            </a:r>
            <a:r>
              <a:rPr lang="en-US" dirty="0" smtClean="0"/>
              <a:t>occurs.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Bacteria in peritonitis</a:t>
            </a:r>
            <a:br>
              <a:rPr lang="en-US" b="1" dirty="0" smtClean="0"/>
            </a:b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sz="4000" b="1" dirty="0" smtClean="0">
                <a:solidFill>
                  <a:srgbClr val="C00000"/>
                </a:solidFill>
              </a:rPr>
              <a:t>Gastrointestinal source</a:t>
            </a:r>
          </a:p>
          <a:p>
            <a:r>
              <a:rPr lang="en-US" dirty="0" smtClean="0"/>
              <a:t>■ </a:t>
            </a:r>
            <a:r>
              <a:rPr lang="en-US" b="1" i="1" dirty="0" smtClean="0"/>
              <a:t>Escherichia coli</a:t>
            </a:r>
          </a:p>
          <a:p>
            <a:r>
              <a:rPr lang="en-US" dirty="0" smtClean="0"/>
              <a:t>■ </a:t>
            </a:r>
            <a:r>
              <a:rPr lang="en-US" b="1" dirty="0" smtClean="0"/>
              <a:t>Streptococci (aerobic and anaerobic)</a:t>
            </a:r>
          </a:p>
          <a:p>
            <a:r>
              <a:rPr lang="en-US" dirty="0" smtClean="0"/>
              <a:t>■ </a:t>
            </a:r>
            <a:r>
              <a:rPr lang="en-US" b="1" i="1" dirty="0" err="1" smtClean="0"/>
              <a:t>Bacteroides</a:t>
            </a:r>
            <a:endParaRPr lang="en-US" b="1" i="1" dirty="0" smtClean="0"/>
          </a:p>
          <a:p>
            <a:r>
              <a:rPr lang="en-US" dirty="0" smtClean="0"/>
              <a:t>■ </a:t>
            </a:r>
            <a:r>
              <a:rPr lang="en-US" b="1" i="1" dirty="0" smtClean="0"/>
              <a:t>Clostridium</a:t>
            </a:r>
          </a:p>
          <a:p>
            <a:r>
              <a:rPr lang="en-US" dirty="0" smtClean="0"/>
              <a:t>■ </a:t>
            </a:r>
            <a:r>
              <a:rPr lang="en-US" b="1" i="1" dirty="0" err="1" smtClean="0"/>
              <a:t>Klebsiella</a:t>
            </a:r>
            <a:r>
              <a:rPr lang="en-US" b="1" i="1" dirty="0" smtClean="0"/>
              <a:t> </a:t>
            </a:r>
            <a:r>
              <a:rPr lang="en-US" b="1" i="1" dirty="0" err="1" smtClean="0"/>
              <a:t>pneumoniae</a:t>
            </a:r>
            <a:endParaRPr lang="en-US" b="1" i="1" dirty="0" smtClean="0"/>
          </a:p>
          <a:p>
            <a:r>
              <a:rPr lang="en-US" dirty="0" smtClean="0"/>
              <a:t>■ </a:t>
            </a:r>
            <a:r>
              <a:rPr lang="en-US" b="1" i="1" dirty="0" smtClean="0"/>
              <a:t>Staphylococcus</a:t>
            </a:r>
          </a:p>
          <a:p>
            <a:pPr>
              <a:buNone/>
            </a:pPr>
            <a:r>
              <a:rPr lang="en-US" sz="4000" b="1" dirty="0" smtClean="0">
                <a:solidFill>
                  <a:srgbClr val="C00000"/>
                </a:solidFill>
              </a:rPr>
              <a:t>Other sources{e.g. </a:t>
            </a:r>
            <a:r>
              <a:rPr lang="en-US" dirty="0" smtClean="0"/>
              <a:t>Pelvic infection via the fallopian tubes;}</a:t>
            </a:r>
            <a:endParaRPr lang="en-US" sz="4000" b="1" dirty="0" smtClean="0">
              <a:solidFill>
                <a:srgbClr val="C00000"/>
              </a:solidFill>
            </a:endParaRPr>
          </a:p>
          <a:p>
            <a:r>
              <a:rPr lang="en-US" dirty="0" smtClean="0"/>
              <a:t>■ </a:t>
            </a:r>
            <a:r>
              <a:rPr lang="en-US" b="1" i="1" dirty="0" smtClean="0"/>
              <a:t>Chlamydia</a:t>
            </a:r>
          </a:p>
          <a:p>
            <a:r>
              <a:rPr lang="en-US" dirty="0" smtClean="0"/>
              <a:t>■ </a:t>
            </a:r>
            <a:r>
              <a:rPr lang="en-US" b="1" dirty="0" smtClean="0"/>
              <a:t>Gonococcus</a:t>
            </a:r>
          </a:p>
          <a:p>
            <a:r>
              <a:rPr lang="en-US" dirty="0" smtClean="0"/>
              <a:t>■ </a:t>
            </a:r>
            <a:r>
              <a:rPr lang="en-US" b="1" dirty="0" smtClean="0"/>
              <a:t>b-</a:t>
            </a:r>
            <a:r>
              <a:rPr lang="en-US" b="1" dirty="0" err="1" smtClean="0"/>
              <a:t>Haemolytic</a:t>
            </a:r>
            <a:r>
              <a:rPr lang="en-US" b="1" dirty="0" smtClean="0"/>
              <a:t> streptococci</a:t>
            </a:r>
          </a:p>
          <a:p>
            <a:r>
              <a:rPr lang="en-US" dirty="0" smtClean="0"/>
              <a:t>■ </a:t>
            </a:r>
            <a:r>
              <a:rPr lang="en-US" b="1" dirty="0" err="1" smtClean="0"/>
              <a:t>Pneumococcus</a:t>
            </a:r>
            <a:endParaRPr lang="en-US" b="1" dirty="0" smtClean="0"/>
          </a:p>
          <a:p>
            <a:r>
              <a:rPr lang="en-US" dirty="0" smtClean="0"/>
              <a:t>■ </a:t>
            </a:r>
            <a:r>
              <a:rPr lang="en-US" b="1" i="1" dirty="0" smtClean="0"/>
              <a:t>Mycobacterium tuberculosis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Paths to peritoneal infection</a:t>
            </a:r>
            <a:br>
              <a:rPr lang="en-US" b="1"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 </a:t>
            </a:r>
            <a:r>
              <a:rPr lang="en-US" b="1" dirty="0" smtClean="0">
                <a:solidFill>
                  <a:srgbClr val="FF0000"/>
                </a:solidFill>
              </a:rPr>
              <a:t>Gastrointestinal perforation</a:t>
            </a:r>
            <a:r>
              <a:rPr lang="en-US" b="1" dirty="0" smtClean="0"/>
              <a:t>, e.g. perforated ulcer,</a:t>
            </a:r>
          </a:p>
          <a:p>
            <a:r>
              <a:rPr lang="en-US" b="1" dirty="0" err="1" smtClean="0"/>
              <a:t>diverticular</a:t>
            </a:r>
            <a:r>
              <a:rPr lang="en-US" b="1" dirty="0" smtClean="0"/>
              <a:t> perforation</a:t>
            </a:r>
          </a:p>
          <a:p>
            <a:r>
              <a:rPr lang="fr-FR" dirty="0" smtClean="0">
                <a:solidFill>
                  <a:srgbClr val="FF0000"/>
                </a:solidFill>
              </a:rPr>
              <a:t>■ </a:t>
            </a:r>
            <a:r>
              <a:rPr lang="fr-FR" b="1" dirty="0" err="1" smtClean="0">
                <a:solidFill>
                  <a:srgbClr val="FF0000"/>
                </a:solidFill>
              </a:rPr>
              <a:t>Exogenous</a:t>
            </a:r>
            <a:r>
              <a:rPr lang="fr-FR" b="1" dirty="0" smtClean="0">
                <a:solidFill>
                  <a:srgbClr val="FF0000"/>
                </a:solidFill>
              </a:rPr>
              <a:t> contamination</a:t>
            </a:r>
            <a:r>
              <a:rPr lang="fr-FR" b="1" dirty="0" smtClean="0"/>
              <a:t>, </a:t>
            </a:r>
            <a:r>
              <a:rPr lang="fr-FR" b="1" dirty="0" err="1" smtClean="0"/>
              <a:t>e.g</a:t>
            </a:r>
            <a:r>
              <a:rPr lang="fr-FR" b="1" dirty="0" smtClean="0"/>
              <a:t>. drains, open </a:t>
            </a:r>
            <a:r>
              <a:rPr lang="fr-FR" b="1" dirty="0" err="1" smtClean="0"/>
              <a:t>surgery</a:t>
            </a:r>
            <a:r>
              <a:rPr lang="fr-FR" b="1" dirty="0" smtClean="0"/>
              <a:t>, trauma</a:t>
            </a:r>
          </a:p>
          <a:p>
            <a:r>
              <a:rPr lang="en-US" dirty="0" smtClean="0"/>
              <a:t>■ </a:t>
            </a:r>
            <a:r>
              <a:rPr lang="en-US" b="1" dirty="0" err="1" smtClean="0">
                <a:solidFill>
                  <a:srgbClr val="FF0000"/>
                </a:solidFill>
              </a:rPr>
              <a:t>Transmural</a:t>
            </a:r>
            <a:r>
              <a:rPr lang="en-US" b="1" dirty="0" smtClean="0">
                <a:solidFill>
                  <a:srgbClr val="FF0000"/>
                </a:solidFill>
              </a:rPr>
              <a:t> bacterial translocation </a:t>
            </a:r>
            <a:r>
              <a:rPr lang="en-US" b="1" dirty="0" smtClean="0"/>
              <a:t>(no perforation), e.g. inflammatory bowel disease, appendicitis, </a:t>
            </a:r>
            <a:r>
              <a:rPr lang="en-US" b="1" dirty="0" err="1" smtClean="0"/>
              <a:t>ischaemic</a:t>
            </a:r>
            <a:r>
              <a:rPr lang="en-US" b="1" dirty="0" smtClean="0"/>
              <a:t> bowel.</a:t>
            </a:r>
          </a:p>
          <a:p>
            <a:r>
              <a:rPr lang="en-US" dirty="0" smtClean="0"/>
              <a:t>■ </a:t>
            </a:r>
            <a:r>
              <a:rPr lang="en-US" b="1" dirty="0" smtClean="0">
                <a:solidFill>
                  <a:srgbClr val="FF0000"/>
                </a:solidFill>
              </a:rPr>
              <a:t>Female genital tract infection</a:t>
            </a:r>
            <a:r>
              <a:rPr lang="en-US" b="1" dirty="0" smtClean="0"/>
              <a:t>, e.g. pelvic inflammatory</a:t>
            </a:r>
          </a:p>
          <a:p>
            <a:r>
              <a:rPr lang="en-US" b="1" dirty="0" smtClean="0"/>
              <a:t>disease</a:t>
            </a:r>
          </a:p>
          <a:p>
            <a:r>
              <a:rPr lang="en-US" dirty="0" smtClean="0"/>
              <a:t>■ </a:t>
            </a:r>
            <a:r>
              <a:rPr lang="en-US" b="1" dirty="0" err="1" smtClean="0">
                <a:solidFill>
                  <a:srgbClr val="FF0000"/>
                </a:solidFill>
              </a:rPr>
              <a:t>Haematogenous</a:t>
            </a:r>
            <a:r>
              <a:rPr lang="en-US" b="1" dirty="0" smtClean="0">
                <a:solidFill>
                  <a:srgbClr val="FF0000"/>
                </a:solidFill>
              </a:rPr>
              <a:t> spread </a:t>
            </a:r>
            <a:r>
              <a:rPr lang="en-US" b="1" dirty="0" smtClean="0"/>
              <a:t>(rare), e.g. </a:t>
            </a:r>
            <a:r>
              <a:rPr lang="en-US" b="1" dirty="0" err="1" smtClean="0"/>
              <a:t>septicaemia</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890</TotalTime>
  <Words>1534</Words>
  <Application>Microsoft Office PowerPoint</Application>
  <PresentationFormat>On-screen Show (4:3)</PresentationFormat>
  <Paragraphs>127</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Gill Sans MT</vt:lpstr>
      <vt:lpstr>Verdana</vt:lpstr>
      <vt:lpstr>Wingdings 2</vt:lpstr>
      <vt:lpstr>Solstice</vt:lpstr>
      <vt:lpstr>The peritoneum</vt:lpstr>
      <vt:lpstr>      Anatomy of peritoneum</vt:lpstr>
      <vt:lpstr>PowerPoint Presentation</vt:lpstr>
      <vt:lpstr>PowerPoint Presentation</vt:lpstr>
      <vt:lpstr>Functions of the peritoneum</vt:lpstr>
      <vt:lpstr>Causes of a peritoneal inflammatory exudate </vt:lpstr>
      <vt:lpstr>     ACUTE PERITONITIS</vt:lpstr>
      <vt:lpstr>Bacteria in peritonitis </vt:lpstr>
      <vt:lpstr>Paths to peritoneal infection </vt:lpstr>
      <vt:lpstr>factors may favour the localisation of peritonitis.</vt:lpstr>
      <vt:lpstr>PowerPoint Presentation</vt:lpstr>
      <vt:lpstr>PowerPoint Presentation</vt:lpstr>
      <vt:lpstr>A number of factors may favour the development of diffuse peritonitis:</vt:lpstr>
      <vt:lpstr>PowerPoint Presentation</vt:lpstr>
      <vt:lpstr>Clinical features</vt:lpstr>
      <vt:lpstr>PowerPoint Presentation</vt:lpstr>
      <vt:lpstr>PowerPoint Presentation</vt:lpstr>
      <vt:lpstr>PowerPoint Presentation</vt:lpstr>
      <vt:lpstr>PowerPoint Presentation</vt:lpstr>
      <vt:lpstr>PowerPoint Presentation</vt:lpstr>
      <vt:lpstr>PowerPoint Presentation</vt:lpstr>
      <vt:lpstr>The Hippocratic facies in terminal diffuse peritonitis</vt:lpstr>
      <vt:lpstr>Clinical features in peritonitis </vt:lpstr>
      <vt:lpstr>   Investigations</vt:lpstr>
      <vt:lpstr>Gas under the diaphragm in a patient with free perforation and peritonitis</vt:lpstr>
      <vt:lpstr>PowerPoint Presentation</vt:lpstr>
      <vt:lpstr>Acute pancreatitis seen on computerised tomography scanning with swelling of the gland and surrounding inflammatory changes</vt:lpstr>
      <vt:lpstr>Investigations in peritonitis </vt:lpstr>
      <vt:lpstr>         Treatment</vt:lpstr>
      <vt:lpstr>PowerPoint Presentation</vt:lpstr>
      <vt:lpstr>PowerPoint Presentation</vt:lpstr>
      <vt:lpstr>Systemic complications of peritonitis </vt:lpstr>
      <vt:lpstr>Abdominal complications of peritonitis </vt:lpstr>
      <vt:lpstr>Bile peritonitis</vt:lpstr>
      <vt:lpstr>Primary peritonitis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peritoneum</dc:title>
  <dc:creator>hp</dc:creator>
  <cp:lastModifiedBy>FUTURE1</cp:lastModifiedBy>
  <cp:revision>21</cp:revision>
  <dcterms:created xsi:type="dcterms:W3CDTF">2006-08-16T00:00:00Z</dcterms:created>
  <dcterms:modified xsi:type="dcterms:W3CDTF">2019-02-27T08:34:20Z</dcterms:modified>
</cp:coreProperties>
</file>