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4" r:id="rId2"/>
    <p:sldId id="256" r:id="rId3"/>
    <p:sldId id="257" r:id="rId4"/>
    <p:sldId id="270" r:id="rId5"/>
    <p:sldId id="275" r:id="rId6"/>
    <p:sldId id="271" r:id="rId7"/>
    <p:sldId id="258" r:id="rId8"/>
    <p:sldId id="260" r:id="rId9"/>
    <p:sldId id="262" r:id="rId10"/>
    <p:sldId id="264" r:id="rId11"/>
    <p:sldId id="267" r:id="rId12"/>
    <p:sldId id="265" r:id="rId13"/>
    <p:sldId id="268" r:id="rId14"/>
    <p:sldId id="266" r:id="rId15"/>
    <p:sldId id="272" r:id="rId16"/>
    <p:sldId id="276" r:id="rId17"/>
    <p:sldId id="273" r:id="rId18"/>
    <p:sldId id="26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20525F3-DE3A-4BAF-8158-D83D69262E93}" type="datetimeFigureOut">
              <a:rPr lang="ar-IQ" smtClean="0"/>
              <a:t>18/09/1440</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5EE631C-E4BC-423E-9DF1-F6F89139D515}" type="slidenum">
              <a:rPr lang="ar-IQ" smtClean="0"/>
              <a:t>‹#›</a:t>
            </a:fld>
            <a:endParaRPr lang="ar-IQ"/>
          </a:p>
        </p:txBody>
      </p:sp>
    </p:spTree>
    <p:extLst>
      <p:ext uri="{BB962C8B-B14F-4D97-AF65-F5344CB8AC3E}">
        <p14:creationId xmlns:p14="http://schemas.microsoft.com/office/powerpoint/2010/main" val="144429323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75EE631C-E4BC-423E-9DF1-F6F89139D515}" type="slidenum">
              <a:rPr lang="ar-IQ" smtClean="0"/>
              <a:t>1</a:t>
            </a:fld>
            <a:endParaRPr lang="ar-IQ"/>
          </a:p>
        </p:txBody>
      </p:sp>
    </p:spTree>
    <p:extLst>
      <p:ext uri="{BB962C8B-B14F-4D97-AF65-F5344CB8AC3E}">
        <p14:creationId xmlns:p14="http://schemas.microsoft.com/office/powerpoint/2010/main" val="188129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75EE631C-E4BC-423E-9DF1-F6F89139D515}" type="slidenum">
              <a:rPr lang="ar-IQ" smtClean="0"/>
              <a:t>2</a:t>
            </a:fld>
            <a:endParaRPr lang="ar-IQ"/>
          </a:p>
        </p:txBody>
      </p:sp>
    </p:spTree>
    <p:extLst>
      <p:ext uri="{BB962C8B-B14F-4D97-AF65-F5344CB8AC3E}">
        <p14:creationId xmlns:p14="http://schemas.microsoft.com/office/powerpoint/2010/main" val="1132508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ar-IQ"/>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D36F1B-0A4E-4973-9893-C2066E7EDE89}" type="slidenum">
              <a:rPr lang="en-US"/>
              <a:pPr>
                <a:defRPr/>
              </a:pPr>
              <a:t>‹#›</a:t>
            </a:fld>
            <a:endParaRPr lang="en-US"/>
          </a:p>
        </p:txBody>
      </p:sp>
    </p:spTree>
    <p:extLst>
      <p:ext uri="{BB962C8B-B14F-4D97-AF65-F5344CB8AC3E}">
        <p14:creationId xmlns:p14="http://schemas.microsoft.com/office/powerpoint/2010/main" val="394420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9.wmf"/><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javascript:makePopUp('Details_PopUp.asp?File_Name=97241A','530','53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672" y="1981200"/>
            <a:ext cx="8229600" cy="1143000"/>
          </a:xfrm>
        </p:spPr>
        <p:txBody>
          <a:bodyPr>
            <a:normAutofit/>
          </a:bodyPr>
          <a:lstStyle/>
          <a:p>
            <a:r>
              <a:rPr lang="en-US" sz="6000" b="1" smtClean="0"/>
              <a:t>Yersinia</a:t>
            </a:r>
            <a:endParaRPr lang="ar-IQ" sz="6000" b="1" dirty="0"/>
          </a:p>
        </p:txBody>
      </p:sp>
      <p:sp>
        <p:nvSpPr>
          <p:cNvPr id="3" name="Content Placeholder 2"/>
          <p:cNvSpPr>
            <a:spLocks noGrp="1"/>
          </p:cNvSpPr>
          <p:nvPr>
            <p:ph idx="1"/>
          </p:nvPr>
        </p:nvSpPr>
        <p:spPr>
          <a:xfrm>
            <a:off x="457200" y="3886200"/>
            <a:ext cx="8229600" cy="2239963"/>
          </a:xfrm>
        </p:spPr>
        <p:txBody>
          <a:bodyPr>
            <a:normAutofit/>
          </a:bodyPr>
          <a:lstStyle/>
          <a:p>
            <a:pPr marL="0" indent="0" algn="ctr">
              <a:buNone/>
            </a:pPr>
            <a:r>
              <a:rPr lang="en-US" sz="4400" b="1" dirty="0" err="1" smtClean="0"/>
              <a:t>Dr</a:t>
            </a:r>
            <a:r>
              <a:rPr lang="en-US" sz="4400" b="1" dirty="0" smtClean="0"/>
              <a:t> . Salma</a:t>
            </a:r>
            <a:endParaRPr lang="ar-IQ" sz="4400" b="1" dirty="0"/>
          </a:p>
        </p:txBody>
      </p:sp>
    </p:spTree>
    <p:extLst>
      <p:ext uri="{BB962C8B-B14F-4D97-AF65-F5344CB8AC3E}">
        <p14:creationId xmlns:p14="http://schemas.microsoft.com/office/powerpoint/2010/main" val="15447055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smtClean="0">
                <a:solidFill>
                  <a:srgbClr val="FF0000"/>
                </a:solidFill>
              </a:rPr>
              <a:t>Epidemiology: Transmission</a:t>
            </a:r>
          </a:p>
        </p:txBody>
      </p:sp>
      <p:pic>
        <p:nvPicPr>
          <p:cNvPr id="13315" name="Picture 4" descr="plague"/>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3962400" y="2286000"/>
            <a:ext cx="1524000" cy="2971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316" name="Text Box 6"/>
          <p:cNvSpPr txBox="1">
            <a:spLocks noChangeArrowheads="1"/>
          </p:cNvSpPr>
          <p:nvPr/>
        </p:nvSpPr>
        <p:spPr bwMode="auto">
          <a:xfrm>
            <a:off x="2819400" y="1295400"/>
            <a:ext cx="34956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eaLnBrk="1" hangingPunct="1"/>
            <a:r>
              <a:rPr lang="en-US" sz="1600"/>
              <a:t>                       Bubonic</a:t>
            </a:r>
          </a:p>
          <a:p>
            <a:pPr eaLnBrk="1" hangingPunct="1"/>
            <a:r>
              <a:rPr lang="en-US" sz="1600"/>
              <a:t>Infected Rodent </a:t>
            </a:r>
            <a:r>
              <a:rPr lang="en-US" sz="1600">
                <a:sym typeface="Wingdings" pitchFamily="2" charset="2"/>
              </a:rPr>
              <a:t> Fleas  Humans</a:t>
            </a:r>
            <a:endParaRPr lang="en-US" sz="1600"/>
          </a:p>
        </p:txBody>
      </p:sp>
      <p:sp>
        <p:nvSpPr>
          <p:cNvPr id="13317" name="Text Box 12"/>
          <p:cNvSpPr txBox="1">
            <a:spLocks noChangeArrowheads="1"/>
          </p:cNvSpPr>
          <p:nvPr/>
        </p:nvSpPr>
        <p:spPr bwMode="auto">
          <a:xfrm>
            <a:off x="914400" y="5791200"/>
            <a:ext cx="7105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eaLnBrk="1" hangingPunct="1"/>
            <a:r>
              <a:rPr lang="en-US"/>
              <a:t>Can also enter through breaks in skin when handling infected animal</a:t>
            </a:r>
          </a:p>
        </p:txBody>
      </p:sp>
      <p:sp>
        <p:nvSpPr>
          <p:cNvPr id="13318" name="Rectangle 13"/>
          <p:cNvSpPr>
            <a:spLocks noGrp="1" noChangeArrowheads="1"/>
          </p:cNvSpPr>
          <p:nvPr>
            <p:ph type="body" idx="4294967295"/>
          </p:nvPr>
        </p:nvSpPr>
        <p:spPr>
          <a:xfrm>
            <a:off x="1600200" y="1600200"/>
            <a:ext cx="8229600" cy="4525963"/>
          </a:xfrm>
        </p:spPr>
        <p:txBody>
          <a:bodyPr/>
          <a:lstStyle/>
          <a:p>
            <a:pPr eaLnBrk="1" hangingPunct="1">
              <a:buFontTx/>
              <a:buNone/>
            </a:pPr>
            <a:endParaRPr lang="en-US" sz="1800" smtClean="0"/>
          </a:p>
          <a:p>
            <a:pPr eaLnBrk="1" hangingPunct="1">
              <a:buFontTx/>
              <a:buNone/>
            </a:pPr>
            <a:r>
              <a:rPr lang="en-US" smtClean="0"/>
              <a:t>  </a:t>
            </a:r>
          </a:p>
        </p:txBody>
      </p:sp>
    </p:spTree>
    <p:extLst>
      <p:ext uri="{BB962C8B-B14F-4D97-AF65-F5344CB8AC3E}">
        <p14:creationId xmlns:p14="http://schemas.microsoft.com/office/powerpoint/2010/main" val="16488708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04800" y="304800"/>
            <a:ext cx="85344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GB" sz="4000" b="1" dirty="0">
                <a:solidFill>
                  <a:srgbClr val="FF0000"/>
                </a:solidFill>
              </a:rPr>
              <a:t>Other </a:t>
            </a:r>
            <a:r>
              <a:rPr lang="en-GB" sz="4000" b="1" i="1" dirty="0">
                <a:solidFill>
                  <a:srgbClr val="FF0000"/>
                </a:solidFill>
              </a:rPr>
              <a:t>Yersinia</a:t>
            </a:r>
            <a:r>
              <a:rPr lang="en-GB" sz="4000" b="1" dirty="0">
                <a:solidFill>
                  <a:srgbClr val="FF0000"/>
                </a:solidFill>
              </a:rPr>
              <a:t> cause disease.</a:t>
            </a:r>
            <a:endParaRPr lang="en-GB" sz="4000" dirty="0">
              <a:solidFill>
                <a:srgbClr val="FF0000"/>
              </a:solidFill>
            </a:endParaRPr>
          </a:p>
          <a:p>
            <a:endParaRPr lang="en-GB" sz="4000" dirty="0">
              <a:solidFill>
                <a:srgbClr val="FF0000"/>
              </a:solidFill>
            </a:endParaRPr>
          </a:p>
          <a:p>
            <a:r>
              <a:rPr lang="en-GB" sz="2800" i="1" dirty="0"/>
              <a:t>Yersinia </a:t>
            </a:r>
            <a:r>
              <a:rPr lang="en-GB" sz="2800" i="1" dirty="0" err="1"/>
              <a:t>enterocolitica</a:t>
            </a:r>
            <a:endParaRPr lang="en-GB" sz="2800" dirty="0"/>
          </a:p>
          <a:p>
            <a:endParaRPr lang="en-GB" sz="2800" dirty="0"/>
          </a:p>
          <a:p>
            <a:r>
              <a:rPr lang="en-GB" sz="2800" dirty="0"/>
              <a:t>Typically, only a small number of human cases of </a:t>
            </a:r>
            <a:r>
              <a:rPr lang="en-GB" sz="2800" dirty="0" err="1"/>
              <a:t>Yersiniosis</a:t>
            </a:r>
            <a:r>
              <a:rPr lang="en-GB" sz="2800" dirty="0"/>
              <a:t> are recognized. Symptoms are like that of appendicitis and out breaks are often detected by a sudden increase in appendectomies in a particular region. </a:t>
            </a:r>
          </a:p>
          <a:p>
            <a:endParaRPr lang="en-GB" sz="2800" dirty="0"/>
          </a:p>
          <a:p>
            <a:r>
              <a:rPr lang="en-GB" sz="2800" dirty="0"/>
              <a:t>The </a:t>
            </a:r>
            <a:r>
              <a:rPr lang="en-GB" sz="2800" dirty="0" err="1"/>
              <a:t>Center</a:t>
            </a:r>
            <a:r>
              <a:rPr lang="en-GB" sz="2800" dirty="0"/>
              <a:t> for Disease Control &amp; Prevention estimates that about 17,000 cases occur each year in the United States.</a:t>
            </a:r>
            <a:endParaRPr lang="en-GB" sz="3200" dirty="0"/>
          </a:p>
        </p:txBody>
      </p:sp>
    </p:spTree>
    <p:extLst>
      <p:ext uri="{BB962C8B-B14F-4D97-AF65-F5344CB8AC3E}">
        <p14:creationId xmlns:p14="http://schemas.microsoft.com/office/powerpoint/2010/main" val="33983382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42900" y="18197"/>
            <a:ext cx="8229600" cy="1143000"/>
          </a:xfrm>
        </p:spPr>
        <p:txBody>
          <a:bodyPr>
            <a:normAutofit/>
          </a:bodyPr>
          <a:lstStyle/>
          <a:p>
            <a:pPr eaLnBrk="1" hangingPunct="1"/>
            <a:r>
              <a:rPr lang="en-US" sz="5400" dirty="0" smtClean="0">
                <a:solidFill>
                  <a:schemeClr val="tx2">
                    <a:lumMod val="50000"/>
                  </a:schemeClr>
                </a:solidFill>
              </a:rPr>
              <a:t>Mortality</a:t>
            </a:r>
          </a:p>
        </p:txBody>
      </p:sp>
      <p:sp>
        <p:nvSpPr>
          <p:cNvPr id="15363" name="Rectangle 3"/>
          <p:cNvSpPr>
            <a:spLocks noGrp="1" noChangeArrowheads="1"/>
          </p:cNvSpPr>
          <p:nvPr>
            <p:ph type="body" idx="1"/>
          </p:nvPr>
        </p:nvSpPr>
        <p:spPr>
          <a:xfrm>
            <a:off x="35257" y="1447800"/>
            <a:ext cx="8915400" cy="4525963"/>
          </a:xfrm>
        </p:spPr>
        <p:txBody>
          <a:bodyPr>
            <a:normAutofit fontScale="85000" lnSpcReduction="20000"/>
          </a:bodyPr>
          <a:lstStyle/>
          <a:p>
            <a:pPr algn="ctr" eaLnBrk="1" hangingPunct="1">
              <a:lnSpc>
                <a:spcPct val="90000"/>
              </a:lnSpc>
              <a:buFontTx/>
              <a:buNone/>
            </a:pPr>
            <a:r>
              <a:rPr lang="en-US" sz="3000" u="sng" dirty="0" smtClean="0"/>
              <a:t>Bubonic Plague</a:t>
            </a:r>
            <a:r>
              <a:rPr lang="en-US" sz="3000" dirty="0" smtClean="0"/>
              <a:t> </a:t>
            </a:r>
          </a:p>
          <a:p>
            <a:pPr algn="ctr" eaLnBrk="1" hangingPunct="1">
              <a:lnSpc>
                <a:spcPct val="90000"/>
              </a:lnSpc>
              <a:buFontTx/>
              <a:buNone/>
            </a:pPr>
            <a:r>
              <a:rPr lang="en-US" sz="3000" dirty="0" smtClean="0"/>
              <a:t>Untreated  50- 60% mortality rate</a:t>
            </a:r>
          </a:p>
          <a:p>
            <a:pPr algn="ctr" eaLnBrk="1" hangingPunct="1">
              <a:lnSpc>
                <a:spcPct val="90000"/>
              </a:lnSpc>
              <a:buFontTx/>
              <a:buNone/>
            </a:pPr>
            <a:r>
              <a:rPr lang="en-US" sz="3000" dirty="0" smtClean="0"/>
              <a:t>Treated 5 – 20% mortality rate</a:t>
            </a:r>
          </a:p>
          <a:p>
            <a:pPr algn="ctr" eaLnBrk="1" hangingPunct="1">
              <a:lnSpc>
                <a:spcPct val="90000"/>
              </a:lnSpc>
              <a:buFontTx/>
              <a:buNone/>
            </a:pPr>
            <a:r>
              <a:rPr lang="en-US" sz="3000" dirty="0" smtClean="0"/>
              <a:t>Killed one third of the world’s population during the 14</a:t>
            </a:r>
            <a:r>
              <a:rPr lang="en-US" sz="3000" baseline="30000" dirty="0" smtClean="0"/>
              <a:t>th</a:t>
            </a:r>
            <a:r>
              <a:rPr lang="en-US" sz="3000" dirty="0" smtClean="0"/>
              <a:t> century</a:t>
            </a:r>
          </a:p>
          <a:p>
            <a:pPr eaLnBrk="1" hangingPunct="1">
              <a:lnSpc>
                <a:spcPct val="90000"/>
              </a:lnSpc>
              <a:buFontTx/>
              <a:buNone/>
            </a:pPr>
            <a:endParaRPr lang="en-US" sz="3000" dirty="0" smtClean="0"/>
          </a:p>
          <a:p>
            <a:pPr eaLnBrk="1" hangingPunct="1">
              <a:lnSpc>
                <a:spcPct val="90000"/>
              </a:lnSpc>
              <a:buFontTx/>
              <a:buNone/>
            </a:pPr>
            <a:r>
              <a:rPr lang="en-US" sz="3000" dirty="0" smtClean="0"/>
              <a:t>                                       </a:t>
            </a:r>
            <a:r>
              <a:rPr lang="en-US" sz="3000" u="sng" dirty="0" smtClean="0"/>
              <a:t>Latest reports</a:t>
            </a:r>
          </a:p>
          <a:p>
            <a:pPr eaLnBrk="1" hangingPunct="1">
              <a:lnSpc>
                <a:spcPct val="90000"/>
              </a:lnSpc>
              <a:buFontTx/>
              <a:buNone/>
            </a:pPr>
            <a:r>
              <a:rPr lang="en-US" sz="3000" dirty="0" smtClean="0"/>
              <a:t>      As of 15 March 2001, World Health Organization has reported a total of 436  suspected cases, including 11 deaths in </a:t>
            </a:r>
            <a:r>
              <a:rPr lang="en-US" sz="3000" dirty="0" err="1" smtClean="0"/>
              <a:t>Nyanje</a:t>
            </a:r>
            <a:r>
              <a:rPr lang="en-US" sz="3000" dirty="0" smtClean="0"/>
              <a:t> area in Zambia.</a:t>
            </a:r>
          </a:p>
          <a:p>
            <a:pPr eaLnBrk="1" hangingPunct="1">
              <a:lnSpc>
                <a:spcPct val="90000"/>
              </a:lnSpc>
              <a:buFontTx/>
              <a:buNone/>
            </a:pPr>
            <a:endParaRPr lang="en-US" sz="3000" dirty="0" smtClean="0"/>
          </a:p>
          <a:p>
            <a:pPr eaLnBrk="1" hangingPunct="1">
              <a:lnSpc>
                <a:spcPct val="90000"/>
              </a:lnSpc>
              <a:buFontTx/>
              <a:buNone/>
            </a:pPr>
            <a:r>
              <a:rPr lang="en-US" sz="3000" dirty="0" smtClean="0"/>
              <a:t>      As of 27 May 2002, </a:t>
            </a:r>
            <a:r>
              <a:rPr lang="en-GB" sz="3000" dirty="0" smtClean="0"/>
              <a:t>the Malawian Ministry of Health </a:t>
            </a:r>
            <a:r>
              <a:rPr lang="en-US" sz="3000" dirty="0" smtClean="0"/>
              <a:t>has reported a total of </a:t>
            </a:r>
            <a:r>
              <a:rPr lang="en-GB" sz="3000" dirty="0" smtClean="0"/>
              <a:t>71 </a:t>
            </a:r>
            <a:r>
              <a:rPr lang="en-US" sz="3000" dirty="0" smtClean="0"/>
              <a:t>cases of </a:t>
            </a:r>
            <a:r>
              <a:rPr lang="en-GB" sz="3000" dirty="0" smtClean="0"/>
              <a:t>bubonic</a:t>
            </a:r>
            <a:r>
              <a:rPr lang="en-US" sz="3000" dirty="0" smtClean="0"/>
              <a:t> plague in Malawi.</a:t>
            </a:r>
          </a:p>
        </p:txBody>
      </p:sp>
    </p:spTree>
    <p:extLst>
      <p:ext uri="{BB962C8B-B14F-4D97-AF65-F5344CB8AC3E}">
        <p14:creationId xmlns:p14="http://schemas.microsoft.com/office/powerpoint/2010/main" val="39735517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4575175" y="3427413"/>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2" name="Picture 4"/>
          <p:cNvPicPr>
            <a:picLocks noChangeAspect="1" noChangeArrowheads="1"/>
          </p:cNvPicPr>
          <p:nvPr/>
        </p:nvPicPr>
        <p:blipFill>
          <a:blip>
            <a:extLst>
              <a:ext uri="{28A0092B-C50C-407E-A947-70E740481C1C}">
                <a14:useLocalDpi xmlns:a14="http://schemas.microsoft.com/office/drawing/2010/main" val="0"/>
              </a:ext>
            </a:extLst>
          </a:blip>
          <a:srcRect/>
          <a:stretch>
            <a:fillRect/>
          </a:stretch>
        </p:blipFill>
        <p:spPr bwMode="auto">
          <a:xfrm>
            <a:off x="4727575" y="3579813"/>
            <a:ext cx="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3" name="Rectangle 5"/>
          <p:cNvSpPr>
            <a:spLocks noChangeArrowheads="1"/>
          </p:cNvSpPr>
          <p:nvPr/>
        </p:nvSpPr>
        <p:spPr bwMode="auto">
          <a:xfrm>
            <a:off x="1014413" y="5867400"/>
            <a:ext cx="7138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solidFill>
                  <a:srgbClr val="FF0000"/>
                </a:solidFill>
              </a:rPr>
              <a:t>WHO reports 1,000 to 3,000 cases of plague every year!</a:t>
            </a:r>
            <a:r>
              <a:rPr lang="en-GB"/>
              <a:t> </a:t>
            </a:r>
          </a:p>
        </p:txBody>
      </p:sp>
      <p:graphicFrame>
        <p:nvGraphicFramePr>
          <p:cNvPr id="12295" name="Object 7"/>
          <p:cNvGraphicFramePr>
            <a:graphicFrameLocks noChangeAspect="1"/>
          </p:cNvGraphicFramePr>
          <p:nvPr/>
        </p:nvGraphicFramePr>
        <p:xfrm>
          <a:off x="0" y="457200"/>
          <a:ext cx="7315200" cy="4827588"/>
        </p:xfrm>
        <a:graphic>
          <a:graphicData uri="http://schemas.openxmlformats.org/presentationml/2006/ole">
            <mc:AlternateContent xmlns:mc="http://schemas.openxmlformats.org/markup-compatibility/2006">
              <mc:Choice xmlns:v="urn:schemas-microsoft-com:vml" Requires="v">
                <p:oleObj spid="_x0000_s1033" name="Image" r:id="rId3" imgW="7954485" imgH="5249008" progId="PhotoDeluxe.Image.2">
                  <p:embed/>
                </p:oleObj>
              </mc:Choice>
              <mc:Fallback>
                <p:oleObj name="Image" r:id="rId3" imgW="7954485" imgH="5249008" progId="PhotoDeluxe.Image.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57200"/>
                        <a:ext cx="7315200" cy="4827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229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15200" y="1524000"/>
            <a:ext cx="1592263"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5285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166843"/>
            <a:ext cx="4572000" cy="313932"/>
          </a:xfrm>
          <a:prstGeom prst="rect">
            <a:avLst/>
          </a:prstGeom>
        </p:spPr>
        <p:txBody>
          <a:bodyPr>
            <a:spAutoFit/>
          </a:bodyPr>
          <a:lstStyle/>
          <a:p>
            <a:pPr>
              <a:lnSpc>
                <a:spcPct val="80000"/>
              </a:lnSpc>
            </a:pPr>
            <a:endParaRPr lang="ar-IQ" dirty="0"/>
          </a:p>
        </p:txBody>
      </p:sp>
      <p:sp>
        <p:nvSpPr>
          <p:cNvPr id="3" name="Rectangle 2"/>
          <p:cNvSpPr/>
          <p:nvPr/>
        </p:nvSpPr>
        <p:spPr>
          <a:xfrm>
            <a:off x="22746" y="723709"/>
            <a:ext cx="9055510" cy="6100131"/>
          </a:xfrm>
          <a:prstGeom prst="rect">
            <a:avLst/>
          </a:prstGeom>
        </p:spPr>
        <p:txBody>
          <a:bodyPr wrap="square">
            <a:spAutoFit/>
          </a:bodyPr>
          <a:lstStyle/>
          <a:p>
            <a:pPr>
              <a:lnSpc>
                <a:spcPct val="80000"/>
              </a:lnSpc>
            </a:pPr>
            <a:r>
              <a:rPr lang="en-US" sz="2800" b="1" dirty="0"/>
              <a:t> EVOLUTION: A single gene change in a relatively benign recent ancestor of the bacterium that causes bubonic plague played a key role in the evolution of the deadly disease from a germ that causes a mild human stomach illness acquired via contaminated food or water to the flea-borne agent of the "Black Death.” </a:t>
            </a:r>
          </a:p>
          <a:p>
            <a:pPr>
              <a:lnSpc>
                <a:spcPct val="80000"/>
              </a:lnSpc>
            </a:pPr>
            <a:r>
              <a:rPr lang="en-US" sz="2800" b="1" dirty="0"/>
              <a:t>     </a:t>
            </a:r>
          </a:p>
          <a:p>
            <a:pPr>
              <a:lnSpc>
                <a:spcPct val="80000"/>
              </a:lnSpc>
            </a:pPr>
            <a:r>
              <a:rPr lang="en-US" sz="2800" b="1" dirty="0"/>
              <a:t>     GENETICS: Research on three genes, </a:t>
            </a:r>
            <a:r>
              <a:rPr lang="en-US" sz="2800" b="1" dirty="0" err="1"/>
              <a:t>hemin</a:t>
            </a:r>
            <a:r>
              <a:rPr lang="en-US" sz="2800" b="1" dirty="0"/>
              <a:t> storage </a:t>
            </a:r>
            <a:r>
              <a:rPr lang="en-US" sz="2800" b="1" i="1" dirty="0"/>
              <a:t>(</a:t>
            </a:r>
            <a:r>
              <a:rPr lang="en-US" sz="2800" b="1" i="1" dirty="0" err="1"/>
              <a:t>hms</a:t>
            </a:r>
            <a:r>
              <a:rPr lang="en-US" sz="2800" b="1" i="1" dirty="0"/>
              <a:t>)</a:t>
            </a:r>
            <a:r>
              <a:rPr lang="en-US" sz="2800" b="1" dirty="0"/>
              <a:t> genes, in </a:t>
            </a:r>
            <a:r>
              <a:rPr lang="en-US" sz="2800" b="1" i="1" dirty="0"/>
              <a:t>Y. </a:t>
            </a:r>
            <a:r>
              <a:rPr lang="en-US" sz="2800" b="1" i="1" dirty="0" err="1"/>
              <a:t>pestis</a:t>
            </a:r>
            <a:r>
              <a:rPr lang="en-US" sz="2800" b="1" i="1" dirty="0"/>
              <a:t> that</a:t>
            </a:r>
            <a:r>
              <a:rPr lang="en-US" sz="2800" b="1" dirty="0"/>
              <a:t> change it from a harmless, long-term inhabitant in the flea </a:t>
            </a:r>
            <a:r>
              <a:rPr lang="en-US" sz="2800" b="1" dirty="0" err="1"/>
              <a:t>midgut</a:t>
            </a:r>
            <a:r>
              <a:rPr lang="en-US" sz="2800" b="1" dirty="0"/>
              <a:t> to one that amasses in its foregut.</a:t>
            </a:r>
          </a:p>
          <a:p>
            <a:pPr>
              <a:lnSpc>
                <a:spcPct val="80000"/>
              </a:lnSpc>
            </a:pPr>
            <a:r>
              <a:rPr lang="en-US" sz="2800" b="1" dirty="0"/>
              <a:t>     </a:t>
            </a:r>
          </a:p>
          <a:p>
            <a:pPr>
              <a:lnSpc>
                <a:spcPct val="80000"/>
              </a:lnSpc>
            </a:pPr>
            <a:r>
              <a:rPr lang="en-US" sz="2800" b="1" dirty="0"/>
              <a:t>     PREVENTION: Current prevention measures include dusting family pets with insecticides to prevent the spread of the Yersinia </a:t>
            </a:r>
            <a:r>
              <a:rPr lang="en-US" sz="2800" b="1" dirty="0" err="1"/>
              <a:t>pestis</a:t>
            </a:r>
            <a:r>
              <a:rPr lang="en-US" sz="2800" b="1" dirty="0"/>
              <a:t> organism from the native prairie dog populations</a:t>
            </a:r>
          </a:p>
          <a:p>
            <a:pPr>
              <a:lnSpc>
                <a:spcPct val="80000"/>
              </a:lnSpc>
            </a:pPr>
            <a:r>
              <a:rPr lang="en-US" sz="2800" b="1" dirty="0"/>
              <a:t>  </a:t>
            </a:r>
            <a:endParaRPr lang="ar-IQ" sz="2800" dirty="0"/>
          </a:p>
        </p:txBody>
      </p:sp>
    </p:spTree>
    <p:extLst>
      <p:ext uri="{BB962C8B-B14F-4D97-AF65-F5344CB8AC3E}">
        <p14:creationId xmlns:p14="http://schemas.microsoft.com/office/powerpoint/2010/main" val="21208013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629" y="-76200"/>
            <a:ext cx="9144000" cy="6832640"/>
          </a:xfrm>
          <a:prstGeom prst="rect">
            <a:avLst/>
          </a:prstGeom>
        </p:spPr>
        <p:txBody>
          <a:bodyPr wrap="square">
            <a:spAutoFit/>
          </a:bodyPr>
          <a:lstStyle/>
          <a:p>
            <a:pPr algn="ctr"/>
            <a:r>
              <a:rPr lang="en-US" sz="2800" b="1" i="1" dirty="0" err="1" smtClean="0">
                <a:solidFill>
                  <a:srgbClr val="FF0000"/>
                </a:solidFill>
              </a:rPr>
              <a:t>Francisella</a:t>
            </a:r>
            <a:r>
              <a:rPr lang="en-US" b="1" i="1" dirty="0" smtClean="0"/>
              <a:t> </a:t>
            </a:r>
            <a:endParaRPr lang="en-US" i="1" dirty="0"/>
          </a:p>
          <a:p>
            <a:pPr algn="l"/>
            <a:r>
              <a:rPr lang="en-US" b="1" dirty="0"/>
              <a:t> </a:t>
            </a:r>
            <a:endParaRPr lang="en-US" dirty="0"/>
          </a:p>
          <a:p>
            <a:pPr lvl="0" algn="l"/>
            <a:r>
              <a:rPr lang="en-US" sz="2400" b="1" i="1" dirty="0" err="1">
                <a:solidFill>
                  <a:srgbClr val="FF0000"/>
                </a:solidFill>
              </a:rPr>
              <a:t>Francisella</a:t>
            </a:r>
            <a:r>
              <a:rPr lang="en-US" sz="2400" b="1" i="1" dirty="0">
                <a:solidFill>
                  <a:srgbClr val="FF0000"/>
                </a:solidFill>
              </a:rPr>
              <a:t> </a:t>
            </a:r>
            <a:r>
              <a:rPr lang="en-US" sz="2400" b="1" i="1" dirty="0" err="1">
                <a:solidFill>
                  <a:srgbClr val="FF0000"/>
                </a:solidFill>
              </a:rPr>
              <a:t>tularensis</a:t>
            </a:r>
            <a:r>
              <a:rPr lang="en-US" sz="2400" b="1" dirty="0">
                <a:solidFill>
                  <a:srgbClr val="FF0000"/>
                </a:solidFill>
              </a:rPr>
              <a:t>, </a:t>
            </a:r>
            <a:r>
              <a:rPr lang="en-US" sz="2400" dirty="0"/>
              <a:t>the causative agent of </a:t>
            </a:r>
            <a:r>
              <a:rPr lang="en-US" sz="2800" b="1" dirty="0" smtClean="0">
                <a:solidFill>
                  <a:srgbClr val="006600"/>
                </a:solidFill>
              </a:rPr>
              <a:t>Tularemia</a:t>
            </a:r>
            <a:r>
              <a:rPr lang="en-US" sz="2800" dirty="0">
                <a:solidFill>
                  <a:srgbClr val="006600"/>
                </a:solidFill>
              </a:rPr>
              <a:t>.</a:t>
            </a:r>
          </a:p>
          <a:p>
            <a:pPr lvl="0" algn="l"/>
            <a:r>
              <a:rPr lang="en-US" sz="2400" dirty="0"/>
              <a:t>Small Gram –</a:t>
            </a:r>
            <a:r>
              <a:rPr lang="en-US" sz="2400" dirty="0" err="1"/>
              <a:t>ve</a:t>
            </a:r>
            <a:r>
              <a:rPr lang="en-US" sz="2400" dirty="0"/>
              <a:t> bacilli with a single serologic type</a:t>
            </a:r>
            <a:r>
              <a:rPr lang="en-US" sz="2400" dirty="0" smtClean="0"/>
              <a:t>.</a:t>
            </a:r>
            <a:r>
              <a:rPr lang="en-US" sz="2400" dirty="0"/>
              <a:t>  </a:t>
            </a:r>
          </a:p>
          <a:p>
            <a:pPr algn="l"/>
            <a:r>
              <a:rPr lang="en-US" sz="2800" b="1" u="sng" dirty="0">
                <a:solidFill>
                  <a:srgbClr val="FF0000"/>
                </a:solidFill>
              </a:rPr>
              <a:t>Pathogenesis</a:t>
            </a:r>
            <a:r>
              <a:rPr lang="en-US" sz="2800" b="1" dirty="0" smtClean="0">
                <a:solidFill>
                  <a:srgbClr val="FF0000"/>
                </a:solidFill>
              </a:rPr>
              <a:t>:</a:t>
            </a:r>
            <a:r>
              <a:rPr lang="en-US" sz="2400" dirty="0"/>
              <a:t> </a:t>
            </a:r>
          </a:p>
          <a:p>
            <a:pPr lvl="0" algn="l"/>
            <a:r>
              <a:rPr lang="en-US" sz="2400" b="1" dirty="0" smtClean="0">
                <a:solidFill>
                  <a:srgbClr val="FF0000"/>
                </a:solidFill>
                <a:effectLst>
                  <a:outerShdw blurRad="38100" dist="38100" dir="2700000" algn="tl">
                    <a:srgbClr val="000000">
                      <a:alpha val="43137"/>
                    </a:srgbClr>
                  </a:outerShdw>
                </a:effectLst>
              </a:rPr>
              <a:t>-</a:t>
            </a:r>
            <a:r>
              <a:rPr lang="en-US" sz="2400" b="1" dirty="0" smtClean="0"/>
              <a:t> </a:t>
            </a:r>
            <a:r>
              <a:rPr lang="en-US" sz="2400" dirty="0" smtClean="0"/>
              <a:t>It </a:t>
            </a:r>
            <a:r>
              <a:rPr lang="en-US" sz="2400" dirty="0"/>
              <a:t>is enzootic, isolated from more than 100 different species of wild animals, mainly rabbits, deer, and a variety of rodents.</a:t>
            </a:r>
          </a:p>
          <a:p>
            <a:pPr lvl="0" algn="l"/>
            <a:r>
              <a:rPr lang="en-US" sz="2400" b="1" dirty="0" smtClean="0">
                <a:solidFill>
                  <a:srgbClr val="FF0000"/>
                </a:solidFill>
                <a:effectLst>
                  <a:outerShdw blurRad="38100" dist="38100" dir="2700000" algn="tl">
                    <a:srgbClr val="000000">
                      <a:alpha val="43137"/>
                    </a:srgbClr>
                  </a:outerShdw>
                </a:effectLst>
              </a:rPr>
              <a:t>-</a:t>
            </a:r>
            <a:r>
              <a:rPr lang="en-US" sz="2400" b="1" dirty="0" smtClean="0"/>
              <a:t> </a:t>
            </a:r>
            <a:r>
              <a:rPr lang="en-US" sz="2400" dirty="0" smtClean="0"/>
              <a:t>The </a:t>
            </a:r>
            <a:r>
              <a:rPr lang="en-US" sz="2400" dirty="0"/>
              <a:t>vectors are: ticks, mites and lice, where ticks can pass it to their offspring.</a:t>
            </a:r>
          </a:p>
          <a:p>
            <a:pPr lvl="0" algn="l"/>
            <a:r>
              <a:rPr lang="en-US" sz="2400" b="1" dirty="0" smtClean="0">
                <a:solidFill>
                  <a:srgbClr val="FF0000"/>
                </a:solidFill>
                <a:effectLst>
                  <a:outerShdw blurRad="38100" dist="38100" dir="2700000" algn="tl">
                    <a:srgbClr val="000000">
                      <a:alpha val="43137"/>
                    </a:srgbClr>
                  </a:outerShdw>
                </a:effectLst>
              </a:rPr>
              <a:t>-</a:t>
            </a:r>
            <a:r>
              <a:rPr lang="en-US" sz="2400" b="1" dirty="0" smtClean="0"/>
              <a:t> </a:t>
            </a:r>
            <a:r>
              <a:rPr lang="en-US" sz="2400" dirty="0" smtClean="0"/>
              <a:t>Human </a:t>
            </a:r>
            <a:r>
              <a:rPr lang="en-US" sz="2400" dirty="0"/>
              <a:t>acquire the infection by a tick bite or due a direct contact with the animal during removal of the hide.</a:t>
            </a:r>
          </a:p>
          <a:p>
            <a:pPr lvl="0" algn="l"/>
            <a:r>
              <a:rPr lang="en-US" sz="2400" b="1" dirty="0" smtClean="0">
                <a:solidFill>
                  <a:srgbClr val="FF0000"/>
                </a:solidFill>
                <a:effectLst>
                  <a:outerShdw blurRad="38100" dist="38100" dir="2700000" algn="tl">
                    <a:srgbClr val="000000">
                      <a:alpha val="43137"/>
                    </a:srgbClr>
                  </a:outerShdw>
                </a:effectLst>
              </a:rPr>
              <a:t>-</a:t>
            </a:r>
            <a:r>
              <a:rPr lang="en-US" sz="2400" b="1"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No </a:t>
            </a:r>
            <a:r>
              <a:rPr lang="en-US" sz="2400" dirty="0">
                <a:effectLst>
                  <a:outerShdw blurRad="38100" dist="38100" dir="2700000" algn="tl">
                    <a:srgbClr val="000000">
                      <a:alpha val="43137"/>
                    </a:srgbClr>
                  </a:outerShdw>
                </a:effectLst>
              </a:rPr>
              <a:t>person to person transmission</a:t>
            </a:r>
            <a:r>
              <a:rPr lang="en-US" sz="2400" dirty="0"/>
              <a:t>.</a:t>
            </a:r>
          </a:p>
          <a:p>
            <a:pPr lvl="0" algn="l"/>
            <a:r>
              <a:rPr lang="en-US" sz="2400" b="1" dirty="0" smtClean="0">
                <a:solidFill>
                  <a:srgbClr val="FF0000"/>
                </a:solidFill>
                <a:effectLst>
                  <a:outerShdw blurRad="38100" dist="38100" dir="2700000" algn="tl">
                    <a:srgbClr val="000000">
                      <a:alpha val="43137"/>
                    </a:srgbClr>
                  </a:outerShdw>
                </a:effectLst>
              </a:rPr>
              <a:t>-</a:t>
            </a:r>
            <a:r>
              <a:rPr lang="en-US" sz="2400" b="1" dirty="0" smtClean="0"/>
              <a:t> </a:t>
            </a:r>
            <a:r>
              <a:rPr lang="en-US" sz="2400" dirty="0" smtClean="0"/>
              <a:t>Rarely </a:t>
            </a:r>
            <a:r>
              <a:rPr lang="en-US" sz="2400" dirty="0"/>
              <a:t>transmitted by ingestion or inhalation causing gastrointestinal or pneumonic tularemia respectively.</a:t>
            </a:r>
          </a:p>
          <a:p>
            <a:pPr lvl="0" algn="l"/>
            <a:r>
              <a:rPr lang="en-US" sz="2400" b="1" dirty="0" smtClean="0">
                <a:solidFill>
                  <a:srgbClr val="FF0000"/>
                </a:solidFill>
                <a:effectLst>
                  <a:outerShdw blurRad="38100" dist="38100" dir="2700000" algn="tl">
                    <a:srgbClr val="000000">
                      <a:alpha val="43137"/>
                    </a:srgbClr>
                  </a:outerShdw>
                </a:effectLst>
              </a:rPr>
              <a:t>-</a:t>
            </a:r>
            <a:r>
              <a:rPr lang="en-US" sz="2400" b="1" dirty="0" smtClean="0"/>
              <a:t> </a:t>
            </a:r>
            <a:r>
              <a:rPr lang="en-US" sz="2400" dirty="0" smtClean="0"/>
              <a:t>Clinical </a:t>
            </a:r>
            <a:r>
              <a:rPr lang="en-US" sz="2400" dirty="0"/>
              <a:t>findings, vary from sudden influenza- like syndrome to prolonged onset of a low grade fever and </a:t>
            </a:r>
            <a:r>
              <a:rPr lang="en-US" sz="2400" dirty="0" err="1"/>
              <a:t>adenopathy</a:t>
            </a:r>
            <a:r>
              <a:rPr lang="en-US" sz="2400" dirty="0"/>
              <a:t>, and may be other gastrointestinal and typhoid symptoms.</a:t>
            </a:r>
          </a:p>
          <a:p>
            <a:pPr lvl="0" algn="l"/>
            <a:r>
              <a:rPr lang="en-US" sz="2400" dirty="0"/>
              <a:t>Disease usually confers a lifelong immunity</a:t>
            </a:r>
            <a:r>
              <a:rPr lang="en-US" sz="2400" dirty="0">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927696302"/>
      </p:ext>
    </p:extLst>
  </p:cSld>
  <p:clrMapOvr>
    <a:masterClrMapping/>
  </p:clrMapOvr>
  <p:transition>
    <p:checke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2787" y="1371600"/>
            <a:ext cx="9097371" cy="3600986"/>
          </a:xfrm>
          <a:prstGeom prst="rect">
            <a:avLst/>
          </a:prstGeom>
        </p:spPr>
        <p:txBody>
          <a:bodyPr wrap="square">
            <a:spAutoFit/>
          </a:bodyPr>
          <a:lstStyle/>
          <a:p>
            <a:pPr algn="l"/>
            <a:r>
              <a:rPr lang="en-US" sz="3600" b="1" u="sng" dirty="0">
                <a:solidFill>
                  <a:srgbClr val="FF0000"/>
                </a:solidFill>
              </a:rPr>
              <a:t>Laboratory diagnosis</a:t>
            </a:r>
            <a:r>
              <a:rPr lang="en-US" sz="3600" b="1" dirty="0">
                <a:solidFill>
                  <a:srgbClr val="FF0000"/>
                </a:solidFill>
              </a:rPr>
              <a:t>:</a:t>
            </a:r>
          </a:p>
          <a:p>
            <a:pPr lvl="0" algn="l"/>
            <a:r>
              <a:rPr lang="en-US" sz="3200" dirty="0"/>
              <a:t>It is very risky dealing with this organism.</a:t>
            </a:r>
          </a:p>
          <a:p>
            <a:pPr lvl="0" algn="l"/>
            <a:r>
              <a:rPr lang="en-US" sz="3200" dirty="0"/>
              <a:t>Media should contain </a:t>
            </a:r>
            <a:r>
              <a:rPr lang="en-US" sz="3200" dirty="0" err="1">
                <a:effectLst>
                  <a:outerShdw blurRad="38100" dist="38100" dir="2700000" algn="tl">
                    <a:srgbClr val="000000">
                      <a:alpha val="43137"/>
                    </a:srgbClr>
                  </a:outerShdw>
                </a:effectLst>
              </a:rPr>
              <a:t>cystcine</a:t>
            </a:r>
            <a:r>
              <a:rPr lang="en-US" sz="3200" dirty="0">
                <a:effectLst>
                  <a:outerShdw blurRad="38100" dist="38100" dir="2700000" algn="tl">
                    <a:srgbClr val="000000">
                      <a:alpha val="43137"/>
                    </a:srgbClr>
                  </a:outerShdw>
                </a:effectLst>
              </a:rPr>
              <a:t>.</a:t>
            </a:r>
          </a:p>
          <a:p>
            <a:pPr lvl="0" algn="l"/>
            <a:r>
              <a:rPr lang="en-US" sz="3200" b="1" u="sng" dirty="0"/>
              <a:t>The best diagnostic tests are</a:t>
            </a:r>
            <a:r>
              <a:rPr lang="en-US" sz="3200" b="1" dirty="0" smtClean="0"/>
              <a:t>:</a:t>
            </a:r>
          </a:p>
          <a:p>
            <a:pPr lvl="0" algn="l"/>
            <a:r>
              <a:rPr lang="en-US" sz="3200" dirty="0"/>
              <a:t> </a:t>
            </a:r>
            <a:r>
              <a:rPr lang="en-US" sz="3200" b="1" dirty="0" smtClean="0"/>
              <a:t>1-</a:t>
            </a:r>
            <a:r>
              <a:rPr lang="en-US" sz="3200" dirty="0" smtClean="0"/>
              <a:t>agglutination </a:t>
            </a:r>
            <a:r>
              <a:rPr lang="en-US" sz="3200" dirty="0"/>
              <a:t>test and</a:t>
            </a:r>
          </a:p>
          <a:p>
            <a:pPr algn="l"/>
            <a:r>
              <a:rPr lang="en-US" sz="3200" dirty="0"/>
              <a:t> </a:t>
            </a:r>
            <a:r>
              <a:rPr lang="en-US" sz="3200" b="1" dirty="0"/>
              <a:t>2-</a:t>
            </a:r>
            <a:r>
              <a:rPr lang="en-US" sz="3200" dirty="0"/>
              <a:t>fluorescent- antibody staining test of the infected tissues.</a:t>
            </a:r>
          </a:p>
        </p:txBody>
      </p:sp>
    </p:spTree>
    <p:extLst>
      <p:ext uri="{BB962C8B-B14F-4D97-AF65-F5344CB8AC3E}">
        <p14:creationId xmlns:p14="http://schemas.microsoft.com/office/powerpoint/2010/main" val="726326503"/>
      </p:ext>
    </p:extLst>
  </p:cSld>
  <p:clrMapOvr>
    <a:masterClrMapping/>
  </p:clrMapOvr>
  <p:transition>
    <p:checke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94195"/>
          </a:xfrm>
          <a:prstGeom prst="rect">
            <a:avLst/>
          </a:prstGeom>
        </p:spPr>
        <p:txBody>
          <a:bodyPr wrap="square">
            <a:spAutoFit/>
          </a:bodyPr>
          <a:lstStyle/>
          <a:p>
            <a:pPr algn="ctr"/>
            <a:r>
              <a:rPr lang="en-US" sz="2800" b="1" i="1" dirty="0" err="1" smtClean="0">
                <a:solidFill>
                  <a:srgbClr val="FF0000"/>
                </a:solidFill>
              </a:rPr>
              <a:t>Pasteurella</a:t>
            </a:r>
            <a:r>
              <a:rPr lang="en-US" b="1" dirty="0" smtClean="0"/>
              <a:t> </a:t>
            </a:r>
            <a:endParaRPr lang="en-US" dirty="0"/>
          </a:p>
          <a:p>
            <a:pPr lvl="0" algn="l"/>
            <a:endParaRPr lang="en-US" b="1" dirty="0" smtClean="0"/>
          </a:p>
          <a:p>
            <a:pPr lvl="0" algn="l"/>
            <a:r>
              <a:rPr lang="en-US" b="1" dirty="0" smtClean="0">
                <a:effectLst>
                  <a:outerShdw blurRad="38100" dist="38100" dir="2700000" algn="tl">
                    <a:srgbClr val="000000">
                      <a:alpha val="43137"/>
                    </a:srgbClr>
                  </a:outerShdw>
                </a:effectLst>
              </a:rPr>
              <a:t>*</a:t>
            </a:r>
            <a:r>
              <a:rPr lang="en-US" sz="2400" b="1" i="1" dirty="0" err="1" smtClean="0">
                <a:solidFill>
                  <a:srgbClr val="FF0000"/>
                </a:solidFill>
              </a:rPr>
              <a:t>Pasteurella</a:t>
            </a:r>
            <a:r>
              <a:rPr lang="en-US" sz="2400" b="1" i="1" dirty="0" smtClean="0">
                <a:solidFill>
                  <a:srgbClr val="FF0000"/>
                </a:solidFill>
              </a:rPr>
              <a:t> </a:t>
            </a:r>
            <a:r>
              <a:rPr lang="en-US" sz="2400" b="1" i="1" dirty="0" err="1">
                <a:solidFill>
                  <a:srgbClr val="FF0000"/>
                </a:solidFill>
              </a:rPr>
              <a:t>multocida</a:t>
            </a:r>
            <a:r>
              <a:rPr lang="en-US" sz="2400" b="1" i="1" dirty="0">
                <a:solidFill>
                  <a:srgbClr val="FF0000"/>
                </a:solidFill>
              </a:rPr>
              <a:t> </a:t>
            </a:r>
            <a:r>
              <a:rPr lang="en-US" sz="2400" dirty="0"/>
              <a:t>causes </a:t>
            </a:r>
            <a:r>
              <a:rPr lang="en-US" sz="2800" b="1" dirty="0">
                <a:solidFill>
                  <a:srgbClr val="006600"/>
                </a:solidFill>
              </a:rPr>
              <a:t>wound infections </a:t>
            </a:r>
            <a:r>
              <a:rPr lang="en-US" sz="2400" dirty="0"/>
              <a:t>associated with cat and dogs bites</a:t>
            </a:r>
            <a:r>
              <a:rPr lang="en-US" sz="2400" dirty="0" smtClean="0"/>
              <a:t>.</a:t>
            </a:r>
            <a:endParaRPr lang="en-US" sz="2400" b="1" dirty="0" smtClean="0"/>
          </a:p>
          <a:p>
            <a:pPr lvl="0" algn="l"/>
            <a:r>
              <a:rPr lang="en-US" sz="2400" b="1" dirty="0" smtClean="0">
                <a:effectLst>
                  <a:outerShdw blurRad="38100" dist="38100" dir="2700000" algn="tl">
                    <a:srgbClr val="000000">
                      <a:alpha val="43137"/>
                    </a:srgbClr>
                  </a:outerShdw>
                </a:effectLst>
              </a:rPr>
              <a:t>*</a:t>
            </a:r>
            <a:r>
              <a:rPr lang="en-US" sz="2400" b="1" dirty="0" smtClean="0"/>
              <a:t> </a:t>
            </a:r>
            <a:r>
              <a:rPr lang="en-US" sz="2400" dirty="0" smtClean="0"/>
              <a:t>It </a:t>
            </a:r>
            <a:r>
              <a:rPr lang="en-US" sz="2400" dirty="0"/>
              <a:t>is short Gram –</a:t>
            </a:r>
            <a:r>
              <a:rPr lang="en-US" sz="2400" dirty="0" err="1"/>
              <a:t>ve</a:t>
            </a:r>
            <a:r>
              <a:rPr lang="en-US" sz="2400" dirty="0"/>
              <a:t>, encapsulated with bipolar staining</a:t>
            </a:r>
            <a:r>
              <a:rPr lang="en-US" sz="2400" dirty="0" smtClean="0"/>
              <a:t>.</a:t>
            </a:r>
            <a:endParaRPr lang="en-US" sz="2400" b="1" dirty="0" smtClean="0"/>
          </a:p>
          <a:p>
            <a:pPr lvl="0" algn="l"/>
            <a:r>
              <a:rPr lang="en-US" sz="2400" b="1" dirty="0" smtClean="0">
                <a:effectLst>
                  <a:outerShdw blurRad="38100" dist="38100" dir="2700000" algn="tl">
                    <a:srgbClr val="000000">
                      <a:alpha val="43137"/>
                    </a:srgbClr>
                  </a:outerShdw>
                </a:effectLst>
              </a:rPr>
              <a:t>*</a:t>
            </a:r>
            <a:r>
              <a:rPr lang="en-US" sz="2400" b="1" dirty="0" smtClean="0"/>
              <a:t> </a:t>
            </a:r>
            <a:r>
              <a:rPr lang="en-US" sz="2400" dirty="0" smtClean="0"/>
              <a:t>25</a:t>
            </a:r>
            <a:r>
              <a:rPr lang="en-US" sz="2400" dirty="0"/>
              <a:t>% of these animal bites will transmit these organisms with other anaerobic and facultative anaerobes present in the mouth</a:t>
            </a:r>
            <a:r>
              <a:rPr lang="en-US" sz="2400" dirty="0" smtClean="0"/>
              <a:t>.</a:t>
            </a:r>
            <a:endParaRPr lang="en-US" sz="2400" b="1" dirty="0" smtClean="0"/>
          </a:p>
          <a:p>
            <a:pPr lvl="0" algn="l"/>
            <a:r>
              <a:rPr lang="en-US" sz="2400" b="1" dirty="0" smtClean="0">
                <a:effectLst>
                  <a:outerShdw blurRad="38100" dist="38100" dir="2700000" algn="tl">
                    <a:srgbClr val="000000">
                      <a:alpha val="43137"/>
                    </a:srgbClr>
                  </a:outerShdw>
                </a:effectLst>
              </a:rPr>
              <a:t>*</a:t>
            </a:r>
            <a:r>
              <a:rPr lang="en-US" sz="2400" b="1" dirty="0" smtClean="0"/>
              <a:t> </a:t>
            </a:r>
            <a:r>
              <a:rPr lang="en-US" sz="2400" dirty="0" smtClean="0"/>
              <a:t>The </a:t>
            </a:r>
            <a:r>
              <a:rPr lang="en-US" sz="2400" dirty="0"/>
              <a:t>capsule and the endotoxins are considered as the virulence </a:t>
            </a:r>
            <a:r>
              <a:rPr lang="en-US" sz="2400" dirty="0" smtClean="0"/>
              <a:t>factors</a:t>
            </a:r>
            <a:endParaRPr lang="en-US" sz="2400" b="1" dirty="0" smtClean="0"/>
          </a:p>
          <a:p>
            <a:pPr lvl="0" algn="l"/>
            <a:r>
              <a:rPr lang="en-US" sz="2400" b="1" dirty="0" smtClean="0">
                <a:effectLst>
                  <a:outerShdw blurRad="38100" dist="38100" dir="2700000" algn="tl">
                    <a:srgbClr val="000000">
                      <a:alpha val="43137"/>
                    </a:srgbClr>
                  </a:outerShdw>
                </a:effectLst>
              </a:rPr>
              <a:t>*</a:t>
            </a:r>
            <a:r>
              <a:rPr lang="en-US" sz="2400" b="1" dirty="0" smtClean="0"/>
              <a:t> </a:t>
            </a:r>
            <a:r>
              <a:rPr lang="en-US" sz="2400" dirty="0" smtClean="0"/>
              <a:t>The </a:t>
            </a:r>
            <a:r>
              <a:rPr lang="en-US" sz="2400" dirty="0"/>
              <a:t>incubation period is less than 24 hrs</a:t>
            </a:r>
            <a:r>
              <a:rPr lang="en-US" sz="2400" dirty="0" smtClean="0"/>
              <a:t>.</a:t>
            </a:r>
            <a:endParaRPr lang="en-US" sz="2400" b="1" dirty="0" smtClean="0"/>
          </a:p>
          <a:p>
            <a:pPr lvl="0" algn="l"/>
            <a:r>
              <a:rPr lang="en-US" sz="2400" b="1" dirty="0" smtClean="0">
                <a:effectLst>
                  <a:outerShdw blurRad="38100" dist="38100" dir="2700000" algn="tl">
                    <a:srgbClr val="000000">
                      <a:alpha val="43137"/>
                    </a:srgbClr>
                  </a:outerShdw>
                </a:effectLst>
              </a:rPr>
              <a:t>*</a:t>
            </a:r>
            <a:r>
              <a:rPr lang="en-US" sz="2400" b="1" dirty="0" smtClean="0"/>
              <a:t> </a:t>
            </a:r>
            <a:r>
              <a:rPr lang="en-US" sz="2400" dirty="0" smtClean="0"/>
              <a:t>Rapidly </a:t>
            </a:r>
            <a:r>
              <a:rPr lang="en-US" sz="2400" dirty="0"/>
              <a:t>spreading cellulites at the site of the animal bite is an indicative of the </a:t>
            </a:r>
            <a:r>
              <a:rPr lang="en-US" sz="2400" b="1" i="1" dirty="0" err="1">
                <a:solidFill>
                  <a:srgbClr val="FF0000"/>
                </a:solidFill>
              </a:rPr>
              <a:t>P.multocida</a:t>
            </a:r>
            <a:r>
              <a:rPr lang="en-US" sz="2400" b="1" i="1" dirty="0" smtClean="0">
                <a:solidFill>
                  <a:srgbClr val="FF0000"/>
                </a:solidFill>
              </a:rPr>
              <a:t>.</a:t>
            </a:r>
            <a:endParaRPr lang="en-US" sz="2400" b="1" dirty="0" smtClean="0"/>
          </a:p>
          <a:p>
            <a:pPr lvl="0" algn="l"/>
            <a:r>
              <a:rPr lang="en-US" sz="2400" b="1" dirty="0" smtClean="0">
                <a:effectLst>
                  <a:outerShdw blurRad="38100" dist="38100" dir="2700000" algn="tl">
                    <a:srgbClr val="000000">
                      <a:alpha val="43137"/>
                    </a:srgbClr>
                  </a:outerShdw>
                </a:effectLst>
              </a:rPr>
              <a:t>*</a:t>
            </a:r>
            <a:r>
              <a:rPr lang="en-US" sz="2400" b="1" dirty="0" smtClean="0"/>
              <a:t> Osteomyelitis </a:t>
            </a:r>
            <a:r>
              <a:rPr lang="en-US" sz="2400" dirty="0"/>
              <a:t>may complicate cat bite.</a:t>
            </a:r>
          </a:p>
          <a:p>
            <a:pPr lvl="0" algn="l"/>
            <a:endParaRPr lang="en-US" sz="2400" b="1" dirty="0" smtClean="0">
              <a:solidFill>
                <a:srgbClr val="FF0000"/>
              </a:solidFill>
            </a:endParaRPr>
          </a:p>
          <a:p>
            <a:pPr lvl="0" algn="l"/>
            <a:r>
              <a:rPr lang="en-US" sz="2400" b="1" dirty="0" smtClean="0">
                <a:effectLst>
                  <a:outerShdw blurRad="38100" dist="38100" dir="2700000" algn="tl">
                    <a:srgbClr val="000000">
                      <a:alpha val="43137"/>
                    </a:srgbClr>
                  </a:outerShdw>
                </a:effectLst>
              </a:rPr>
              <a:t>*</a:t>
            </a:r>
            <a:r>
              <a:rPr lang="en-US" sz="2400" b="1" dirty="0" smtClean="0">
                <a:solidFill>
                  <a:srgbClr val="FF0000"/>
                </a:solidFill>
              </a:rPr>
              <a:t> </a:t>
            </a:r>
            <a:r>
              <a:rPr lang="en-US" sz="2800" b="1" dirty="0" smtClean="0">
                <a:solidFill>
                  <a:srgbClr val="FF0000"/>
                </a:solidFill>
              </a:rPr>
              <a:t>Laboratory </a:t>
            </a:r>
            <a:r>
              <a:rPr lang="en-US" sz="2800" b="1" dirty="0">
                <a:solidFill>
                  <a:srgbClr val="FF0000"/>
                </a:solidFill>
              </a:rPr>
              <a:t>diagnosis </a:t>
            </a:r>
            <a:r>
              <a:rPr lang="en-US" sz="2400" b="1" dirty="0"/>
              <a:t>is binding the organism in culture of wound sample.</a:t>
            </a:r>
            <a:endParaRPr lang="en-US" sz="2400" dirty="0"/>
          </a:p>
          <a:p>
            <a:pPr lvl="0" algn="l"/>
            <a:endParaRPr lang="en-US" sz="2400" b="1" dirty="0" smtClean="0">
              <a:solidFill>
                <a:srgbClr val="FF0000"/>
              </a:solidFill>
            </a:endParaRPr>
          </a:p>
          <a:p>
            <a:pPr lvl="0" algn="l"/>
            <a:r>
              <a:rPr lang="en-US" sz="2400" b="1" dirty="0" smtClean="0">
                <a:effectLst>
                  <a:outerShdw blurRad="38100" dist="38100" dir="2700000" algn="tl">
                    <a:srgbClr val="000000">
                      <a:alpha val="43137"/>
                    </a:srgbClr>
                  </a:outerShdw>
                </a:effectLst>
              </a:rPr>
              <a:t>*</a:t>
            </a:r>
            <a:r>
              <a:rPr lang="en-US" sz="2400" b="1" dirty="0" smtClean="0">
                <a:solidFill>
                  <a:srgbClr val="FF0000"/>
                </a:solidFill>
              </a:rPr>
              <a:t> </a:t>
            </a:r>
            <a:r>
              <a:rPr lang="en-US" sz="2800" b="1" dirty="0" smtClean="0">
                <a:solidFill>
                  <a:srgbClr val="FF0000"/>
                </a:solidFill>
              </a:rPr>
              <a:t>Penicillin </a:t>
            </a:r>
            <a:r>
              <a:rPr lang="en-US" sz="2800" b="1" dirty="0">
                <a:solidFill>
                  <a:srgbClr val="FF0000"/>
                </a:solidFill>
              </a:rPr>
              <a:t>G </a:t>
            </a:r>
            <a:r>
              <a:rPr lang="en-US" sz="2400" b="1" dirty="0"/>
              <a:t>is the drug of choice.</a:t>
            </a:r>
          </a:p>
        </p:txBody>
      </p:sp>
    </p:spTree>
    <p:extLst>
      <p:ext uri="{BB962C8B-B14F-4D97-AF65-F5344CB8AC3E}">
        <p14:creationId xmlns:p14="http://schemas.microsoft.com/office/powerpoint/2010/main" val="1306134251"/>
      </p:ext>
    </p:extLst>
  </p:cSld>
  <p:clrMapOvr>
    <a:masterClrMapping/>
  </p:clrMapOvr>
  <p:transition>
    <p:checke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71600"/>
            <a:ext cx="8229600" cy="3535362"/>
          </a:xfrm>
        </p:spPr>
        <p:txBody>
          <a:bodyPr>
            <a:noAutofit/>
          </a:bodyPr>
          <a:lstStyle/>
          <a:p>
            <a:r>
              <a:rPr lang="en-US" sz="8000" dirty="0" smtClean="0">
                <a:solidFill>
                  <a:schemeClr val="accent2">
                    <a:lumMod val="75000"/>
                  </a:schemeClr>
                </a:solidFill>
                <a:latin typeface="Algerian" pitchFamily="82" charset="0"/>
              </a:rPr>
              <a:t>Thank you</a:t>
            </a:r>
            <a:endParaRPr lang="ar-IQ" sz="8000" dirty="0">
              <a:solidFill>
                <a:schemeClr val="accent2">
                  <a:lumMod val="75000"/>
                </a:schemeClr>
              </a:solidFill>
              <a:latin typeface="Algerian" pitchFamily="82" charset="0"/>
            </a:endParaRPr>
          </a:p>
        </p:txBody>
      </p:sp>
    </p:spTree>
    <p:extLst>
      <p:ext uri="{BB962C8B-B14F-4D97-AF65-F5344CB8AC3E}">
        <p14:creationId xmlns:p14="http://schemas.microsoft.com/office/powerpoint/2010/main" val="4019092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Yersinia </a:t>
            </a:r>
            <a:r>
              <a:rPr lang="en-US" dirty="0" err="1" smtClean="0"/>
              <a:t>pestis</a:t>
            </a:r>
            <a:endParaRPr lang="ar-IQ" dirty="0"/>
          </a:p>
        </p:txBody>
      </p:sp>
      <p:sp>
        <p:nvSpPr>
          <p:cNvPr id="3" name="Content Placeholder 2"/>
          <p:cNvSpPr>
            <a:spLocks noGrp="1"/>
          </p:cNvSpPr>
          <p:nvPr>
            <p:ph idx="1"/>
          </p:nvPr>
        </p:nvSpPr>
        <p:spPr/>
        <p:txBody>
          <a:bodyPr/>
          <a:lstStyle/>
          <a:p>
            <a:r>
              <a:rPr lang="en-US" dirty="0" smtClean="0"/>
              <a:t>Black death</a:t>
            </a:r>
            <a:endParaRPr lang="ar-IQ" dirty="0"/>
          </a:p>
        </p:txBody>
      </p:sp>
      <p:pic>
        <p:nvPicPr>
          <p:cNvPr id="4" name="Picture 4" descr="97241Asm">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a:xfrm>
            <a:off x="1600200" y="2590800"/>
            <a:ext cx="5715000" cy="3297238"/>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508167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taxonomy</a:t>
            </a:r>
            <a:endParaRPr lang="ar-IQ" dirty="0"/>
          </a:p>
        </p:txBody>
      </p:sp>
      <p:sp>
        <p:nvSpPr>
          <p:cNvPr id="3" name="Content Placeholder 2"/>
          <p:cNvSpPr>
            <a:spLocks noGrp="1"/>
          </p:cNvSpPr>
          <p:nvPr>
            <p:ph idx="1"/>
          </p:nvPr>
        </p:nvSpPr>
        <p:spPr/>
        <p:txBody>
          <a:bodyPr>
            <a:normAutofit/>
          </a:bodyPr>
          <a:lstStyle/>
          <a:p>
            <a:r>
              <a:rPr lang="en-US" sz="4000" b="1" dirty="0" smtClean="0">
                <a:solidFill>
                  <a:srgbClr val="FF0000"/>
                </a:solidFill>
              </a:rPr>
              <a:t>Member of the </a:t>
            </a:r>
            <a:r>
              <a:rPr lang="en-US" sz="4000" b="1" i="1" dirty="0" err="1" smtClean="0">
                <a:solidFill>
                  <a:srgbClr val="FF0000"/>
                </a:solidFill>
              </a:rPr>
              <a:t>Enterobacteriaceae</a:t>
            </a:r>
            <a:r>
              <a:rPr lang="en-US" sz="4000" b="1" i="1" dirty="0" smtClean="0">
                <a:solidFill>
                  <a:srgbClr val="FF0000"/>
                </a:solidFill>
              </a:rPr>
              <a:t> </a:t>
            </a:r>
            <a:r>
              <a:rPr lang="en-US" sz="4000" b="1" dirty="0" smtClean="0">
                <a:solidFill>
                  <a:srgbClr val="FF0000"/>
                </a:solidFill>
              </a:rPr>
              <a:t> family </a:t>
            </a:r>
            <a:r>
              <a:rPr lang="en-US" sz="4000" b="1" dirty="0" err="1" smtClean="0">
                <a:solidFill>
                  <a:srgbClr val="FF0000"/>
                </a:solidFill>
              </a:rPr>
              <a:t>yersinia</a:t>
            </a:r>
            <a:r>
              <a:rPr lang="en-US" sz="4000" b="1" dirty="0" smtClean="0">
                <a:solidFill>
                  <a:srgbClr val="FF0000"/>
                </a:solidFill>
              </a:rPr>
              <a:t> is gram </a:t>
            </a:r>
            <a:r>
              <a:rPr lang="en-US" sz="4000" b="1" dirty="0" err="1" smtClean="0">
                <a:solidFill>
                  <a:srgbClr val="FF0000"/>
                </a:solidFill>
              </a:rPr>
              <a:t>nagative</a:t>
            </a:r>
            <a:r>
              <a:rPr lang="en-US" sz="4000" b="1" dirty="0" smtClean="0">
                <a:solidFill>
                  <a:srgbClr val="FF0000"/>
                </a:solidFill>
              </a:rPr>
              <a:t> </a:t>
            </a:r>
            <a:r>
              <a:rPr lang="en-US" sz="4000" b="1" dirty="0" err="1" smtClean="0">
                <a:solidFill>
                  <a:srgbClr val="FF0000"/>
                </a:solidFill>
              </a:rPr>
              <a:t>coccobacilli</a:t>
            </a:r>
            <a:endParaRPr lang="ar-IQ" sz="4000" b="1" dirty="0">
              <a:solidFill>
                <a:srgbClr val="FF0000"/>
              </a:solidFill>
            </a:endParaRPr>
          </a:p>
        </p:txBody>
      </p:sp>
    </p:spTree>
    <p:extLst>
      <p:ext uri="{BB962C8B-B14F-4D97-AF65-F5344CB8AC3E}">
        <p14:creationId xmlns:p14="http://schemas.microsoft.com/office/powerpoint/2010/main" val="39492887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196" y="0"/>
            <a:ext cx="9125803" cy="6863417"/>
          </a:xfrm>
          <a:prstGeom prst="rect">
            <a:avLst/>
          </a:prstGeom>
        </p:spPr>
        <p:txBody>
          <a:bodyPr wrap="square">
            <a:spAutoFit/>
          </a:bodyPr>
          <a:lstStyle/>
          <a:p>
            <a:pPr algn="l"/>
            <a:r>
              <a:rPr lang="en-US" sz="2800" b="1" dirty="0">
                <a:solidFill>
                  <a:srgbClr val="FF0000"/>
                </a:solidFill>
              </a:rPr>
              <a:t> </a:t>
            </a:r>
            <a:r>
              <a:rPr lang="en-US" sz="2800" b="1" dirty="0" smtClean="0">
                <a:solidFill>
                  <a:srgbClr val="FF0000"/>
                </a:solidFill>
              </a:rPr>
              <a:t>                             </a:t>
            </a:r>
            <a:r>
              <a:rPr lang="en-US" sz="2800" b="1" dirty="0">
                <a:solidFill>
                  <a:srgbClr val="FF0000"/>
                </a:solidFill>
              </a:rPr>
              <a:t> </a:t>
            </a:r>
            <a:r>
              <a:rPr lang="en-US" sz="2800" b="1" dirty="0" smtClean="0">
                <a:solidFill>
                  <a:srgbClr val="FF0000"/>
                </a:solidFill>
              </a:rPr>
              <a:t>         </a:t>
            </a:r>
            <a:r>
              <a:rPr lang="en-US" sz="4000" b="1" i="1" dirty="0" smtClean="0">
                <a:solidFill>
                  <a:srgbClr val="FF0000"/>
                </a:solidFill>
              </a:rPr>
              <a:t>Yersinia</a:t>
            </a:r>
            <a:r>
              <a:rPr lang="en-US" sz="2800" b="1" dirty="0"/>
              <a:t> </a:t>
            </a:r>
            <a:endParaRPr lang="en-US" sz="3200" b="1" u="sng" dirty="0" smtClean="0">
              <a:solidFill>
                <a:srgbClr val="FF0000"/>
              </a:solidFill>
            </a:endParaRPr>
          </a:p>
          <a:p>
            <a:pPr algn="l"/>
            <a:endParaRPr lang="en-US" sz="3200" b="1" u="sng" dirty="0" smtClean="0">
              <a:solidFill>
                <a:srgbClr val="FF0000"/>
              </a:solidFill>
            </a:endParaRPr>
          </a:p>
          <a:p>
            <a:pPr algn="l"/>
            <a:r>
              <a:rPr lang="en-US" sz="3200" b="1" u="sng" dirty="0" smtClean="0">
                <a:solidFill>
                  <a:srgbClr val="FF0000"/>
                </a:solidFill>
              </a:rPr>
              <a:t>General </a:t>
            </a:r>
            <a:r>
              <a:rPr lang="en-US" sz="3200" b="1" u="sng" dirty="0">
                <a:solidFill>
                  <a:srgbClr val="FF0000"/>
                </a:solidFill>
              </a:rPr>
              <a:t>characteristics</a:t>
            </a:r>
            <a:r>
              <a:rPr lang="en-US" sz="3200" b="1" dirty="0" smtClean="0">
                <a:solidFill>
                  <a:srgbClr val="FF0000"/>
                </a:solidFill>
              </a:rPr>
              <a:t>:</a:t>
            </a:r>
            <a:endParaRPr lang="en-US" sz="3200" dirty="0">
              <a:solidFill>
                <a:srgbClr val="FF0000"/>
              </a:solidFill>
            </a:endParaRPr>
          </a:p>
          <a:p>
            <a:pPr lvl="0" algn="l"/>
            <a:r>
              <a:rPr lang="en-US" sz="2800" b="1" dirty="0" smtClean="0">
                <a:effectLst>
                  <a:outerShdw blurRad="38100" dist="38100" dir="2700000" algn="tl">
                    <a:srgbClr val="000000">
                      <a:alpha val="43137"/>
                    </a:srgbClr>
                  </a:outerShdw>
                </a:effectLst>
              </a:rPr>
              <a:t>-</a:t>
            </a:r>
            <a:r>
              <a:rPr lang="en-US" sz="2800" b="1" dirty="0" smtClean="0"/>
              <a:t> </a:t>
            </a:r>
            <a:r>
              <a:rPr lang="en-US" sz="2800" i="1" dirty="0" smtClean="0">
                <a:solidFill>
                  <a:srgbClr val="FF0000"/>
                </a:solidFill>
                <a:effectLst>
                  <a:outerShdw blurRad="38100" dist="38100" dir="2700000" algn="tl">
                    <a:srgbClr val="000000">
                      <a:alpha val="43137"/>
                    </a:srgbClr>
                  </a:outerShdw>
                </a:effectLst>
              </a:rPr>
              <a:t>Yersinia </a:t>
            </a:r>
            <a:r>
              <a:rPr lang="en-US" sz="2800" i="1" dirty="0" err="1">
                <a:solidFill>
                  <a:srgbClr val="FF0000"/>
                </a:solidFill>
                <a:effectLst>
                  <a:outerShdw blurRad="38100" dist="38100" dir="2700000" algn="tl">
                    <a:srgbClr val="000000">
                      <a:alpha val="43137"/>
                    </a:srgbClr>
                  </a:outerShdw>
                </a:effectLst>
              </a:rPr>
              <a:t>pestis</a:t>
            </a:r>
            <a:r>
              <a:rPr lang="en-US" sz="2800" i="1" dirty="0">
                <a:solidFill>
                  <a:srgbClr val="FF0000"/>
                </a:solidFill>
                <a:effectLst>
                  <a:outerShdw blurRad="38100" dist="38100" dir="2700000" algn="tl">
                    <a:srgbClr val="000000">
                      <a:alpha val="43137"/>
                    </a:srgbClr>
                  </a:outerShdw>
                </a:effectLst>
              </a:rPr>
              <a:t> </a:t>
            </a:r>
            <a:r>
              <a:rPr lang="en-US" sz="2800" i="1" dirty="0" smtClean="0">
                <a:solidFill>
                  <a:srgbClr val="FF0000"/>
                </a:solidFill>
                <a:effectLst>
                  <a:outerShdw blurRad="38100" dist="38100" dir="2700000" algn="tl">
                    <a:srgbClr val="000000">
                      <a:alpha val="43137"/>
                    </a:srgbClr>
                  </a:outerShdw>
                </a:effectLst>
              </a:rPr>
              <a:t> </a:t>
            </a:r>
            <a:r>
              <a:rPr lang="en-US" sz="2800" dirty="0" smtClean="0"/>
              <a:t>is </a:t>
            </a:r>
            <a:r>
              <a:rPr lang="en-US" sz="2800" dirty="0"/>
              <a:t>the causative agents of </a:t>
            </a:r>
            <a:r>
              <a:rPr lang="en-US" sz="2800" b="1" dirty="0"/>
              <a:t>plague</a:t>
            </a:r>
            <a:r>
              <a:rPr lang="en-US" sz="2800" dirty="0"/>
              <a:t> (the </a:t>
            </a:r>
            <a:r>
              <a:rPr lang="en-US" sz="2800" b="1" dirty="0"/>
              <a:t>Black Death</a:t>
            </a:r>
            <a:r>
              <a:rPr lang="en-US" sz="2800" dirty="0"/>
              <a:t>), and another </a:t>
            </a:r>
            <a:r>
              <a:rPr lang="en-US" sz="2800" dirty="0">
                <a:effectLst>
                  <a:outerShdw blurRad="38100" dist="38100" dir="2700000" algn="tl">
                    <a:srgbClr val="000000">
                      <a:alpha val="43137"/>
                    </a:srgbClr>
                  </a:outerShdw>
                </a:effectLst>
              </a:rPr>
              <a:t>two</a:t>
            </a:r>
            <a:r>
              <a:rPr lang="en-US" sz="2800" dirty="0"/>
              <a:t> less important species: </a:t>
            </a:r>
            <a:r>
              <a:rPr lang="en-US" sz="2800" i="1" dirty="0">
                <a:solidFill>
                  <a:srgbClr val="FF0000"/>
                </a:solidFill>
                <a:effectLst>
                  <a:outerShdw blurRad="38100" dist="38100" dir="2700000" algn="tl">
                    <a:srgbClr val="000000">
                      <a:alpha val="43137"/>
                    </a:srgbClr>
                  </a:outerShdw>
                </a:effectLst>
              </a:rPr>
              <a:t>Yersinia </a:t>
            </a:r>
            <a:r>
              <a:rPr lang="en-US" sz="2800" i="1" dirty="0" err="1">
                <a:solidFill>
                  <a:srgbClr val="FF0000"/>
                </a:solidFill>
                <a:effectLst>
                  <a:outerShdw blurRad="38100" dist="38100" dir="2700000" algn="tl">
                    <a:srgbClr val="000000">
                      <a:alpha val="43137"/>
                    </a:srgbClr>
                  </a:outerShdw>
                </a:effectLst>
              </a:rPr>
              <a:t>enterocoltitica</a:t>
            </a:r>
            <a:r>
              <a:rPr lang="en-US" sz="2800" i="1" dirty="0">
                <a:solidFill>
                  <a:srgbClr val="FF0000"/>
                </a:solidFill>
                <a:effectLst>
                  <a:outerShdw blurRad="38100" dist="38100" dir="2700000" algn="tl">
                    <a:srgbClr val="000000">
                      <a:alpha val="43137"/>
                    </a:srgbClr>
                  </a:outerShdw>
                </a:effectLst>
              </a:rPr>
              <a:t> </a:t>
            </a:r>
            <a:r>
              <a:rPr lang="en-US" sz="2800" dirty="0"/>
              <a:t>&amp; </a:t>
            </a:r>
            <a:r>
              <a:rPr lang="en-US" sz="2800" i="1" dirty="0">
                <a:solidFill>
                  <a:srgbClr val="FF0000"/>
                </a:solidFill>
                <a:effectLst>
                  <a:outerShdw blurRad="38100" dist="38100" dir="2700000" algn="tl">
                    <a:srgbClr val="000000">
                      <a:alpha val="43137"/>
                    </a:srgbClr>
                  </a:outerShdw>
                </a:effectLst>
              </a:rPr>
              <a:t>Y. pseudo tuberculosis</a:t>
            </a:r>
            <a:r>
              <a:rPr lang="en-US" sz="2800" dirty="0"/>
              <a:t>.</a:t>
            </a:r>
          </a:p>
          <a:p>
            <a:pPr lvl="0" algn="l"/>
            <a:r>
              <a:rPr lang="en-US" sz="2800" b="1" dirty="0" smtClean="0">
                <a:effectLst>
                  <a:outerShdw blurRad="38100" dist="38100" dir="2700000" algn="tl">
                    <a:srgbClr val="000000">
                      <a:alpha val="43137"/>
                    </a:srgbClr>
                  </a:outerShdw>
                </a:effectLst>
              </a:rPr>
              <a:t>-</a:t>
            </a:r>
            <a:r>
              <a:rPr lang="en-US" sz="2800" b="1" dirty="0" smtClean="0"/>
              <a:t> </a:t>
            </a:r>
            <a:r>
              <a:rPr lang="en-US" sz="2800" dirty="0" smtClean="0"/>
              <a:t>It </a:t>
            </a:r>
            <a:r>
              <a:rPr lang="en-US" sz="2800" dirty="0"/>
              <a:t>is a small Gram –</a:t>
            </a:r>
            <a:r>
              <a:rPr lang="en-US" sz="2800" dirty="0" err="1"/>
              <a:t>ve</a:t>
            </a:r>
            <a:r>
              <a:rPr lang="en-US" sz="2800" dirty="0"/>
              <a:t> bacilli, with bipolar staining with clear central area.</a:t>
            </a:r>
          </a:p>
          <a:p>
            <a:pPr lvl="0" algn="l"/>
            <a:r>
              <a:rPr lang="en-US" sz="2800" b="1" dirty="0" smtClean="0">
                <a:effectLst>
                  <a:outerShdw blurRad="38100" dist="38100" dir="2700000" algn="tl">
                    <a:srgbClr val="000000">
                      <a:alpha val="43137"/>
                    </a:srgbClr>
                  </a:outerShdw>
                </a:effectLst>
              </a:rPr>
              <a:t>-</a:t>
            </a:r>
            <a:r>
              <a:rPr lang="en-US" sz="2800" b="1" dirty="0" smtClean="0"/>
              <a:t> </a:t>
            </a:r>
            <a:r>
              <a:rPr lang="en-US" sz="2800" dirty="0" smtClean="0"/>
              <a:t>Freshly </a:t>
            </a:r>
            <a:r>
              <a:rPr lang="en-US" sz="2800" dirty="0"/>
              <a:t>isolated organisms possess a capsule composed of polysaccharide-protein complex, where it is considered as virulence factor, where its loss leads to loss virulence.</a:t>
            </a:r>
          </a:p>
          <a:p>
            <a:pPr lvl="0" algn="l"/>
            <a:r>
              <a:rPr lang="en-US" sz="2800" b="1" dirty="0" smtClean="0">
                <a:effectLst>
                  <a:outerShdw blurRad="38100" dist="38100" dir="2700000" algn="tl">
                    <a:srgbClr val="000000">
                      <a:alpha val="43137"/>
                    </a:srgbClr>
                  </a:outerShdw>
                </a:effectLst>
              </a:rPr>
              <a:t>-</a:t>
            </a:r>
            <a:r>
              <a:rPr lang="en-US" sz="2800" b="1" dirty="0" smtClean="0"/>
              <a:t> </a:t>
            </a:r>
            <a:r>
              <a:rPr lang="en-US" sz="2800" dirty="0" smtClean="0"/>
              <a:t>It </a:t>
            </a:r>
            <a:r>
              <a:rPr lang="en-US" sz="2800" dirty="0"/>
              <a:t>is considered as the virulent most bacteria known, where only 1-10 bacteria are capable of causing the disease.</a:t>
            </a:r>
          </a:p>
          <a:p>
            <a:pPr lvl="0" algn="l"/>
            <a:r>
              <a:rPr lang="en-US" sz="2800" b="1" dirty="0" smtClean="0">
                <a:effectLst>
                  <a:outerShdw blurRad="38100" dist="38100" dir="2700000" algn="tl">
                    <a:srgbClr val="000000">
                      <a:alpha val="43137"/>
                    </a:srgbClr>
                  </a:outerShdw>
                </a:effectLst>
              </a:rPr>
              <a:t>-</a:t>
            </a:r>
            <a:r>
              <a:rPr lang="en-US" sz="2800" b="1" dirty="0" smtClean="0"/>
              <a:t> </a:t>
            </a:r>
            <a:r>
              <a:rPr lang="en-US" sz="2800" dirty="0" smtClean="0"/>
              <a:t>Wild </a:t>
            </a:r>
            <a:r>
              <a:rPr lang="en-US" sz="2800" dirty="0"/>
              <a:t>rodents are the animal reservoir, where it is endemic now in western U.S.A and in South East Asia.</a:t>
            </a:r>
          </a:p>
        </p:txBody>
      </p:sp>
    </p:spTree>
    <p:extLst>
      <p:ext uri="{BB962C8B-B14F-4D97-AF65-F5344CB8AC3E}">
        <p14:creationId xmlns:p14="http://schemas.microsoft.com/office/powerpoint/2010/main" val="2738533069"/>
      </p:ext>
    </p:extLst>
  </p:cSld>
  <p:clrMapOvr>
    <a:masterClrMapping/>
  </p:clrMapOvr>
  <p:transition>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81000"/>
            <a:ext cx="9144000" cy="6063198"/>
          </a:xfrm>
          <a:prstGeom prst="rect">
            <a:avLst/>
          </a:prstGeom>
        </p:spPr>
        <p:txBody>
          <a:bodyPr wrap="square">
            <a:spAutoFit/>
          </a:bodyPr>
          <a:lstStyle/>
          <a:p>
            <a:pPr algn="l"/>
            <a:r>
              <a:rPr lang="en-US" sz="3600" b="1" u="sng" dirty="0">
                <a:solidFill>
                  <a:srgbClr val="FF0000"/>
                </a:solidFill>
              </a:rPr>
              <a:t>Pathogenesis</a:t>
            </a:r>
            <a:r>
              <a:rPr lang="en-US" sz="3600" b="1" dirty="0" smtClean="0">
                <a:solidFill>
                  <a:srgbClr val="FF0000"/>
                </a:solidFill>
              </a:rPr>
              <a:t>:</a:t>
            </a:r>
            <a:endParaRPr lang="en-US" sz="3600" dirty="0">
              <a:solidFill>
                <a:srgbClr val="FF0000"/>
              </a:solidFill>
            </a:endParaRPr>
          </a:p>
          <a:p>
            <a:pPr lvl="0" algn="l"/>
            <a:r>
              <a:rPr lang="en-US" sz="3200" b="1" dirty="0" smtClean="0">
                <a:effectLst>
                  <a:outerShdw blurRad="38100" dist="38100" dir="2700000" algn="tl">
                    <a:srgbClr val="000000">
                      <a:alpha val="43137"/>
                    </a:srgbClr>
                  </a:outerShdw>
                </a:effectLst>
              </a:rPr>
              <a:t>-</a:t>
            </a:r>
            <a:r>
              <a:rPr lang="en-US" sz="3200" b="1" dirty="0" smtClean="0"/>
              <a:t> </a:t>
            </a:r>
            <a:r>
              <a:rPr lang="en-US" sz="3200" dirty="0" smtClean="0"/>
              <a:t>The </a:t>
            </a:r>
            <a:r>
              <a:rPr lang="en-US" sz="3200" dirty="0"/>
              <a:t>vector is the wild rodent’s fleas.</a:t>
            </a:r>
          </a:p>
          <a:p>
            <a:pPr lvl="0" algn="l"/>
            <a:r>
              <a:rPr lang="en-US" sz="3200" dirty="0"/>
              <a:t>Dogs could as the main reservoir, and human is the accidental host</a:t>
            </a:r>
            <a:r>
              <a:rPr lang="en-US" sz="3200" dirty="0" smtClean="0"/>
              <a:t>.</a:t>
            </a:r>
            <a:endParaRPr lang="en-US" sz="3200" b="1" dirty="0" smtClean="0"/>
          </a:p>
          <a:p>
            <a:pPr lvl="0" algn="l"/>
            <a:r>
              <a:rPr lang="en-US" sz="3200" b="1" dirty="0" smtClean="0">
                <a:effectLst>
                  <a:outerShdw blurRad="38100" dist="38100" dir="2700000" algn="tl">
                    <a:srgbClr val="000000">
                      <a:alpha val="43137"/>
                    </a:srgbClr>
                  </a:outerShdw>
                </a:effectLst>
              </a:rPr>
              <a:t>-</a:t>
            </a:r>
            <a:r>
              <a:rPr lang="en-US" sz="3200" b="1" dirty="0" smtClean="0"/>
              <a:t> </a:t>
            </a:r>
            <a:r>
              <a:rPr lang="en-US" sz="3200" dirty="0" smtClean="0"/>
              <a:t>The </a:t>
            </a:r>
            <a:r>
              <a:rPr lang="en-US" sz="3200" dirty="0"/>
              <a:t>organisms inoculated by the flea bite are spread to the regional lymph nodes which become swollen and tender (buboes), bubonic plague</a:t>
            </a:r>
            <a:r>
              <a:rPr lang="en-US" sz="3200" dirty="0" smtClean="0"/>
              <a:t>.</a:t>
            </a:r>
            <a:endParaRPr lang="en-US" sz="3200" b="1" dirty="0" smtClean="0"/>
          </a:p>
          <a:p>
            <a:pPr lvl="0" algn="l"/>
            <a:r>
              <a:rPr lang="en-US" sz="3200" b="1" dirty="0" smtClean="0">
                <a:effectLst>
                  <a:outerShdw blurRad="38100" dist="38100" dir="2700000" algn="tl">
                    <a:srgbClr val="000000">
                      <a:alpha val="43137"/>
                    </a:srgbClr>
                  </a:outerShdw>
                </a:effectLst>
              </a:rPr>
              <a:t>-</a:t>
            </a:r>
            <a:r>
              <a:rPr lang="en-US" sz="3200" b="1" dirty="0" smtClean="0"/>
              <a:t> </a:t>
            </a:r>
            <a:r>
              <a:rPr lang="en-US" sz="3200" dirty="0" smtClean="0"/>
              <a:t>Organisms </a:t>
            </a:r>
            <a:r>
              <a:rPr lang="en-US" sz="3200" dirty="0"/>
              <a:t>reach high concentration in the blood lead to abscesses in different organs, and the endotoxins relayed symptoms, such as disseminated intravascular coagulation, and Cutaneous hemorrhage gives the name of Black Death.</a:t>
            </a:r>
          </a:p>
        </p:txBody>
      </p:sp>
    </p:spTree>
    <p:extLst>
      <p:ext uri="{BB962C8B-B14F-4D97-AF65-F5344CB8AC3E}">
        <p14:creationId xmlns:p14="http://schemas.microsoft.com/office/powerpoint/2010/main" val="3536164062"/>
      </p:ext>
    </p:extLst>
  </p:cSld>
  <p:clrMapOvr>
    <a:masterClrMapping/>
  </p:clrMapOvr>
  <p:transition>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22" y="0"/>
            <a:ext cx="9144000" cy="6817251"/>
          </a:xfrm>
          <a:prstGeom prst="rect">
            <a:avLst/>
          </a:prstGeom>
        </p:spPr>
        <p:txBody>
          <a:bodyPr wrap="square">
            <a:spAutoFit/>
          </a:bodyPr>
          <a:lstStyle/>
          <a:p>
            <a:pPr lvl="0" algn="l" rtl="0"/>
            <a:r>
              <a:rPr lang="en-US" sz="2300" b="1" u="sng" dirty="0" smtClean="0">
                <a:solidFill>
                  <a:srgbClr val="FF0000"/>
                </a:solidFill>
              </a:rPr>
              <a:t>The virulence factors include</a:t>
            </a:r>
            <a:r>
              <a:rPr lang="en-US" sz="2300" b="1" dirty="0" smtClean="0">
                <a:solidFill>
                  <a:srgbClr val="FF0000"/>
                </a:solidFill>
              </a:rPr>
              <a:t>:</a:t>
            </a:r>
            <a:endParaRPr lang="en-US" sz="2300" dirty="0" smtClean="0">
              <a:solidFill>
                <a:srgbClr val="FF0000"/>
              </a:solidFill>
            </a:endParaRPr>
          </a:p>
          <a:p>
            <a:pPr lvl="0" algn="l"/>
            <a:r>
              <a:rPr lang="en-US" sz="2300" b="1" dirty="0" smtClean="0">
                <a:solidFill>
                  <a:srgbClr val="FF0000"/>
                </a:solidFill>
                <a:effectLst>
                  <a:outerShdw blurRad="38100" dist="38100" dir="2700000" algn="tl">
                    <a:srgbClr val="000000">
                      <a:alpha val="43137"/>
                    </a:srgbClr>
                  </a:outerShdw>
                </a:effectLst>
              </a:rPr>
              <a:t>*</a:t>
            </a:r>
            <a:r>
              <a:rPr lang="en-US" sz="2300" b="1" dirty="0" smtClean="0">
                <a:solidFill>
                  <a:srgbClr val="FF0000"/>
                </a:solidFill>
              </a:rPr>
              <a:t> </a:t>
            </a:r>
            <a:r>
              <a:rPr lang="en-US" sz="2300" dirty="0" smtClean="0"/>
              <a:t>The capsular antigens  </a:t>
            </a:r>
            <a:r>
              <a:rPr lang="en-US" sz="2300" b="1" dirty="0" smtClean="0"/>
              <a:t>F-1</a:t>
            </a:r>
          </a:p>
          <a:p>
            <a:pPr lvl="0" algn="l"/>
            <a:r>
              <a:rPr lang="en-US" sz="2300" b="1" dirty="0" smtClean="0">
                <a:solidFill>
                  <a:srgbClr val="FF0000"/>
                </a:solidFill>
                <a:effectLst>
                  <a:outerShdw blurRad="38100" dist="38100" dir="2700000" algn="tl">
                    <a:srgbClr val="000000">
                      <a:alpha val="43137"/>
                    </a:srgbClr>
                  </a:outerShdw>
                </a:effectLst>
              </a:rPr>
              <a:t>*</a:t>
            </a:r>
            <a:r>
              <a:rPr lang="en-US" sz="2300" b="1" dirty="0" smtClean="0">
                <a:solidFill>
                  <a:srgbClr val="FF0000"/>
                </a:solidFill>
              </a:rPr>
              <a:t> </a:t>
            </a:r>
            <a:r>
              <a:rPr lang="en-US" sz="2300" dirty="0" smtClean="0"/>
              <a:t>The cell wall </a:t>
            </a:r>
            <a:r>
              <a:rPr lang="en-US" sz="2300" dirty="0" err="1" smtClean="0"/>
              <a:t>endotoxic</a:t>
            </a:r>
            <a:endParaRPr lang="en-US" sz="2300" dirty="0" smtClean="0"/>
          </a:p>
          <a:p>
            <a:pPr lvl="0" algn="l"/>
            <a:r>
              <a:rPr lang="en-US" sz="2300" b="1" dirty="0" smtClean="0">
                <a:solidFill>
                  <a:srgbClr val="FF0000"/>
                </a:solidFill>
                <a:effectLst>
                  <a:outerShdw blurRad="38100" dist="38100" dir="2700000" algn="tl">
                    <a:srgbClr val="000000">
                      <a:alpha val="43137"/>
                    </a:srgbClr>
                  </a:outerShdw>
                </a:effectLst>
              </a:rPr>
              <a:t>*</a:t>
            </a:r>
            <a:r>
              <a:rPr lang="en-US" sz="2300" b="1" dirty="0" smtClean="0">
                <a:solidFill>
                  <a:srgbClr val="FF0000"/>
                </a:solidFill>
              </a:rPr>
              <a:t> </a:t>
            </a:r>
            <a:r>
              <a:rPr lang="en-US" sz="2300" dirty="0" smtClean="0"/>
              <a:t>An exotoxin (its action is unknown)</a:t>
            </a:r>
          </a:p>
          <a:p>
            <a:pPr lvl="0" algn="l"/>
            <a:r>
              <a:rPr lang="en-US" sz="2300" b="1" dirty="0" smtClean="0">
                <a:solidFill>
                  <a:srgbClr val="FF0000"/>
                </a:solidFill>
                <a:effectLst>
                  <a:outerShdw blurRad="38100" dist="38100" dir="2700000" algn="tl">
                    <a:srgbClr val="000000">
                      <a:alpha val="43137"/>
                    </a:srgbClr>
                  </a:outerShdw>
                </a:effectLst>
              </a:rPr>
              <a:t>*</a:t>
            </a:r>
            <a:r>
              <a:rPr lang="en-US" sz="2300" b="1" dirty="0" smtClean="0">
                <a:solidFill>
                  <a:srgbClr val="FF0000"/>
                </a:solidFill>
              </a:rPr>
              <a:t> </a:t>
            </a:r>
            <a:r>
              <a:rPr lang="en-US" sz="2300" dirty="0" smtClean="0"/>
              <a:t>V &amp; W antigens (protect organisms from intracellular killing and digestion)</a:t>
            </a:r>
          </a:p>
          <a:p>
            <a:pPr lvl="0" algn="l"/>
            <a:r>
              <a:rPr lang="en-US" sz="2300" b="1" dirty="0" smtClean="0">
                <a:solidFill>
                  <a:srgbClr val="FF0000"/>
                </a:solidFill>
                <a:effectLst>
                  <a:outerShdw blurRad="38100" dist="38100" dir="2700000" algn="tl">
                    <a:srgbClr val="000000">
                      <a:alpha val="43137"/>
                    </a:srgbClr>
                  </a:outerShdw>
                </a:effectLst>
              </a:rPr>
              <a:t>* </a:t>
            </a:r>
            <a:r>
              <a:rPr lang="en-US" sz="2300" b="1" dirty="0" err="1" smtClean="0"/>
              <a:t>Yops</a:t>
            </a:r>
            <a:r>
              <a:rPr lang="en-US" sz="2300" b="1" dirty="0" smtClean="0"/>
              <a:t> </a:t>
            </a:r>
            <a:r>
              <a:rPr lang="en-US" sz="2300" dirty="0" smtClean="0"/>
              <a:t>(Yersinia Outer Proteins), experimentally shown to inhibit phagocytosis and </a:t>
            </a:r>
          </a:p>
          <a:p>
            <a:pPr lvl="0" algn="l"/>
            <a:r>
              <a:rPr lang="en-US" sz="2300" dirty="0" smtClean="0"/>
              <a:t>cytokine production, as well as inhibit tumor necrosis factor production.</a:t>
            </a:r>
          </a:p>
          <a:p>
            <a:pPr algn="l"/>
            <a:endParaRPr lang="en-US" sz="2300" b="1" dirty="0" smtClean="0">
              <a:solidFill>
                <a:srgbClr val="FF0000"/>
              </a:solidFill>
            </a:endParaRPr>
          </a:p>
          <a:p>
            <a:pPr algn="l"/>
            <a:r>
              <a:rPr lang="en-US" sz="2300" b="1" u="sng" dirty="0" smtClean="0">
                <a:solidFill>
                  <a:srgbClr val="FF0000"/>
                </a:solidFill>
              </a:rPr>
              <a:t>Laboratory diagnosis</a:t>
            </a:r>
            <a:r>
              <a:rPr lang="en-US" sz="2300" b="1" dirty="0" smtClean="0">
                <a:solidFill>
                  <a:srgbClr val="FF0000"/>
                </a:solidFill>
              </a:rPr>
              <a:t>:</a:t>
            </a:r>
            <a:endParaRPr lang="en-US" sz="2300" dirty="0" smtClean="0">
              <a:solidFill>
                <a:srgbClr val="FF0000"/>
              </a:solidFill>
            </a:endParaRPr>
          </a:p>
          <a:p>
            <a:pPr algn="l"/>
            <a:r>
              <a:rPr lang="en-US" sz="2300" b="1" dirty="0" smtClean="0">
                <a:effectLst>
                  <a:outerShdw blurRad="38100" dist="38100" dir="2700000" algn="tl">
                    <a:srgbClr val="000000">
                      <a:alpha val="43137"/>
                    </a:srgbClr>
                  </a:outerShdw>
                </a:effectLst>
              </a:rPr>
              <a:t>*</a:t>
            </a:r>
            <a:r>
              <a:rPr lang="en-US" sz="2300" dirty="0" smtClean="0"/>
              <a:t> Smear and culture from the blood or bubo is the best diagnostic test.</a:t>
            </a:r>
          </a:p>
          <a:p>
            <a:pPr algn="l"/>
            <a:r>
              <a:rPr lang="en-US" sz="2300" b="1" dirty="0" smtClean="0">
                <a:effectLst>
                  <a:outerShdw blurRad="38100" dist="38100" dir="2700000" algn="tl">
                    <a:srgbClr val="000000">
                      <a:alpha val="43137"/>
                    </a:srgbClr>
                  </a:outerShdw>
                </a:effectLst>
              </a:rPr>
              <a:t>*</a:t>
            </a:r>
            <a:r>
              <a:rPr lang="en-US" sz="2300" dirty="0" smtClean="0"/>
              <a:t> Great care must be taken during samplings.</a:t>
            </a:r>
          </a:p>
          <a:p>
            <a:pPr algn="l"/>
            <a:r>
              <a:rPr lang="en-US" sz="2300" b="1" dirty="0" smtClean="0">
                <a:effectLst>
                  <a:outerShdw blurRad="38100" dist="38100" dir="2700000" algn="tl">
                    <a:srgbClr val="000000">
                      <a:alpha val="43137"/>
                    </a:srgbClr>
                  </a:outerShdw>
                </a:effectLst>
              </a:rPr>
              <a:t>*</a:t>
            </a:r>
            <a:r>
              <a:rPr lang="en-US" sz="2300" dirty="0" smtClean="0"/>
              <a:t> </a:t>
            </a:r>
            <a:r>
              <a:rPr lang="en-US" sz="2300" b="1" dirty="0" err="1" smtClean="0"/>
              <a:t>Giemsa</a:t>
            </a:r>
            <a:r>
              <a:rPr lang="en-US" sz="2300" b="1" dirty="0" smtClean="0"/>
              <a:t> stain </a:t>
            </a:r>
            <a:r>
              <a:rPr lang="en-US" sz="2300" dirty="0" smtClean="0"/>
              <a:t>shows safety pin cell appearance.</a:t>
            </a:r>
          </a:p>
          <a:p>
            <a:pPr algn="l"/>
            <a:r>
              <a:rPr lang="en-US" sz="2300" b="1" dirty="0" smtClean="0">
                <a:effectLst>
                  <a:outerShdw blurRad="38100" dist="38100" dir="2700000" algn="tl">
                    <a:srgbClr val="000000">
                      <a:alpha val="43137"/>
                    </a:srgbClr>
                  </a:outerShdw>
                </a:effectLst>
              </a:rPr>
              <a:t>*</a:t>
            </a:r>
            <a:r>
              <a:rPr lang="en-US" sz="2300" dirty="0" smtClean="0"/>
              <a:t> For further diagnosis, fluorescent-antibody staining is used.</a:t>
            </a:r>
          </a:p>
          <a:p>
            <a:pPr algn="l"/>
            <a:r>
              <a:rPr lang="en-US" sz="2300" dirty="0" smtClean="0"/>
              <a:t> </a:t>
            </a:r>
          </a:p>
          <a:p>
            <a:pPr algn="l"/>
            <a:r>
              <a:rPr lang="en-US" sz="2300" b="1" u="sng" dirty="0" smtClean="0">
                <a:solidFill>
                  <a:srgbClr val="FF0000"/>
                </a:solidFill>
              </a:rPr>
              <a:t>Treatment</a:t>
            </a:r>
            <a:r>
              <a:rPr lang="en-US" sz="2300" b="1" dirty="0" smtClean="0">
                <a:solidFill>
                  <a:srgbClr val="FF0000"/>
                </a:solidFill>
              </a:rPr>
              <a:t>:</a:t>
            </a:r>
            <a:endParaRPr lang="en-US" sz="2300" dirty="0" smtClean="0">
              <a:solidFill>
                <a:srgbClr val="FF0000"/>
              </a:solidFill>
            </a:endParaRPr>
          </a:p>
          <a:p>
            <a:pPr algn="l"/>
            <a:r>
              <a:rPr lang="en-US" sz="2300" dirty="0" smtClean="0"/>
              <a:t>Combination of erythromycin and tetracycline is used without waiting the result to appear.</a:t>
            </a:r>
            <a:endParaRPr lang="en-US" sz="2300" dirty="0"/>
          </a:p>
        </p:txBody>
      </p:sp>
    </p:spTree>
    <p:extLst>
      <p:ext uri="{BB962C8B-B14F-4D97-AF65-F5344CB8AC3E}">
        <p14:creationId xmlns:p14="http://schemas.microsoft.com/office/powerpoint/2010/main" val="289088226"/>
      </p:ext>
    </p:extLst>
  </p:cSld>
  <p:clrMapOvr>
    <a:masterClrMapping/>
  </p:clrMapOvr>
  <p:transition>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tissues</a:t>
            </a:r>
            <a:endParaRPr lang="ar-IQ" dirty="0"/>
          </a:p>
        </p:txBody>
      </p:sp>
      <p:sp>
        <p:nvSpPr>
          <p:cNvPr id="3" name="Content Placeholder 2"/>
          <p:cNvSpPr>
            <a:spLocks noGrp="1"/>
          </p:cNvSpPr>
          <p:nvPr>
            <p:ph idx="1"/>
          </p:nvPr>
        </p:nvSpPr>
        <p:spPr/>
        <p:txBody>
          <a:bodyPr/>
          <a:lstStyle/>
          <a:p>
            <a:r>
              <a:rPr lang="en-US" dirty="0" smtClean="0"/>
              <a:t>This disease direct effects the lymph node which can be found in the groin , neck , and armpits cause them to enlarge and suppurate</a:t>
            </a:r>
            <a:endParaRPr lang="ar-IQ" dirty="0"/>
          </a:p>
        </p:txBody>
      </p:sp>
      <p:pic>
        <p:nvPicPr>
          <p:cNvPr id="4" name="Picture 11" descr="Lymph nodes of the head and ne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3659283"/>
            <a:ext cx="3581400" cy="278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Swollen lymph nodes under arm"/>
          <p:cNvPicPr>
            <a:picLocks noChangeAspect="1" noChangeArrowheads="1"/>
          </p:cNvPicPr>
          <p:nvPr/>
        </p:nvPicPr>
        <p:blipFill>
          <a:blip r:embed="rId3">
            <a:extLst>
              <a:ext uri="{28A0092B-C50C-407E-A947-70E740481C1C}">
                <a14:useLocalDpi xmlns:a14="http://schemas.microsoft.com/office/drawing/2010/main" val="0"/>
              </a:ext>
            </a:extLst>
          </a:blip>
          <a:srcRect b="6000"/>
          <a:stretch>
            <a:fillRect/>
          </a:stretch>
        </p:blipFill>
        <p:spPr>
          <a:xfrm>
            <a:off x="685800" y="3572410"/>
            <a:ext cx="3429000" cy="28209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9777510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0"/>
            <a:ext cx="8229600" cy="762000"/>
          </a:xfrm>
        </p:spPr>
        <p:txBody>
          <a:bodyPr/>
          <a:lstStyle/>
          <a:p>
            <a:pPr eaLnBrk="1" hangingPunct="1"/>
            <a:r>
              <a:rPr lang="en-US" dirty="0" smtClean="0">
                <a:solidFill>
                  <a:srgbClr val="FF0000"/>
                </a:solidFill>
              </a:rPr>
              <a:t>Symptoms</a:t>
            </a:r>
          </a:p>
        </p:txBody>
      </p:sp>
      <p:sp>
        <p:nvSpPr>
          <p:cNvPr id="10243" name="Rectangle 3"/>
          <p:cNvSpPr>
            <a:spLocks noGrp="1" noChangeArrowheads="1"/>
          </p:cNvSpPr>
          <p:nvPr>
            <p:ph type="body" sz="half" idx="1"/>
          </p:nvPr>
        </p:nvSpPr>
        <p:spPr>
          <a:xfrm>
            <a:off x="381000" y="818357"/>
            <a:ext cx="4038600" cy="1752600"/>
          </a:xfrm>
        </p:spPr>
        <p:txBody>
          <a:bodyPr/>
          <a:lstStyle/>
          <a:p>
            <a:pPr eaLnBrk="1" hangingPunct="1">
              <a:buFontTx/>
              <a:buNone/>
            </a:pPr>
            <a:r>
              <a:rPr lang="en-US" sz="2800" dirty="0" smtClean="0"/>
              <a:t>  Bubonic Plague</a:t>
            </a:r>
          </a:p>
          <a:p>
            <a:pPr eaLnBrk="1" hangingPunct="1">
              <a:buFontTx/>
              <a:buNone/>
            </a:pPr>
            <a:r>
              <a:rPr lang="en-US" sz="1800" dirty="0" smtClean="0"/>
              <a:t>bacteria infect lymph nodes</a:t>
            </a:r>
          </a:p>
          <a:p>
            <a:pPr eaLnBrk="1" hangingPunct="1"/>
            <a:r>
              <a:rPr lang="en-US" sz="2800" dirty="0" err="1" smtClean="0"/>
              <a:t>Bubos</a:t>
            </a:r>
            <a:endParaRPr lang="en-US" sz="2800" dirty="0" smtClean="0"/>
          </a:p>
        </p:txBody>
      </p:sp>
      <p:pic>
        <p:nvPicPr>
          <p:cNvPr id="10244" name="Picture 4" descr="bubo"/>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1447800" y="2322513"/>
            <a:ext cx="6172200" cy="4387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5" name="Text Box 10"/>
          <p:cNvSpPr txBox="1">
            <a:spLocks noChangeArrowheads="1"/>
          </p:cNvSpPr>
          <p:nvPr/>
        </p:nvSpPr>
        <p:spPr bwMode="auto">
          <a:xfrm>
            <a:off x="5715000" y="918369"/>
            <a:ext cx="26670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eaLnBrk="1" hangingPunct="1">
              <a:buFont typeface="Wingdings" pitchFamily="2" charset="2"/>
              <a:buChar char="§"/>
            </a:pPr>
            <a:r>
              <a:rPr lang="en-US" sz="2400" dirty="0"/>
              <a:t>Fever </a:t>
            </a:r>
          </a:p>
          <a:p>
            <a:pPr eaLnBrk="1" hangingPunct="1">
              <a:buFont typeface="Wingdings" pitchFamily="2" charset="2"/>
              <a:buChar char="§"/>
            </a:pPr>
            <a:r>
              <a:rPr lang="en-US" sz="2400" dirty="0"/>
              <a:t>Headache</a:t>
            </a:r>
          </a:p>
          <a:p>
            <a:pPr eaLnBrk="1" hangingPunct="1">
              <a:buFont typeface="Wingdings" pitchFamily="2" charset="2"/>
              <a:buChar char="§"/>
            </a:pPr>
            <a:r>
              <a:rPr lang="en-US" sz="2400" dirty="0"/>
              <a:t>Vomiting Blood</a:t>
            </a:r>
          </a:p>
          <a:p>
            <a:pPr eaLnBrk="1" hangingPunct="1">
              <a:buFont typeface="Wingdings" pitchFamily="2" charset="2"/>
              <a:buNone/>
            </a:pPr>
            <a:endParaRPr lang="en-US" sz="2400" dirty="0"/>
          </a:p>
        </p:txBody>
      </p:sp>
    </p:spTree>
    <p:extLst>
      <p:ext uri="{BB962C8B-B14F-4D97-AF65-F5344CB8AC3E}">
        <p14:creationId xmlns:p14="http://schemas.microsoft.com/office/powerpoint/2010/main" val="212807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3200" dirty="0" smtClean="0">
                <a:solidFill>
                  <a:srgbClr val="FF0000"/>
                </a:solidFill>
              </a:rPr>
              <a:t>Diagnostic Tests</a:t>
            </a:r>
          </a:p>
        </p:txBody>
      </p:sp>
      <p:sp>
        <p:nvSpPr>
          <p:cNvPr id="11267" name="Rectangle 3"/>
          <p:cNvSpPr>
            <a:spLocks noGrp="1" noChangeArrowheads="1"/>
          </p:cNvSpPr>
          <p:nvPr>
            <p:ph type="body" sz="half" idx="1"/>
          </p:nvPr>
        </p:nvSpPr>
        <p:spPr/>
        <p:txBody>
          <a:bodyPr/>
          <a:lstStyle/>
          <a:p>
            <a:pPr eaLnBrk="1" hangingPunct="1"/>
            <a:r>
              <a:rPr lang="en-US" sz="1800" smtClean="0"/>
              <a:t>Take smear from blood or feces for bubonic plague</a:t>
            </a:r>
          </a:p>
          <a:p>
            <a:pPr eaLnBrk="1" hangingPunct="1">
              <a:buFontTx/>
              <a:buNone/>
            </a:pPr>
            <a:r>
              <a:rPr lang="en-US" sz="1800" smtClean="0"/>
              <a:t>   &gt; bacteria has “safety pin” appearance</a:t>
            </a:r>
            <a:r>
              <a:rPr lang="en-US" sz="1600" smtClean="0"/>
              <a:t> </a:t>
            </a:r>
          </a:p>
        </p:txBody>
      </p:sp>
      <p:pic>
        <p:nvPicPr>
          <p:cNvPr id="11268" name="Picture 5" descr="plagbu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1447800"/>
            <a:ext cx="38100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6"/>
          <p:cNvSpPr txBox="1">
            <a:spLocks noChangeArrowheads="1"/>
          </p:cNvSpPr>
          <p:nvPr/>
        </p:nvSpPr>
        <p:spPr bwMode="auto">
          <a:xfrm>
            <a:off x="146050" y="4191000"/>
            <a:ext cx="72961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l" rtl="0" eaLnBrk="0" fontAlgn="base" hangingPunct="0">
              <a:spcBef>
                <a:spcPct val="0"/>
              </a:spcBef>
              <a:spcAft>
                <a:spcPct val="0"/>
              </a:spcAft>
              <a:defRPr>
                <a:solidFill>
                  <a:schemeClr val="tx1"/>
                </a:solidFill>
                <a:latin typeface="Arial" pitchFamily="34" charset="0"/>
              </a:defRPr>
            </a:lvl6pPr>
            <a:lvl7pPr marL="2971800" indent="-228600" algn="l" rtl="0" eaLnBrk="0" fontAlgn="base" hangingPunct="0">
              <a:spcBef>
                <a:spcPct val="0"/>
              </a:spcBef>
              <a:spcAft>
                <a:spcPct val="0"/>
              </a:spcAft>
              <a:defRPr>
                <a:solidFill>
                  <a:schemeClr val="tx1"/>
                </a:solidFill>
                <a:latin typeface="Arial" pitchFamily="34" charset="0"/>
              </a:defRPr>
            </a:lvl7pPr>
            <a:lvl8pPr marL="3429000" indent="-228600" algn="l" rtl="0" eaLnBrk="0" fontAlgn="base" hangingPunct="0">
              <a:spcBef>
                <a:spcPct val="0"/>
              </a:spcBef>
              <a:spcAft>
                <a:spcPct val="0"/>
              </a:spcAft>
              <a:defRPr>
                <a:solidFill>
                  <a:schemeClr val="tx1"/>
                </a:solidFill>
                <a:latin typeface="Arial" pitchFamily="34" charset="0"/>
              </a:defRPr>
            </a:lvl8pPr>
            <a:lvl9pPr marL="3886200" indent="-228600" algn="l" rtl="0" eaLnBrk="0" fontAlgn="base" hangingPunct="0">
              <a:spcBef>
                <a:spcPct val="0"/>
              </a:spcBef>
              <a:spcAft>
                <a:spcPct val="0"/>
              </a:spcAft>
              <a:defRPr>
                <a:solidFill>
                  <a:schemeClr val="tx1"/>
                </a:solidFill>
                <a:latin typeface="Arial" pitchFamily="34" charset="0"/>
              </a:defRPr>
            </a:lvl9pPr>
          </a:lstStyle>
          <a:p>
            <a:pPr eaLnBrk="1" hangingPunct="1"/>
            <a:r>
              <a:rPr lang="en-US"/>
              <a:t>Can also use  FA (fluorescent-antibody) test</a:t>
            </a:r>
          </a:p>
          <a:p>
            <a:pPr eaLnBrk="1" hangingPunct="1"/>
            <a:r>
              <a:rPr lang="en-US"/>
              <a:t>All plague bacilli  have </a:t>
            </a:r>
            <a:r>
              <a:rPr lang="en-US" u="sng"/>
              <a:t>unique diagnostic envelope glycoprotein called </a:t>
            </a:r>
          </a:p>
          <a:p>
            <a:pPr eaLnBrk="1" hangingPunct="1"/>
            <a:r>
              <a:rPr lang="en-US" u="sng"/>
              <a:t>the Fraction 1 (F1) antigen</a:t>
            </a:r>
            <a:r>
              <a:rPr lang="en-US"/>
              <a:t>  </a:t>
            </a:r>
          </a:p>
        </p:txBody>
      </p:sp>
      <p:pic>
        <p:nvPicPr>
          <p:cNvPr id="11270" name="Picture 8" descr="Microscopic image of Yersinia pestis"/>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114800" y="4876800"/>
            <a:ext cx="2971800" cy="1752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520257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770</Words>
  <Application>Microsoft Office PowerPoint</Application>
  <PresentationFormat>On-screen Show (4:3)</PresentationFormat>
  <Paragraphs>114</Paragraphs>
  <Slides>18</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Algerian</vt:lpstr>
      <vt:lpstr>Arial</vt:lpstr>
      <vt:lpstr>Calibri</vt:lpstr>
      <vt:lpstr>Times New Roman</vt:lpstr>
      <vt:lpstr>Wingdings</vt:lpstr>
      <vt:lpstr>Office Theme</vt:lpstr>
      <vt:lpstr>Image</vt:lpstr>
      <vt:lpstr>Yersinia</vt:lpstr>
      <vt:lpstr>Yersinia pestis</vt:lpstr>
      <vt:lpstr>taxonomy</vt:lpstr>
      <vt:lpstr>PowerPoint Presentation</vt:lpstr>
      <vt:lpstr>PowerPoint Presentation</vt:lpstr>
      <vt:lpstr>PowerPoint Presentation</vt:lpstr>
      <vt:lpstr>Target tissues</vt:lpstr>
      <vt:lpstr>Symptoms</vt:lpstr>
      <vt:lpstr>Diagnostic Tests</vt:lpstr>
      <vt:lpstr>Epidemiology: Transmission</vt:lpstr>
      <vt:lpstr>PowerPoint Presentation</vt:lpstr>
      <vt:lpstr>Mortality</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Yersinia pestis</dc:title>
  <dc:creator>LENOVO</dc:creator>
  <cp:lastModifiedBy>DR.Ahmed Saker 2O14</cp:lastModifiedBy>
  <cp:revision>12</cp:revision>
  <dcterms:created xsi:type="dcterms:W3CDTF">2006-08-16T00:00:00Z</dcterms:created>
  <dcterms:modified xsi:type="dcterms:W3CDTF">2019-05-22T15:43:52Z</dcterms:modified>
</cp:coreProperties>
</file>