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9" r:id="rId1"/>
  </p:sldMasterIdLst>
  <p:notesMasterIdLst>
    <p:notesMasterId r:id="rId11"/>
  </p:notesMasterIdLst>
  <p:sldIdLst>
    <p:sldId id="744" r:id="rId2"/>
    <p:sldId id="740" r:id="rId3"/>
    <p:sldId id="745" r:id="rId4"/>
    <p:sldId id="741" r:id="rId5"/>
    <p:sldId id="742" r:id="rId6"/>
    <p:sldId id="743" r:id="rId7"/>
    <p:sldId id="707" r:id="rId8"/>
    <p:sldId id="706" r:id="rId9"/>
    <p:sldId id="739" r:id="rId1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00"/>
    <a:srgbClr val="990000"/>
    <a:srgbClr val="FF3300"/>
    <a:srgbClr val="0C1D32"/>
    <a:srgbClr val="462F00"/>
    <a:srgbClr val="FFFFCC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81" autoAdjust="0"/>
  </p:normalViewPr>
  <p:slideViewPr>
    <p:cSldViewPr>
      <p:cViewPr varScale="1">
        <p:scale>
          <a:sx n="70" d="100"/>
          <a:sy n="70" d="100"/>
        </p:scale>
        <p:origin x="6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4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AFC6F3-A16B-4201-A85B-2F58767D28C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82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287E82-53E1-4D6B-BD8A-68F08B926E8F}" type="slidenum">
              <a:rPr lang="en-US" smtClean="0">
                <a:latin typeface="Arial" charset="0"/>
              </a:rPr>
              <a:pPr>
                <a:defRPr/>
              </a:pPr>
              <a:t>1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349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C9AAB7-74CA-43FC-8117-A5ED8E398ADD}" type="slidenum">
              <a:rPr lang="en-US" smtClean="0">
                <a:latin typeface="Arial" charset="0"/>
              </a:rPr>
              <a:pPr>
                <a:defRPr/>
              </a:pPr>
              <a:t>2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457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FDF8B5-34A8-44FC-B1E0-5185B7DF8407}" type="slidenum">
              <a:rPr lang="en-US" smtClean="0">
                <a:latin typeface="Arial" charset="0"/>
              </a:rPr>
              <a:pPr>
                <a:defRPr/>
              </a:pPr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68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CBB199-0EC4-4871-9726-441097E44EEB}" type="slidenum">
              <a:rPr lang="en-US" smtClean="0">
                <a:latin typeface="Arial" charset="0"/>
              </a:rPr>
              <a:pPr>
                <a:defRPr/>
              </a:pPr>
              <a:t>5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8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5842E-39DD-416B-879A-AC35765F6F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50D7B-E245-4C2F-8131-EBE8CF14024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D112E-A17D-428C-A97B-66E91E9333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B85E8-F9C7-487B-8FF0-8B9E5F214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0830B-4256-49E7-A81D-18F0F571CC4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72BA0-F06B-4F9F-B1BA-9A61B929FC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7CF16-6939-4D72-842C-ACB3D6DA67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DBC09-B1DC-4DF1-943C-415AB47112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DC0EB-341B-44E9-BEAC-40A9237EC45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6ADF3-5446-4FFC-B3F8-34A2C17506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E423-689A-4DD3-88C5-FEDF1A9C26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CEA4E-3A1D-4210-ABF5-D39ACC1F386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IQ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B61A9-E922-474B-926D-D384A97C0F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E849C7-AD78-4B7C-B344-8497C109B4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75" r:id="rId1"/>
    <p:sldLayoutId id="2147485176" r:id="rId2"/>
    <p:sldLayoutId id="2147485177" r:id="rId3"/>
    <p:sldLayoutId id="2147485178" r:id="rId4"/>
    <p:sldLayoutId id="2147485179" r:id="rId5"/>
    <p:sldLayoutId id="2147485180" r:id="rId6"/>
    <p:sldLayoutId id="2147485181" r:id="rId7"/>
    <p:sldLayoutId id="2147485182" r:id="rId8"/>
    <p:sldLayoutId id="2147485183" r:id="rId9"/>
    <p:sldLayoutId id="2147485184" r:id="rId10"/>
    <p:sldLayoutId id="2147485185" r:id="rId11"/>
    <p:sldLayoutId id="2147485186" r:id="rId12"/>
    <p:sldLayoutId id="2147485187" r:id="rId13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Haemophilus</a:t>
            </a:r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677537" y="3707357"/>
            <a:ext cx="5791200" cy="2209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</a:pPr>
            <a:r>
              <a:rPr lang="en-US" b="1" dirty="0" smtClean="0">
                <a:solidFill>
                  <a:prstClr val="black"/>
                </a:solidFill>
              </a:rPr>
              <a:t>Dr. Salma</a:t>
            </a:r>
            <a:endParaRPr lang="en-US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Overview- Haemophilus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spcBef>
                <a:spcPct val="35000"/>
              </a:spcBef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Small</a:t>
            </a:r>
          </a:p>
          <a:p>
            <a:pPr algn="l" eaLnBrk="1" hangingPunct="1">
              <a:spcBef>
                <a:spcPct val="35000"/>
              </a:spcBef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Non-motile</a:t>
            </a:r>
          </a:p>
          <a:p>
            <a:pPr algn="l" eaLnBrk="1" hangingPunct="1">
              <a:spcBef>
                <a:spcPct val="35000"/>
              </a:spcBef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Gram-negative rods</a:t>
            </a:r>
          </a:p>
          <a:p>
            <a:pPr algn="l" eaLnBrk="1" hangingPunct="1">
              <a:spcBef>
                <a:spcPct val="35000"/>
              </a:spcBef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Transmitted via respiratory droplets, or direct contact with contaminated secretions</a:t>
            </a:r>
          </a:p>
          <a:p>
            <a:pPr algn="l" eaLnBrk="1" hangingPunct="1">
              <a:spcBef>
                <a:spcPct val="35000"/>
              </a:spcBef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Normal flora of the human respiratory tract and oral cavity.</a:t>
            </a:r>
          </a:p>
          <a:p>
            <a:pPr algn="l" eaLnBrk="1" hangingPunct="1">
              <a:spcBef>
                <a:spcPct val="35000"/>
              </a:spcBef>
              <a:buFontTx/>
              <a:buNone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u="sng" dirty="0" smtClean="0"/>
              <a:t>Culture</a:t>
            </a:r>
          </a:p>
          <a:p>
            <a:pPr algn="l">
              <a:buNone/>
            </a:pPr>
            <a:r>
              <a:rPr lang="en-US" sz="2800" b="1" dirty="0" smtClean="0"/>
              <a:t>On chocolate agar, flat, grayish brown colonies with diameters of 1–2 mm are present after 24 hours of incubation. </a:t>
            </a:r>
            <a:r>
              <a:rPr lang="en-US" sz="2800" b="1" dirty="0" err="1" smtClean="0"/>
              <a:t>IsoVitaleX</a:t>
            </a:r>
            <a:r>
              <a:rPr lang="en-US" sz="2800" b="1" dirty="0" smtClean="0"/>
              <a:t> in media enhances growth. </a:t>
            </a:r>
            <a:r>
              <a:rPr lang="en-US" sz="2800" b="1" i="1" dirty="0" smtClean="0"/>
              <a:t>H </a:t>
            </a:r>
            <a:r>
              <a:rPr lang="en-US" sz="2800" b="1" i="1" dirty="0" err="1" smtClean="0"/>
              <a:t>influenzae</a:t>
            </a:r>
            <a:r>
              <a:rPr lang="en-US" sz="2800" b="1" dirty="0" smtClean="0"/>
              <a:t> does not grow on sheep blood agar except around colonies of staphylococci ("satellite phenomenon"). </a:t>
            </a:r>
            <a:r>
              <a:rPr lang="en-US" sz="2800" b="1" i="1" dirty="0" smtClean="0"/>
              <a:t>H </a:t>
            </a:r>
            <a:r>
              <a:rPr lang="en-US" sz="2800" b="1" i="1" dirty="0" err="1" smtClean="0"/>
              <a:t>haemolyticus</a:t>
            </a:r>
            <a:r>
              <a:rPr lang="en-US" sz="2800" b="1" dirty="0" smtClean="0"/>
              <a:t> and </a:t>
            </a:r>
            <a:r>
              <a:rPr lang="en-US" sz="2800" b="1" i="1" dirty="0" smtClean="0"/>
              <a:t>H </a:t>
            </a:r>
            <a:r>
              <a:rPr lang="en-US" sz="2800" b="1" i="1" dirty="0" err="1" smtClean="0"/>
              <a:t>parahaemolyticus</a:t>
            </a:r>
            <a:r>
              <a:rPr lang="en-US" sz="2800" b="1" dirty="0" smtClean="0"/>
              <a:t> are hemolytic variants of </a:t>
            </a:r>
            <a:r>
              <a:rPr lang="en-US" sz="2800" b="1" i="1" dirty="0" smtClean="0"/>
              <a:t>H </a:t>
            </a:r>
            <a:r>
              <a:rPr lang="en-US" sz="2800" b="1" i="1" dirty="0" err="1" smtClean="0"/>
              <a:t>influenzae</a:t>
            </a:r>
            <a:r>
              <a:rPr lang="en-US" sz="2800" b="1" dirty="0" smtClean="0"/>
              <a:t> and </a:t>
            </a:r>
            <a:r>
              <a:rPr lang="en-US" sz="2800" b="1" i="1" dirty="0" smtClean="0"/>
              <a:t>H </a:t>
            </a:r>
            <a:r>
              <a:rPr lang="en-US" b="1" i="1" dirty="0" err="1" smtClean="0"/>
              <a:t>parainfluenzae</a:t>
            </a:r>
            <a:r>
              <a:rPr lang="en-US" b="1" i="1" dirty="0" smtClean="0"/>
              <a:t>,</a:t>
            </a:r>
            <a:r>
              <a:rPr lang="en-US" b="1" dirty="0" smtClean="0"/>
              <a:t> respectively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629400" cy="11430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Haemophilus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species of clinical importance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5181600"/>
          </a:xfrm>
        </p:spPr>
        <p:txBody>
          <a:bodyPr wrap="none" anchor="ctr"/>
          <a:lstStyle/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1.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H.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influenzae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	-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type b is an important human pathogen</a:t>
            </a:r>
          </a:p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2.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H.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ducreyi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-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sexually transmitted pathogen (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chancroid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3. Other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Haemophilus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are normal flora </a:t>
            </a:r>
          </a:p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-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H.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parainfluenzae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–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pneumonia &amp;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endocarditis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	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-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H.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aphrophilus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–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pneumonia &amp;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endocarditis</a:t>
            </a:r>
            <a:endParaRPr lang="en-US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	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-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H.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aegyptius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–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pink eye (purulent conjunctivitis)</a:t>
            </a:r>
            <a:endParaRPr lang="en-US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          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or </a:t>
            </a:r>
          </a:p>
          <a:p>
            <a:pPr algn="l" eaLnBrk="1" hangingPunct="1">
              <a:spcBef>
                <a:spcPct val="30000"/>
              </a:spcBef>
              <a:buFontTx/>
              <a:buNone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5943600"/>
            <a:ext cx="3657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Brazilian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Purpuric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Fever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Differentiation of Species</a:t>
            </a:r>
          </a:p>
        </p:txBody>
      </p:sp>
      <p:graphicFrame>
        <p:nvGraphicFramePr>
          <p:cNvPr id="115910" name="Group 198"/>
          <p:cNvGraphicFramePr>
            <a:graphicFrameLocks noGrp="1"/>
          </p:cNvGraphicFramePr>
          <p:nvPr>
            <p:ph type="tbl" idx="1"/>
          </p:nvPr>
        </p:nvGraphicFramePr>
        <p:xfrm>
          <a:off x="762000" y="2438400"/>
          <a:ext cx="6934200" cy="2620013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2060">
                      <a:alpha val="40000"/>
                    </a:srgbClr>
                  </a:outerShdw>
                </a:effectLst>
              </a:tblPr>
              <a:tblGrid>
                <a:gridCol w="3124200"/>
                <a:gridCol w="2057400"/>
                <a:gridCol w="838200"/>
                <a:gridCol w="914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H.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influenzae</a:t>
                      </a:r>
                      <a:endParaRPr kumimoji="0" lang="en-US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-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+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+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H.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aegyptius</a:t>
                      </a:r>
                      <a:endParaRPr kumimoji="0" lang="en-US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-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+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+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H.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ducreyi</a:t>
                      </a:r>
                      <a:endParaRPr kumimoji="0" lang="en-US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-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+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-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H.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parainfluenzae</a:t>
                      </a:r>
                      <a:endParaRPr kumimoji="0" lang="en-US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+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-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+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H.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aphrophilus</a:t>
                      </a:r>
                      <a:endParaRPr kumimoji="0" lang="en-US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-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-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</a:rPr>
                        <a:t>-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5839" name="Text Box 127"/>
          <p:cNvSpPr txBox="1">
            <a:spLocks noChangeArrowheads="1"/>
          </p:cNvSpPr>
          <p:nvPr/>
        </p:nvSpPr>
        <p:spPr bwMode="auto">
          <a:xfrm>
            <a:off x="4235450" y="1828800"/>
            <a:ext cx="1339850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Hemolysis</a:t>
            </a:r>
          </a:p>
        </p:txBody>
      </p:sp>
      <p:sp>
        <p:nvSpPr>
          <p:cNvPr id="115844" name="Text Box 132"/>
          <p:cNvSpPr txBox="1">
            <a:spLocks noChangeArrowheads="1"/>
          </p:cNvSpPr>
          <p:nvPr/>
        </p:nvSpPr>
        <p:spPr bwMode="auto">
          <a:xfrm>
            <a:off x="6203950" y="2133600"/>
            <a:ext cx="1139825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X            Y</a:t>
            </a:r>
          </a:p>
        </p:txBody>
      </p:sp>
      <p:sp>
        <p:nvSpPr>
          <p:cNvPr id="115845" name="Text Box 133"/>
          <p:cNvSpPr txBox="1">
            <a:spLocks noChangeArrowheads="1"/>
          </p:cNvSpPr>
          <p:nvPr/>
        </p:nvSpPr>
        <p:spPr bwMode="auto">
          <a:xfrm>
            <a:off x="6330950" y="1603375"/>
            <a:ext cx="993775" cy="536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Growth</a:t>
            </a:r>
          </a:p>
          <a:p>
            <a:pPr algn="ctr">
              <a:lnSpc>
                <a:spcPct val="8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Factor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3"/>
          <p:cNvGraphicFramePr>
            <a:graphicFrameLocks noGrp="1" noChangeAspect="1"/>
          </p:cNvGraphicFramePr>
          <p:nvPr>
            <p:ph/>
          </p:nvPr>
        </p:nvGraphicFramePr>
        <p:xfrm>
          <a:off x="0" y="26035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Image" r:id="rId3" imgW="8228571" imgH="2603175" progId="">
                  <p:embed/>
                </p:oleObj>
              </mc:Choice>
              <mc:Fallback>
                <p:oleObj name="Image" r:id="rId3" imgW="8228571" imgH="260317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60350"/>
                        <a:ext cx="9144000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00"/>
            <a:ext cx="9067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u="sng" dirty="0" smtClean="0">
                <a:solidFill>
                  <a:srgbClr val="FF0000"/>
                </a:solidFill>
              </a:rPr>
              <a:t>Pathogenesis</a:t>
            </a:r>
            <a:r>
              <a:rPr lang="en-US" sz="2000" b="1" dirty="0">
                <a:solidFill>
                  <a:srgbClr val="FF0000"/>
                </a:solidFill>
              </a:rPr>
              <a:t>:</a:t>
            </a:r>
            <a:endParaRPr lang="en-US" sz="2000" dirty="0">
              <a:solidFill>
                <a:srgbClr val="FF0000"/>
              </a:solidFill>
            </a:endParaRPr>
          </a:p>
          <a:p>
            <a:pPr lvl="0" algn="l"/>
            <a:endParaRPr lang="en-US" dirty="0" smtClean="0"/>
          </a:p>
          <a:p>
            <a:pPr lvl="0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H.influenzae</a:t>
            </a:r>
            <a:r>
              <a:rPr lang="en-US" b="1" dirty="0" smtClean="0"/>
              <a:t> </a:t>
            </a:r>
            <a:r>
              <a:rPr lang="en-US" dirty="0"/>
              <a:t>infects </a:t>
            </a:r>
            <a:r>
              <a:rPr lang="en-US" b="1" dirty="0" smtClean="0"/>
              <a:t>Only </a:t>
            </a:r>
            <a:r>
              <a:rPr lang="en-US" b="1" dirty="0"/>
              <a:t>human</a:t>
            </a:r>
            <a:r>
              <a:rPr lang="en-US" dirty="0"/>
              <a:t>, there is </a:t>
            </a:r>
            <a:r>
              <a:rPr lang="en-US" b="1" dirty="0" smtClean="0"/>
              <a:t>No</a:t>
            </a:r>
            <a:r>
              <a:rPr lang="en-US" dirty="0" smtClean="0"/>
              <a:t> </a:t>
            </a:r>
            <a:r>
              <a:rPr lang="en-US" dirty="0"/>
              <a:t>animal reservoir.</a:t>
            </a:r>
          </a:p>
          <a:p>
            <a:pPr lvl="0" algn="l"/>
            <a:r>
              <a:rPr lang="en-US" dirty="0"/>
              <a:t>It enters the body through the upper respiratory tract, resulting in either asymptomatic colonization or may cause infection such as </a:t>
            </a:r>
            <a:r>
              <a:rPr lang="en-US" b="1" dirty="0"/>
              <a:t>sinusitis, otitis media </a:t>
            </a:r>
            <a:r>
              <a:rPr lang="en-US" dirty="0"/>
              <a:t>or </a:t>
            </a:r>
            <a:r>
              <a:rPr lang="en-US" b="1" dirty="0"/>
              <a:t>pneumonia.</a:t>
            </a:r>
          </a:p>
          <a:p>
            <a:pPr lvl="0" algn="l"/>
            <a:endParaRPr lang="en-US" b="1" dirty="0" smtClean="0"/>
          </a:p>
          <a:p>
            <a:pPr lvl="0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smtClean="0"/>
              <a:t> The </a:t>
            </a:r>
            <a:r>
              <a:rPr lang="en-US" dirty="0"/>
              <a:t>organism produces IgA protease that degrades the secretary IgA which facilitate its attachment to the respiratory mucosa.</a:t>
            </a:r>
          </a:p>
          <a:p>
            <a:pPr lvl="0" algn="l"/>
            <a:endParaRPr lang="en-US" b="1" dirty="0" smtClean="0"/>
          </a:p>
          <a:p>
            <a:pPr lvl="0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b="1" dirty="0" smtClean="0"/>
              <a:t> </a:t>
            </a:r>
            <a:r>
              <a:rPr lang="en-US" dirty="0" smtClean="0"/>
              <a:t>Then </a:t>
            </a:r>
            <a:r>
              <a:rPr lang="en-US" dirty="0"/>
              <a:t>organism enters the blood stream and reaches the meninges.</a:t>
            </a:r>
          </a:p>
          <a:p>
            <a:pPr lvl="0" algn="l"/>
            <a:endParaRPr lang="en-US" b="1" dirty="0" smtClean="0"/>
          </a:p>
          <a:p>
            <a:pPr lvl="0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smtClean="0"/>
              <a:t> Pathogenesis </a:t>
            </a:r>
            <a:r>
              <a:rPr lang="en-US" dirty="0"/>
              <a:t>involves the </a:t>
            </a:r>
            <a:r>
              <a:rPr lang="en-US" dirty="0" err="1"/>
              <a:t>antiphagocytic</a:t>
            </a:r>
            <a:r>
              <a:rPr lang="en-US" dirty="0"/>
              <a:t> capsule and endotoxins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exotoxins </a:t>
            </a:r>
            <a:r>
              <a:rPr lang="en-US" dirty="0"/>
              <a:t>are produced.</a:t>
            </a:r>
          </a:p>
          <a:p>
            <a:pPr lvl="0" algn="l"/>
            <a:endParaRPr lang="en-US" b="1" dirty="0" smtClean="0"/>
          </a:p>
          <a:p>
            <a:pPr lvl="0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smtClean="0"/>
              <a:t> Most </a:t>
            </a:r>
            <a:r>
              <a:rPr lang="en-US" dirty="0"/>
              <a:t>infections occur in children between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age’s 6months-6 years</a:t>
            </a:r>
            <a:r>
              <a:rPr lang="en-US" dirty="0"/>
              <a:t>, with a peak of 0.5-1year, due to decrease in maternal </a:t>
            </a:r>
            <a:r>
              <a:rPr lang="en-US" dirty="0" err="1"/>
              <a:t>IgG</a:t>
            </a:r>
            <a:r>
              <a:rPr lang="en-US" dirty="0"/>
              <a:t>, and inability of the child to form sufficient </a:t>
            </a:r>
            <a:r>
              <a:rPr lang="en-US" dirty="0" err="1"/>
              <a:t>anticapsular</a:t>
            </a:r>
            <a:r>
              <a:rPr lang="en-US" dirty="0"/>
              <a:t> antibodies until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of 2 years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7734939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2" y="-24051"/>
            <a:ext cx="912352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u="sng" dirty="0">
                <a:solidFill>
                  <a:srgbClr val="FF0000"/>
                </a:solidFill>
              </a:rPr>
              <a:t>Clinical findings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endParaRPr lang="en-US" dirty="0" smtClean="0"/>
          </a:p>
          <a:p>
            <a:pPr lvl="0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smtClean="0"/>
              <a:t> </a:t>
            </a:r>
            <a:r>
              <a:rPr lang="en-US" b="1" dirty="0" smtClean="0"/>
              <a:t>Meningitis  </a:t>
            </a:r>
            <a:r>
              <a:rPr lang="en-US" dirty="0"/>
              <a:t>caused by </a:t>
            </a:r>
            <a:r>
              <a:rPr lang="en-US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H.influenzae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cannot</a:t>
            </a:r>
            <a:r>
              <a:rPr lang="en-US" dirty="0" smtClean="0"/>
              <a:t> </a:t>
            </a:r>
            <a:r>
              <a:rPr lang="en-US" dirty="0"/>
              <a:t>be differentiated from those caused by the other group of bacteria.</a:t>
            </a:r>
          </a:p>
          <a:p>
            <a:pPr lvl="0" algn="l"/>
            <a:endParaRPr lang="en-US" b="1" dirty="0" smtClean="0"/>
          </a:p>
          <a:p>
            <a:pPr lvl="0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smtClean="0"/>
              <a:t> Symptoms </a:t>
            </a:r>
            <a:r>
              <a:rPr lang="en-US" dirty="0"/>
              <a:t>include rapid onset of fever, headache, and stiff neck with drowsiness.</a:t>
            </a:r>
          </a:p>
          <a:p>
            <a:pPr lvl="0" algn="l"/>
            <a:endParaRPr lang="en-US" b="1" dirty="0" smtClean="0"/>
          </a:p>
          <a:p>
            <a:pPr lvl="0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smtClean="0"/>
              <a:t> Infection </a:t>
            </a:r>
            <a:r>
              <a:rPr lang="en-US" dirty="0"/>
              <a:t>may be accompanied with </a:t>
            </a:r>
            <a:r>
              <a:rPr lang="en-US" b="1" dirty="0"/>
              <a:t>sinusitis </a:t>
            </a:r>
            <a:r>
              <a:rPr lang="en-US" dirty="0"/>
              <a:t>and </a:t>
            </a:r>
            <a:r>
              <a:rPr lang="en-US" b="1" dirty="0"/>
              <a:t>otitis media</a:t>
            </a:r>
            <a:r>
              <a:rPr lang="en-US" dirty="0"/>
              <a:t>.</a:t>
            </a:r>
          </a:p>
          <a:p>
            <a:pPr lvl="0" algn="l"/>
            <a:endParaRPr lang="en-US" b="1" dirty="0" smtClean="0"/>
          </a:p>
          <a:p>
            <a:pPr lvl="0"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smtClean="0"/>
              <a:t> </a:t>
            </a:r>
            <a:r>
              <a:rPr lang="en-US" dirty="0" err="1" smtClean="0"/>
              <a:t>Unencapsulated</a:t>
            </a:r>
            <a:r>
              <a:rPr lang="en-US" dirty="0" smtClean="0"/>
              <a:t> </a:t>
            </a:r>
            <a:r>
              <a:rPr lang="en-US" dirty="0"/>
              <a:t>strain can cause </a:t>
            </a:r>
            <a:r>
              <a:rPr lang="en-US" b="1" dirty="0"/>
              <a:t>pneumonia</a:t>
            </a:r>
            <a:r>
              <a:rPr lang="en-US" dirty="0"/>
              <a:t> in elderly adults, especially those with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 respiratory disease.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3124200"/>
            <a:ext cx="969332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u="sng" dirty="0">
                <a:solidFill>
                  <a:srgbClr val="FF0000"/>
                </a:solidFill>
              </a:rPr>
              <a:t>Laboratory diagnosis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en-US" b="1" dirty="0"/>
              <a:t> </a:t>
            </a:r>
            <a:endParaRPr lang="en-US" dirty="0"/>
          </a:p>
          <a:p>
            <a:pPr lvl="0" algn="l"/>
            <a:r>
              <a:rPr lang="en-US" b="1" dirty="0" smtClean="0"/>
              <a:t>1- </a:t>
            </a:r>
            <a:r>
              <a:rPr lang="en-US" dirty="0" smtClean="0"/>
              <a:t>Organism </a:t>
            </a:r>
            <a:r>
              <a:rPr lang="en-US" dirty="0"/>
              <a:t>should isolate on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chocolate</a:t>
            </a:r>
            <a:r>
              <a:rPr lang="en-US" dirty="0"/>
              <a:t> medium supplemented with factor </a:t>
            </a:r>
            <a:r>
              <a:rPr lang="en-US" b="1" dirty="0"/>
              <a:t>X </a:t>
            </a:r>
            <a:r>
              <a:rPr lang="en-US" dirty="0"/>
              <a:t>&amp; </a:t>
            </a:r>
            <a:r>
              <a:rPr lang="en-US" b="1" dirty="0"/>
              <a:t>V</a:t>
            </a:r>
            <a:r>
              <a:rPr lang="en-US" dirty="0"/>
              <a:t>.</a:t>
            </a:r>
          </a:p>
          <a:p>
            <a:pPr lvl="0" algn="l"/>
            <a:endParaRPr lang="en-US" b="1" dirty="0" smtClean="0"/>
          </a:p>
          <a:p>
            <a:pPr lvl="0" algn="l"/>
            <a:r>
              <a:rPr lang="en-US" b="1" dirty="0" smtClean="0"/>
              <a:t>2-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H.parainfluenzae</a:t>
            </a:r>
            <a:r>
              <a:rPr lang="en-US" dirty="0" smtClean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</a:t>
            </a:r>
            <a:r>
              <a:rPr lang="en-US" dirty="0"/>
              <a:t> require these two factors.</a:t>
            </a:r>
          </a:p>
          <a:p>
            <a:pPr lvl="0" algn="l"/>
            <a:endParaRPr lang="en-US" b="1" dirty="0" smtClean="0"/>
          </a:p>
          <a:p>
            <a:pPr lvl="0" algn="l"/>
            <a:r>
              <a:rPr lang="en-US" b="1" dirty="0" smtClean="0"/>
              <a:t>3-</a:t>
            </a:r>
            <a:r>
              <a:rPr lang="en-US" dirty="0" smtClean="0"/>
              <a:t> Further </a:t>
            </a:r>
            <a:r>
              <a:rPr lang="en-US" dirty="0"/>
              <a:t>identification could be made by using Quelling reaction and fluorescent </a:t>
            </a:r>
            <a:r>
              <a:rPr lang="en-US" dirty="0" smtClean="0"/>
              <a:t>        antibody </a:t>
            </a:r>
            <a:r>
              <a:rPr lang="en-US" dirty="0"/>
              <a:t>technique or other immunological techniques.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sz="2000" b="1" u="sng" dirty="0" smtClean="0">
                <a:solidFill>
                  <a:srgbClr val="FF0000"/>
                </a:solidFill>
              </a:rPr>
              <a:t>Treatment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en-US" b="1" dirty="0" smtClean="0"/>
              <a:t> </a:t>
            </a:r>
            <a:endParaRPr lang="en-US" dirty="0"/>
          </a:p>
          <a:p>
            <a:pPr algn="l"/>
            <a:r>
              <a:rPr lang="en-US" dirty="0"/>
              <a:t>The drug of choice is ceftriaxone, because 20-30% of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H.influenzae</a:t>
            </a:r>
            <a:r>
              <a:rPr lang="en-US" dirty="0"/>
              <a:t> produce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 lactamase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3987883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"/>
          <p:cNvSpPr/>
          <p:nvPr/>
        </p:nvSpPr>
        <p:spPr>
          <a:xfrm>
            <a:off x="2057400" y="2438400"/>
            <a:ext cx="5383205" cy="156966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  <a:scene3d>
              <a:camera prst="orthographicFront"/>
              <a:lightRig rig="brightRoom" dir="t"/>
            </a:scene3d>
            <a:sp3d extrusionH="57150" contourW="6350" prstMaterial="plastic">
              <a:bevelT w="20320" h="20320" prst="riblet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b="1" cap="all" dirty="0">
                <a:ln>
                  <a:solidFill>
                    <a:srgbClr val="7030A0"/>
                  </a:solidFill>
                </a:ln>
                <a:solidFill>
                  <a:srgbClr val="99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THANKS</a:t>
            </a:r>
            <a:endParaRPr lang="ar-SA" sz="9600" b="1" cap="all" dirty="0">
              <a:ln>
                <a:solidFill>
                  <a:srgbClr val="7030A0"/>
                </a:solidFill>
              </a:ln>
              <a:solidFill>
                <a:srgbClr val="99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617645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38" presetClass="exit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11503</TotalTime>
  <Words>349</Words>
  <Application>Microsoft Office PowerPoint</Application>
  <PresentationFormat>On-screen Show (4:3)</PresentationFormat>
  <Paragraphs>82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Office Theme</vt:lpstr>
      <vt:lpstr>Image</vt:lpstr>
      <vt:lpstr>Haemophilus</vt:lpstr>
      <vt:lpstr>Overview- Haemophilus</vt:lpstr>
      <vt:lpstr>PowerPoint Presentation</vt:lpstr>
      <vt:lpstr>Haemophilus species of clinical importance</vt:lpstr>
      <vt:lpstr>Differentiation of Species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DR.Ahmed Saker 2O14</cp:lastModifiedBy>
  <cp:revision>1198</cp:revision>
  <cp:lastPrinted>1601-01-01T00:00:00Z</cp:lastPrinted>
  <dcterms:created xsi:type="dcterms:W3CDTF">1601-01-01T00:00:00Z</dcterms:created>
  <dcterms:modified xsi:type="dcterms:W3CDTF">2019-05-22T15:35:56Z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