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39" r:id="rId1"/>
    <p:sldMasterId id="2147485186" r:id="rId2"/>
  </p:sldMasterIdLst>
  <p:notesMasterIdLst>
    <p:notesMasterId r:id="rId10"/>
  </p:notesMasterIdLst>
  <p:sldIdLst>
    <p:sldId id="742" r:id="rId3"/>
    <p:sldId id="654" r:id="rId4"/>
    <p:sldId id="740" r:id="rId5"/>
    <p:sldId id="332" r:id="rId6"/>
    <p:sldId id="741" r:id="rId7"/>
    <p:sldId id="709" r:id="rId8"/>
    <p:sldId id="739" r:id="rId9"/>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Tahoma" pitchFamily="34" charset="0"/>
        <a:ea typeface="+mn-ea"/>
        <a:cs typeface="Arial" pitchFamily="34" charset="0"/>
      </a:defRPr>
    </a:lvl1pPr>
    <a:lvl2pPr marL="457200" algn="r" rtl="1" fontAlgn="base">
      <a:spcBef>
        <a:spcPct val="0"/>
      </a:spcBef>
      <a:spcAft>
        <a:spcPct val="0"/>
      </a:spcAft>
      <a:defRPr kern="1200">
        <a:solidFill>
          <a:schemeClr val="tx1"/>
        </a:solidFill>
        <a:latin typeface="Tahoma" pitchFamily="34" charset="0"/>
        <a:ea typeface="+mn-ea"/>
        <a:cs typeface="Arial" pitchFamily="34" charset="0"/>
      </a:defRPr>
    </a:lvl2pPr>
    <a:lvl3pPr marL="914400" algn="r" rtl="1" fontAlgn="base">
      <a:spcBef>
        <a:spcPct val="0"/>
      </a:spcBef>
      <a:spcAft>
        <a:spcPct val="0"/>
      </a:spcAft>
      <a:defRPr kern="1200">
        <a:solidFill>
          <a:schemeClr val="tx1"/>
        </a:solidFill>
        <a:latin typeface="Tahoma" pitchFamily="34" charset="0"/>
        <a:ea typeface="+mn-ea"/>
        <a:cs typeface="Arial" pitchFamily="34" charset="0"/>
      </a:defRPr>
    </a:lvl3pPr>
    <a:lvl4pPr marL="1371600" algn="r" rtl="1" fontAlgn="base">
      <a:spcBef>
        <a:spcPct val="0"/>
      </a:spcBef>
      <a:spcAft>
        <a:spcPct val="0"/>
      </a:spcAft>
      <a:defRPr kern="1200">
        <a:solidFill>
          <a:schemeClr val="tx1"/>
        </a:solidFill>
        <a:latin typeface="Tahoma" pitchFamily="34" charset="0"/>
        <a:ea typeface="+mn-ea"/>
        <a:cs typeface="Arial" pitchFamily="34" charset="0"/>
      </a:defRPr>
    </a:lvl4pPr>
    <a:lvl5pPr marL="1828800" algn="r" rtl="1" fontAlgn="base">
      <a:spcBef>
        <a:spcPct val="0"/>
      </a:spcBef>
      <a:spcAft>
        <a:spcPct val="0"/>
      </a:spcAft>
      <a:defRPr kern="1200">
        <a:solidFill>
          <a:schemeClr val="tx1"/>
        </a:solidFill>
        <a:latin typeface="Tahoma" pitchFamily="34" charset="0"/>
        <a:ea typeface="+mn-ea"/>
        <a:cs typeface="Arial" pitchFamily="34" charset="0"/>
      </a:defRPr>
    </a:lvl5pPr>
    <a:lvl6pPr marL="2286000" algn="r" defTabSz="914400" rtl="1" eaLnBrk="1" latinLnBrk="0" hangingPunct="1">
      <a:defRPr kern="1200">
        <a:solidFill>
          <a:schemeClr val="tx1"/>
        </a:solidFill>
        <a:latin typeface="Tahoma" pitchFamily="34" charset="0"/>
        <a:ea typeface="+mn-ea"/>
        <a:cs typeface="Arial" pitchFamily="34" charset="0"/>
      </a:defRPr>
    </a:lvl6pPr>
    <a:lvl7pPr marL="2743200" algn="r" defTabSz="914400" rtl="1" eaLnBrk="1" latinLnBrk="0" hangingPunct="1">
      <a:defRPr kern="1200">
        <a:solidFill>
          <a:schemeClr val="tx1"/>
        </a:solidFill>
        <a:latin typeface="Tahoma" pitchFamily="34" charset="0"/>
        <a:ea typeface="+mn-ea"/>
        <a:cs typeface="Arial" pitchFamily="34" charset="0"/>
      </a:defRPr>
    </a:lvl7pPr>
    <a:lvl8pPr marL="3200400" algn="r" defTabSz="914400" rtl="1" eaLnBrk="1" latinLnBrk="0" hangingPunct="1">
      <a:defRPr kern="1200">
        <a:solidFill>
          <a:schemeClr val="tx1"/>
        </a:solidFill>
        <a:latin typeface="Tahoma" pitchFamily="34" charset="0"/>
        <a:ea typeface="+mn-ea"/>
        <a:cs typeface="Arial" pitchFamily="34" charset="0"/>
      </a:defRPr>
    </a:lvl8pPr>
    <a:lvl9pPr marL="3657600" algn="r" defTabSz="914400" rtl="1" eaLnBrk="1" latinLnBrk="0" hangingPunct="1">
      <a:defRPr kern="1200">
        <a:solidFill>
          <a:schemeClr val="tx1"/>
        </a:solidFill>
        <a:latin typeface="Tahom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00"/>
    <a:srgbClr val="990000"/>
    <a:srgbClr val="FF3300"/>
    <a:srgbClr val="0C1D32"/>
    <a:srgbClr val="462F00"/>
    <a:srgbClr val="FFFFCC"/>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81" autoAdjust="0"/>
  </p:normalViewPr>
  <p:slideViewPr>
    <p:cSldViewPr>
      <p:cViewPr varScale="1">
        <p:scale>
          <a:sx n="70" d="100"/>
          <a:sy n="70" d="100"/>
        </p:scale>
        <p:origin x="1374" y="72"/>
      </p:cViewPr>
      <p:guideLst>
        <p:guide orient="horz" pos="2160"/>
        <p:guide pos="2880"/>
      </p:guideLst>
    </p:cSldViewPr>
  </p:slideViewPr>
  <p:outlineViewPr>
    <p:cViewPr>
      <p:scale>
        <a:sx n="33" d="100"/>
        <a:sy n="33" d="100"/>
      </p:scale>
      <p:origin x="0" y="6420"/>
    </p:cViewPr>
  </p:outlineViewPr>
  <p:notesTextViewPr>
    <p:cViewPr>
      <p:scale>
        <a:sx n="100" d="100"/>
        <a:sy n="100" d="100"/>
      </p:scale>
      <p:origin x="0" y="0"/>
    </p:cViewPr>
  </p:notesTextViewPr>
  <p:sorterViewPr>
    <p:cViewPr>
      <p:scale>
        <a:sx n="50" d="100"/>
        <a:sy n="50" d="100"/>
      </p:scale>
      <p:origin x="0" y="4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US"/>
          </a:p>
        </p:txBody>
      </p:sp>
      <p:sp>
        <p:nvSpPr>
          <p:cNvPr id="7171"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cs typeface="Arial" charset="0"/>
              </a:defRPr>
            </a:lvl1pPr>
          </a:lstStyle>
          <a:p>
            <a:pPr>
              <a:defRPr/>
            </a:pPr>
            <a:endParaRPr lang="en-US"/>
          </a:p>
        </p:txBody>
      </p:sp>
      <p:sp>
        <p:nvSpPr>
          <p:cNvPr id="1290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cs typeface="Arial" charset="0"/>
              </a:defRPr>
            </a:lvl1pPr>
          </a:lstStyle>
          <a:p>
            <a:pPr>
              <a:defRPr/>
            </a:pPr>
            <a:fld id="{5DAFC6F3-A16B-4201-A85B-2F58767D28C5}" type="slidenum">
              <a:rPr lang="ar-SA"/>
              <a:pPr>
                <a:defRPr/>
              </a:pPr>
              <a:t>‹#›</a:t>
            </a:fld>
            <a:endParaRPr lang="en-US"/>
          </a:p>
        </p:txBody>
      </p:sp>
    </p:spTree>
    <p:extLst>
      <p:ext uri="{BB962C8B-B14F-4D97-AF65-F5344CB8AC3E}">
        <p14:creationId xmlns:p14="http://schemas.microsoft.com/office/powerpoint/2010/main" val="2585682556"/>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DAFC6F3-A16B-4201-A85B-2F58767D28C5}" type="slidenum">
              <a:rPr lang="ar-SA" smtClean="0"/>
              <a:pPr>
                <a:defRPr/>
              </a:pPr>
              <a:t>2</a:t>
            </a:fld>
            <a:endParaRPr lang="en-US"/>
          </a:p>
        </p:txBody>
      </p:sp>
    </p:spTree>
    <p:extLst>
      <p:ext uri="{BB962C8B-B14F-4D97-AF65-F5344CB8AC3E}">
        <p14:creationId xmlns:p14="http://schemas.microsoft.com/office/powerpoint/2010/main" val="2298758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DAFC6F3-A16B-4201-A85B-2F58767D28C5}" type="slidenum">
              <a:rPr lang="ar-SA" smtClean="0"/>
              <a:pPr>
                <a:defRPr/>
              </a:pPr>
              <a:t>3</a:t>
            </a:fld>
            <a:endParaRPr lang="en-US"/>
          </a:p>
        </p:txBody>
      </p:sp>
    </p:spTree>
    <p:extLst>
      <p:ext uri="{BB962C8B-B14F-4D97-AF65-F5344CB8AC3E}">
        <p14:creationId xmlns:p14="http://schemas.microsoft.com/office/powerpoint/2010/main" val="2610425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915842E-39DD-416B-879A-AC35765F6FE2}"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F50D7B-E245-4C2F-8131-EBE8CF14024B}"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8D112E-A17D-428C-A97B-66E91E933352}"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915842E-39DD-416B-879A-AC35765F6FE2}"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25969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A2572BA0-F06B-4F9F-B1BA-9A61B929FC69}"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25486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7C7CF16-6939-4D72-842C-ACB3D6DA6727}"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4306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2EFDBC09-B1DC-4DF1-943C-415AB47112AC}"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72845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C9DC0EB-341B-44E9-BEAC-40A9237EC45B}"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162201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516ADF3-5446-4FFC-B3F8-34A2C17506B4}"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935870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2393E423-689A-4DD3-88C5-FEDF1A9C2607}"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844667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4B4CEA4E-3A1D-4210-ABF5-D39ACC1F386A}"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99174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572BA0-F06B-4F9F-B1BA-9A61B929FC69}" type="slidenum">
              <a:rPr lang="ar-SA"/>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31B61A9-E922-474B-926D-D384A97C0FFA}"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580555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20F50D7B-E245-4C2F-8131-EBE8CF14024B}"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060637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8D112E-A17D-428C-A97B-66E91E933352}"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47101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7C7CF16-6939-4D72-842C-ACB3D6DA6727}"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EFDBC09-B1DC-4DF1-943C-415AB47112AC}"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C9DC0EB-341B-44E9-BEAC-40A9237EC45B}"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516ADF3-5446-4FFC-B3F8-34A2C17506B4}"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393E423-689A-4DD3-88C5-FEDF1A9C2607}"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4CEA4E-3A1D-4210-ABF5-D39ACC1F386A}"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31B61A9-E922-474B-926D-D384A97C0FFA}"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5DE849C7-AD78-4B7C-B344-8497C109B4A7}"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5175" r:id="rId1"/>
    <p:sldLayoutId id="2147485176" r:id="rId2"/>
    <p:sldLayoutId id="2147485177" r:id="rId3"/>
    <p:sldLayoutId id="2147485178" r:id="rId4"/>
    <p:sldLayoutId id="2147485179" r:id="rId5"/>
    <p:sldLayoutId id="2147485180" r:id="rId6"/>
    <p:sldLayoutId id="2147485181" r:id="rId7"/>
    <p:sldLayoutId id="2147485182" r:id="rId8"/>
    <p:sldLayoutId id="2147485183" r:id="rId9"/>
    <p:sldLayoutId id="2147485184" r:id="rId10"/>
    <p:sldLayoutId id="2147485185"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DE849C7-AD78-4B7C-B344-8497C109B4A7}" type="slidenum">
              <a:rPr lang="ar-SA"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2221045"/>
      </p:ext>
    </p:extLst>
  </p:cSld>
  <p:clrMap bg1="lt1" tx1="dk1" bg2="lt2" tx2="dk2" accent1="accent1" accent2="accent2" accent3="accent3" accent4="accent4" accent5="accent5" accent6="accent6" hlink="hlink" folHlink="folHlink"/>
  <p:sldLayoutIdLst>
    <p:sldLayoutId id="2147485187" r:id="rId1"/>
    <p:sldLayoutId id="2147485188" r:id="rId2"/>
    <p:sldLayoutId id="2147485189" r:id="rId3"/>
    <p:sldLayoutId id="2147485190" r:id="rId4"/>
    <p:sldLayoutId id="2147485191" r:id="rId5"/>
    <p:sldLayoutId id="2147485192" r:id="rId6"/>
    <p:sldLayoutId id="2147485193" r:id="rId7"/>
    <p:sldLayoutId id="2147485194" r:id="rId8"/>
    <p:sldLayoutId id="2147485195" r:id="rId9"/>
    <p:sldLayoutId id="2147485196" r:id="rId10"/>
    <p:sldLayoutId id="214748519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مستطيل 1"/>
          <p:cNvSpPr/>
          <p:nvPr/>
        </p:nvSpPr>
        <p:spPr>
          <a:xfrm>
            <a:off x="1297239" y="1219200"/>
            <a:ext cx="6551795" cy="1569660"/>
          </a:xfrm>
          <a:prstGeom prst="rect">
            <a:avLst/>
          </a:prstGeom>
          <a:noFill/>
          <a:ln>
            <a:noFill/>
          </a:ln>
        </p:spPr>
        <p:txBody>
          <a:bodyPr wrap="none">
            <a:spAutoFit/>
            <a:scene3d>
              <a:camera prst="orthographicFront"/>
              <a:lightRig rig="brightRoom" dir="t"/>
            </a:scene3d>
            <a:sp3d extrusionH="57150" contourW="6350" prstMaterial="plastic">
              <a:bevelT w="20320" h="20320" prst="riblet"/>
              <a:contourClr>
                <a:schemeClr val="accent1">
                  <a:tint val="100000"/>
                  <a:shade val="100000"/>
                  <a:hueMod val="100000"/>
                  <a:satMod val="100000"/>
                </a:schemeClr>
              </a:contourClr>
            </a:sp3d>
          </a:bodyPr>
          <a:lstStyle/>
          <a:p>
            <a:pPr algn="ctr">
              <a:defRPr/>
            </a:pPr>
            <a:r>
              <a:rPr lang="en-US" sz="9600" b="1" i="1" dirty="0"/>
              <a:t>Bordetella</a:t>
            </a:r>
            <a:endParaRPr lang="ar-SA" sz="9600" b="1" cap="all" dirty="0">
              <a:ln>
                <a:solidFill>
                  <a:srgbClr val="7030A0"/>
                </a:solidFill>
              </a:ln>
              <a:effectLst>
                <a:outerShdw blurRad="19685" dist="12700" dir="5400000" algn="tl" rotWithShape="0">
                  <a:srgbClr val="4F81BD">
                    <a:satMod val="130000"/>
                    <a:alpha val="60000"/>
                  </a:srgbClr>
                </a:outerShdw>
                <a:reflection blurRad="10000" stA="55000" endPos="48000" dist="500" dir="5400000" sy="-100000" algn="bl" rotWithShape="0"/>
              </a:effectLst>
              <a:latin typeface="Times New Roman" pitchFamily="18" charset="0"/>
              <a:cs typeface="Times New Roman" pitchFamily="18" charset="0"/>
            </a:endParaRPr>
          </a:p>
        </p:txBody>
      </p:sp>
      <p:sp>
        <p:nvSpPr>
          <p:cNvPr id="3" name="Rectangle 7"/>
          <p:cNvSpPr txBox="1">
            <a:spLocks noChangeArrowheads="1"/>
          </p:cNvSpPr>
          <p:nvPr/>
        </p:nvSpPr>
        <p:spPr>
          <a:xfrm>
            <a:off x="1677537" y="3707357"/>
            <a:ext cx="5791200" cy="22098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fontAlgn="auto">
              <a:spcAft>
                <a:spcPts val="0"/>
              </a:spcAft>
              <a:buFont typeface="Arial" pitchFamily="34" charset="0"/>
              <a:buNone/>
            </a:pPr>
            <a:r>
              <a:rPr lang="en-US" b="1" dirty="0" smtClean="0">
                <a:solidFill>
                  <a:prstClr val="black"/>
                </a:solidFill>
              </a:rPr>
              <a:t>Dr. Salma</a:t>
            </a:r>
            <a:endParaRPr lang="en-US" b="1" dirty="0">
              <a:solidFill>
                <a:prstClr val="black"/>
              </a:solidFill>
            </a:endParaRPr>
          </a:p>
        </p:txBody>
      </p:sp>
    </p:spTree>
    <p:extLst>
      <p:ext uri="{BB962C8B-B14F-4D97-AF65-F5344CB8AC3E}">
        <p14:creationId xmlns:p14="http://schemas.microsoft.com/office/powerpoint/2010/main" val="4179143851"/>
      </p:ext>
    </p:extLst>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1900"/>
                            </p:stCondLst>
                            <p:childTnLst>
                              <p:par>
                                <p:cTn id="12" presetID="8" presetClass="emph" presetSubtype="0" fill="hold" nodeType="afterEffect">
                                  <p:stCondLst>
                                    <p:cond delay="0"/>
                                  </p:stCondLst>
                                  <p:iterate type="lt">
                                    <p:tmPct val="0"/>
                                  </p:iterate>
                                  <p:childTnLst>
                                    <p:animRot by="21600000">
                                      <p:cBhvr>
                                        <p:cTn id="13" dur="2000" fill="hold"/>
                                        <p:tgtEl>
                                          <p:spTgt spid="2"/>
                                        </p:tgtEl>
                                        <p:attrNameLst>
                                          <p:attrName>r</p:attrName>
                                        </p:attrNameLst>
                                      </p:cBhvr>
                                    </p:animRot>
                                  </p:childTnLst>
                                </p:cTn>
                              </p:par>
                            </p:childTnLst>
                          </p:cTn>
                        </p:par>
                        <p:par>
                          <p:cTn id="14" fill="hold">
                            <p:stCondLst>
                              <p:cond delay="3900"/>
                            </p:stCondLst>
                            <p:childTnLst>
                              <p:par>
                                <p:cTn id="15" presetID="38" presetClass="exit" presetSubtype="0" accel="50000" fill="hold" nodeType="afterEffect">
                                  <p:stCondLst>
                                    <p:cond delay="0"/>
                                  </p:stCondLst>
                                  <p:iterate type="lt">
                                    <p:tmPct val="50000"/>
                                  </p:iterate>
                                  <p:childTnLst>
                                    <p:anim calcmode="lin" valueType="num">
                                      <p:cBhvr>
                                        <p:cTn id="16" dur="1000">
                                          <p:stCondLst>
                                            <p:cond delay="0"/>
                                          </p:stCondLst>
                                        </p:cTn>
                                        <p:tgtEl>
                                          <p:spTgt spid="2"/>
                                        </p:tgtEl>
                                        <p:attrNameLst>
                                          <p:attrName>style.rotation</p:attrName>
                                        </p:attrNameLst>
                                      </p:cBhvr>
                                      <p:tavLst>
                                        <p:tav tm="0">
                                          <p:val>
                                            <p:fltVal val="0"/>
                                          </p:val>
                                        </p:tav>
                                        <p:tav tm="100000">
                                          <p:val>
                                            <p:fltVal val="45"/>
                                          </p:val>
                                        </p:tav>
                                      </p:tavLst>
                                    </p:anim>
                                    <p:anim calcmode="lin" valueType="num">
                                      <p:cBhvr>
                                        <p:cTn id="17" dur="1000">
                                          <p:stCondLst>
                                            <p:cond delay="0"/>
                                          </p:stCondLst>
                                        </p:cTn>
                                        <p:tgtEl>
                                          <p:spTgt spid="2"/>
                                        </p:tgtEl>
                                        <p:attrNameLst>
                                          <p:attrName>ppt_y</p:attrName>
                                        </p:attrNameLst>
                                      </p:cBhvr>
                                      <p:tavLst>
                                        <p:tav tm="0">
                                          <p:val>
                                            <p:strVal val="ppt_y"/>
                                          </p:val>
                                        </p:tav>
                                        <p:tav tm="100000">
                                          <p:val>
                                            <p:strVal val="ppt_y+1"/>
                                          </p:val>
                                        </p:tav>
                                      </p:tavLst>
                                    </p:anim>
                                    <p:set>
                                      <p:cBhvr>
                                        <p:cTn id="18" dur="1" fill="hold">
                                          <p:stCondLst>
                                            <p:cond delay="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Rectangle 6"/>
          <p:cNvSpPr/>
          <p:nvPr/>
        </p:nvSpPr>
        <p:spPr>
          <a:xfrm>
            <a:off x="2514600" y="0"/>
            <a:ext cx="3369833" cy="830997"/>
          </a:xfrm>
          <a:prstGeom prst="rect">
            <a:avLst/>
          </a:prstGeom>
        </p:spPr>
        <p:txBody>
          <a:bodyPr wrap="none">
            <a:spAutoFit/>
          </a:bodyPr>
          <a:lstStyle/>
          <a:p>
            <a:pPr marL="342900" indent="-342900" algn="l" eaLnBrk="0" hangingPunct="0">
              <a:spcBef>
                <a:spcPct val="20000"/>
              </a:spcBef>
              <a:defRPr/>
            </a:pPr>
            <a:r>
              <a:rPr lang="en-US" sz="4800" b="1" i="1" dirty="0" smtClean="0">
                <a:solidFill>
                  <a:srgbClr val="FF0000"/>
                </a:solidFill>
              </a:rPr>
              <a:t>Bordetella</a:t>
            </a:r>
            <a:endParaRPr lang="ar-IQ" sz="2800" dirty="0">
              <a:solidFill>
                <a:srgbClr val="FF0000"/>
              </a:solidFill>
            </a:endParaRPr>
          </a:p>
        </p:txBody>
      </p:sp>
      <p:sp>
        <p:nvSpPr>
          <p:cNvPr id="2" name="Rectangle 1"/>
          <p:cNvSpPr/>
          <p:nvPr/>
        </p:nvSpPr>
        <p:spPr>
          <a:xfrm>
            <a:off x="0" y="911367"/>
            <a:ext cx="9144000" cy="5632311"/>
          </a:xfrm>
          <a:prstGeom prst="rect">
            <a:avLst/>
          </a:prstGeom>
        </p:spPr>
        <p:txBody>
          <a:bodyPr wrap="square">
            <a:spAutoFit/>
          </a:bodyPr>
          <a:lstStyle/>
          <a:p>
            <a:pPr lvl="0" algn="l" rtl="0"/>
            <a:r>
              <a:rPr lang="en-US" sz="4400" i="1" dirty="0">
                <a:solidFill>
                  <a:srgbClr val="FF0000"/>
                </a:solidFill>
                <a:effectLst>
                  <a:outerShdw blurRad="38100" dist="38100" dir="2700000" algn="tl">
                    <a:srgbClr val="000000">
                      <a:alpha val="43137"/>
                    </a:srgbClr>
                  </a:outerShdw>
                </a:effectLst>
              </a:rPr>
              <a:t>Bordetella pertussis: </a:t>
            </a:r>
            <a:r>
              <a:rPr lang="en-US" sz="4400" dirty="0"/>
              <a:t>it is the causative agent of </a:t>
            </a:r>
            <a:r>
              <a:rPr lang="en-US" sz="4800" b="1" dirty="0">
                <a:solidFill>
                  <a:srgbClr val="00B050"/>
                </a:solidFill>
              </a:rPr>
              <a:t>whooping cough </a:t>
            </a:r>
            <a:r>
              <a:rPr lang="en-US" sz="4400" dirty="0"/>
              <a:t>which infects </a:t>
            </a:r>
            <a:r>
              <a:rPr lang="en-US" sz="4400" b="1" dirty="0" smtClean="0"/>
              <a:t>Only </a:t>
            </a:r>
            <a:r>
              <a:rPr lang="en-US" sz="4400" b="1" dirty="0"/>
              <a:t>the human.</a:t>
            </a:r>
          </a:p>
          <a:p>
            <a:pPr lvl="0" algn="l"/>
            <a:r>
              <a:rPr lang="en-US" sz="4400" dirty="0"/>
              <a:t>It is small </a:t>
            </a:r>
            <a:r>
              <a:rPr lang="en-US" sz="4400" i="1" dirty="0" err="1"/>
              <a:t>coccobacilli</a:t>
            </a:r>
            <a:r>
              <a:rPr lang="en-US" sz="4400" i="1" dirty="0"/>
              <a:t>, </a:t>
            </a:r>
            <a:r>
              <a:rPr lang="en-US" sz="4400" dirty="0"/>
              <a:t>encapsulated, strict aerobic, Gram –</a:t>
            </a:r>
            <a:r>
              <a:rPr lang="en-US" sz="4400" dirty="0" err="1"/>
              <a:t>ve</a:t>
            </a:r>
            <a:r>
              <a:rPr lang="en-US" sz="4400" dirty="0"/>
              <a:t>, with an optimum temperature of 35-36 </a:t>
            </a:r>
            <a:r>
              <a:rPr lang="en-US" sz="4400" baseline="30000" dirty="0"/>
              <a:t>0</a:t>
            </a:r>
            <a:r>
              <a:rPr lang="en-US" sz="4400" dirty="0"/>
              <a:t>C.</a:t>
            </a:r>
          </a:p>
        </p:txBody>
      </p:sp>
    </p:spTree>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Rectangle 2"/>
          <p:cNvSpPr/>
          <p:nvPr/>
        </p:nvSpPr>
        <p:spPr>
          <a:xfrm>
            <a:off x="2275" y="32982"/>
            <a:ext cx="9141725" cy="6740307"/>
          </a:xfrm>
          <a:prstGeom prst="rect">
            <a:avLst/>
          </a:prstGeom>
        </p:spPr>
        <p:txBody>
          <a:bodyPr wrap="square">
            <a:spAutoFit/>
          </a:bodyPr>
          <a:lstStyle/>
          <a:p>
            <a:pPr algn="l"/>
            <a:r>
              <a:rPr lang="en-US" sz="2400" b="1" u="sng" dirty="0">
                <a:solidFill>
                  <a:srgbClr val="FF0000"/>
                </a:solidFill>
              </a:rPr>
              <a:t>The </a:t>
            </a:r>
            <a:r>
              <a:rPr lang="en-US" sz="2400" b="1" i="1" u="sng" dirty="0">
                <a:solidFill>
                  <a:srgbClr val="FF0000"/>
                </a:solidFill>
              </a:rPr>
              <a:t>pertussis </a:t>
            </a:r>
            <a:r>
              <a:rPr lang="en-US" sz="2400" b="1" u="sng" dirty="0">
                <a:solidFill>
                  <a:srgbClr val="FF0000"/>
                </a:solidFill>
              </a:rPr>
              <a:t>syndrome</a:t>
            </a:r>
            <a:r>
              <a:rPr lang="en-US" sz="2400" b="1" dirty="0">
                <a:solidFill>
                  <a:srgbClr val="FF0000"/>
                </a:solidFill>
              </a:rPr>
              <a:t>:</a:t>
            </a:r>
            <a:endParaRPr lang="en-US" sz="2400" dirty="0">
              <a:solidFill>
                <a:srgbClr val="FF0000"/>
              </a:solidFill>
            </a:endParaRPr>
          </a:p>
          <a:p>
            <a:pPr algn="l"/>
            <a:r>
              <a:rPr lang="en-US" sz="2400" b="1" i="1" dirty="0"/>
              <a:t>Pertussis: </a:t>
            </a:r>
            <a:r>
              <a:rPr lang="en-US" sz="2400" b="1" dirty="0"/>
              <a:t>(</a:t>
            </a:r>
            <a:r>
              <a:rPr lang="en-US" sz="2400" b="1" dirty="0">
                <a:solidFill>
                  <a:srgbClr val="00B050"/>
                </a:solidFill>
              </a:rPr>
              <a:t>per-</a:t>
            </a:r>
            <a:r>
              <a:rPr lang="en-US" sz="2400" b="1" dirty="0" err="1">
                <a:solidFill>
                  <a:srgbClr val="00B050"/>
                </a:solidFill>
              </a:rPr>
              <a:t>tussis</a:t>
            </a:r>
            <a:r>
              <a:rPr lang="en-US" sz="2400" b="1" dirty="0">
                <a:solidFill>
                  <a:srgbClr val="00B050"/>
                </a:solidFill>
              </a:rPr>
              <a:t>= severe cough</a:t>
            </a:r>
            <a:r>
              <a:rPr lang="en-US" sz="2400" b="1" dirty="0" smtClean="0"/>
              <a:t>)</a:t>
            </a:r>
            <a:endParaRPr lang="en-US" sz="2400" dirty="0" smtClean="0"/>
          </a:p>
          <a:p>
            <a:pPr lvl="0" algn="l"/>
            <a:r>
              <a:rPr lang="en-US" sz="2400" b="1" dirty="0" smtClean="0">
                <a:solidFill>
                  <a:srgbClr val="FF0000"/>
                </a:solidFill>
                <a:effectLst>
                  <a:outerShdw blurRad="38100" dist="38100" dir="2700000" algn="tl">
                    <a:srgbClr val="000000">
                      <a:alpha val="43137"/>
                    </a:srgbClr>
                  </a:outerShdw>
                </a:effectLst>
              </a:rPr>
              <a:t>-</a:t>
            </a:r>
            <a:r>
              <a:rPr lang="en-US" sz="2400" dirty="0" smtClean="0"/>
              <a:t> It </a:t>
            </a:r>
            <a:r>
              <a:rPr lang="en-US" sz="2400" dirty="0"/>
              <a:t>mainly infects infants and young children</a:t>
            </a:r>
            <a:r>
              <a:rPr lang="en-US" sz="2400" dirty="0" smtClean="0"/>
              <a:t>.</a:t>
            </a:r>
          </a:p>
          <a:p>
            <a:pPr lvl="0" algn="l"/>
            <a:endParaRPr lang="en-US" sz="2400" dirty="0" smtClean="0"/>
          </a:p>
          <a:p>
            <a:pPr lvl="0" algn="l"/>
            <a:r>
              <a:rPr lang="en-US" sz="2400" b="1" dirty="0" smtClean="0">
                <a:solidFill>
                  <a:srgbClr val="FF0000"/>
                </a:solidFill>
                <a:effectLst>
                  <a:outerShdw blurRad="38100" dist="38100" dir="2700000" algn="tl">
                    <a:srgbClr val="000000">
                      <a:alpha val="43137"/>
                    </a:srgbClr>
                  </a:outerShdw>
                </a:effectLst>
              </a:rPr>
              <a:t>-</a:t>
            </a:r>
            <a:r>
              <a:rPr lang="en-US" sz="2400" dirty="0" smtClean="0"/>
              <a:t> The </a:t>
            </a:r>
            <a:r>
              <a:rPr lang="en-US" sz="2400" dirty="0"/>
              <a:t>child suffers many bouts of paroxysmal coughing each day, during these; with no pause for air intake, the tongue is protruded fully, fluid stream from the eyes, nose, and mouth and a final cough clears the secretions, then with a massive respiratory effort, air is sucked through the narrowed glottis producing a long high pitched whoop, hence the term; whooping cough.</a:t>
            </a:r>
          </a:p>
          <a:p>
            <a:pPr lvl="0" algn="l"/>
            <a:endParaRPr lang="en-US" sz="2400" dirty="0" smtClean="0"/>
          </a:p>
          <a:p>
            <a:pPr lvl="0" algn="l"/>
            <a:r>
              <a:rPr lang="en-US" sz="2400" b="1" dirty="0" smtClean="0">
                <a:solidFill>
                  <a:srgbClr val="FF0000"/>
                </a:solidFill>
                <a:effectLst>
                  <a:outerShdw blurRad="38100" dist="38100" dir="2700000" algn="tl">
                    <a:srgbClr val="000000">
                      <a:alpha val="43137"/>
                    </a:srgbClr>
                  </a:outerShdw>
                </a:effectLst>
              </a:rPr>
              <a:t>- </a:t>
            </a:r>
            <a:r>
              <a:rPr lang="en-US" sz="2400" dirty="0" smtClean="0"/>
              <a:t>Such </a:t>
            </a:r>
            <a:r>
              <a:rPr lang="en-US" sz="2400" dirty="0"/>
              <a:t>attack often terminates with vomiting, between them, the patient does not usually appear ill.</a:t>
            </a:r>
          </a:p>
          <a:p>
            <a:pPr lvl="0" algn="l"/>
            <a:endParaRPr lang="en-US" sz="2400" dirty="0" smtClean="0"/>
          </a:p>
          <a:p>
            <a:pPr lvl="0" algn="l"/>
            <a:r>
              <a:rPr lang="en-US" sz="2400" b="1" dirty="0" smtClean="0">
                <a:solidFill>
                  <a:srgbClr val="FF0000"/>
                </a:solidFill>
                <a:effectLst>
                  <a:outerShdw blurRad="38100" dist="38100" dir="2700000" algn="tl">
                    <a:srgbClr val="000000">
                      <a:alpha val="43137"/>
                    </a:srgbClr>
                  </a:outerShdw>
                </a:effectLst>
              </a:rPr>
              <a:t>-</a:t>
            </a:r>
            <a:r>
              <a:rPr lang="en-US" sz="2400" dirty="0" smtClean="0"/>
              <a:t> However</a:t>
            </a:r>
            <a:r>
              <a:rPr lang="en-US" sz="2400" dirty="0"/>
              <a:t>, illness is often mild in older children and adults, as well as, in younger children who have been incompletely immunized, or in very young infants partially protected by material antibody.</a:t>
            </a:r>
          </a:p>
        </p:txBody>
      </p:sp>
    </p:spTree>
    <p:extLst>
      <p:ext uri="{BB962C8B-B14F-4D97-AF65-F5344CB8AC3E}">
        <p14:creationId xmlns:p14="http://schemas.microsoft.com/office/powerpoint/2010/main" val="1584935702"/>
      </p:ext>
    </p:extLst>
  </p:cSld>
  <p:clrMapOvr>
    <a:masterClrMapping/>
  </p:clrMapOvr>
  <p:transition>
    <p:checke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2510" y="304800"/>
            <a:ext cx="9131490" cy="6063198"/>
          </a:xfrm>
          <a:prstGeom prst="rect">
            <a:avLst/>
          </a:prstGeom>
        </p:spPr>
        <p:txBody>
          <a:bodyPr wrap="square">
            <a:spAutoFit/>
          </a:bodyPr>
          <a:lstStyle/>
          <a:p>
            <a:pPr algn="l"/>
            <a:r>
              <a:rPr lang="en-US" sz="2000" b="1" u="sng" dirty="0" smtClean="0">
                <a:solidFill>
                  <a:srgbClr val="FF0000"/>
                </a:solidFill>
              </a:rPr>
              <a:t> </a:t>
            </a:r>
            <a:r>
              <a:rPr lang="en-US" sz="3200" b="1" u="sng" dirty="0">
                <a:solidFill>
                  <a:srgbClr val="FF0000"/>
                </a:solidFill>
              </a:rPr>
              <a:t>Pathogenesis</a:t>
            </a:r>
            <a:r>
              <a:rPr lang="en-US" sz="3200" b="1" dirty="0" smtClean="0">
                <a:solidFill>
                  <a:srgbClr val="FF0000"/>
                </a:solidFill>
              </a:rPr>
              <a:t>:</a:t>
            </a:r>
            <a:endParaRPr lang="en-US" sz="2800" dirty="0" smtClean="0"/>
          </a:p>
          <a:p>
            <a:pPr lvl="0" algn="l"/>
            <a:r>
              <a:rPr lang="en-US" sz="2800" b="1" dirty="0" smtClean="0">
                <a:solidFill>
                  <a:srgbClr val="FF0000"/>
                </a:solidFill>
                <a:effectLst>
                  <a:outerShdw blurRad="38100" dist="38100" dir="2700000" algn="tl">
                    <a:srgbClr val="000000">
                      <a:alpha val="43137"/>
                    </a:srgbClr>
                  </a:outerShdw>
                </a:effectLst>
              </a:rPr>
              <a:t>-</a:t>
            </a:r>
            <a:r>
              <a:rPr lang="en-US" sz="2800" dirty="0" smtClean="0"/>
              <a:t> The </a:t>
            </a:r>
            <a:r>
              <a:rPr lang="en-US" sz="2800" dirty="0"/>
              <a:t>organism is transmitted by airborne droplets during the coughs.</a:t>
            </a:r>
          </a:p>
          <a:p>
            <a:pPr lvl="0" algn="l"/>
            <a:r>
              <a:rPr lang="en-US" sz="2800" b="1" dirty="0" smtClean="0">
                <a:solidFill>
                  <a:srgbClr val="FF0000"/>
                </a:solidFill>
                <a:effectLst>
                  <a:outerShdw blurRad="38100" dist="38100" dir="2700000" algn="tl">
                    <a:srgbClr val="000000">
                      <a:alpha val="43137"/>
                    </a:srgbClr>
                  </a:outerShdw>
                </a:effectLst>
              </a:rPr>
              <a:t>-</a:t>
            </a:r>
            <a:r>
              <a:rPr lang="en-US" sz="2800" dirty="0" smtClean="0"/>
              <a:t> The </a:t>
            </a:r>
            <a:r>
              <a:rPr lang="en-US" sz="2800" dirty="0"/>
              <a:t>organism is attached to the ciliated epithelium of the upper respiratory tract, but do not invade the underlying tissues.</a:t>
            </a:r>
          </a:p>
          <a:p>
            <a:pPr lvl="0" algn="l"/>
            <a:r>
              <a:rPr lang="en-US" sz="2800" b="1" dirty="0" smtClean="0">
                <a:solidFill>
                  <a:srgbClr val="FF0000"/>
                </a:solidFill>
                <a:effectLst>
                  <a:outerShdw blurRad="38100" dist="38100" dir="2700000" algn="tl">
                    <a:srgbClr val="000000">
                      <a:alpha val="43137"/>
                    </a:srgbClr>
                  </a:outerShdw>
                </a:effectLst>
              </a:rPr>
              <a:t>-</a:t>
            </a:r>
            <a:r>
              <a:rPr lang="en-US" sz="2800" dirty="0" smtClean="0"/>
              <a:t> Decreased </a:t>
            </a:r>
            <a:r>
              <a:rPr lang="en-US" sz="2800" dirty="0"/>
              <a:t>cilia activity followed by their death, are the main aspects of pathogenesis.</a:t>
            </a:r>
          </a:p>
          <a:p>
            <a:pPr lvl="0" algn="l"/>
            <a:r>
              <a:rPr lang="en-US" sz="2800" b="1" dirty="0" smtClean="0">
                <a:effectLst>
                  <a:outerShdw blurRad="38100" dist="38100" dir="2700000" algn="tl">
                    <a:srgbClr val="000000">
                      <a:alpha val="43137"/>
                    </a:srgbClr>
                  </a:outerShdw>
                </a:effectLst>
              </a:rPr>
              <a:t>-</a:t>
            </a:r>
            <a:r>
              <a:rPr lang="en-US" sz="2800" b="1" dirty="0" smtClean="0"/>
              <a:t> Several </a:t>
            </a:r>
            <a:r>
              <a:rPr lang="en-US" sz="2800" b="1" dirty="0"/>
              <a:t>factors play a role in pathogenesis:</a:t>
            </a:r>
          </a:p>
          <a:p>
            <a:pPr lvl="0" algn="l"/>
            <a:r>
              <a:rPr lang="en-US" sz="2800" dirty="0" smtClean="0"/>
              <a:t> </a:t>
            </a:r>
            <a:r>
              <a:rPr lang="en-US" sz="2800" b="1" dirty="0" smtClean="0"/>
              <a:t>1- </a:t>
            </a:r>
            <a:r>
              <a:rPr lang="en-US" sz="2800" dirty="0" smtClean="0"/>
              <a:t>Presence </a:t>
            </a:r>
            <a:r>
              <a:rPr lang="en-US" sz="2800" dirty="0"/>
              <a:t>of a filamentous </a:t>
            </a:r>
            <a:r>
              <a:rPr lang="en-US" sz="2800" dirty="0" err="1"/>
              <a:t>haemagglutinin</a:t>
            </a:r>
            <a:r>
              <a:rPr lang="en-US" sz="2800" dirty="0"/>
              <a:t> protein in their fimbriae for attachment on the epithelial cells. Presence of the specific antibody in the blood will prevent this attachment.</a:t>
            </a:r>
          </a:p>
          <a:p>
            <a:pPr lvl="0" algn="l"/>
            <a:endParaRPr lang="en-US" sz="2000" dirty="0" smtClean="0"/>
          </a:p>
        </p:txBody>
      </p:sp>
    </p:spTree>
  </p:cSld>
  <p:clrMapOvr>
    <a:masterClrMapping/>
  </p:clrMapOvr>
  <p:transition>
    <p:checke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12510" y="838200"/>
            <a:ext cx="9131490" cy="4893647"/>
          </a:xfrm>
          <a:prstGeom prst="rect">
            <a:avLst/>
          </a:prstGeom>
        </p:spPr>
        <p:txBody>
          <a:bodyPr wrap="square">
            <a:spAutoFit/>
          </a:bodyPr>
          <a:lstStyle/>
          <a:p>
            <a:pPr lvl="0" algn="l"/>
            <a:r>
              <a:rPr lang="en-US" sz="2400" b="1" dirty="0" smtClean="0"/>
              <a:t>2-</a:t>
            </a:r>
            <a:r>
              <a:rPr lang="en-US" sz="2400" dirty="0" smtClean="0"/>
              <a:t> </a:t>
            </a:r>
            <a:r>
              <a:rPr lang="en-US" sz="2400" i="1" dirty="0" err="1" smtClean="0"/>
              <a:t>Pertusis</a:t>
            </a:r>
            <a:r>
              <a:rPr lang="en-US" sz="2400" dirty="0" smtClean="0"/>
              <a:t> </a:t>
            </a:r>
            <a:r>
              <a:rPr lang="en-US" sz="2400" dirty="0"/>
              <a:t>toxin, this stimulates </a:t>
            </a:r>
            <a:r>
              <a:rPr lang="en-US" sz="2400" dirty="0" err="1"/>
              <a:t>adenylate</a:t>
            </a:r>
            <a:r>
              <a:rPr lang="en-US" sz="2400" dirty="0"/>
              <a:t> </a:t>
            </a:r>
            <a:r>
              <a:rPr lang="en-US" sz="2400" dirty="0" err="1"/>
              <a:t>cyclase</a:t>
            </a:r>
            <a:r>
              <a:rPr lang="en-US" sz="2400" dirty="0"/>
              <a:t> activity in a similar manner to that of cholera, which leads to rise in CAMP. </a:t>
            </a:r>
          </a:p>
          <a:p>
            <a:pPr algn="l"/>
            <a:r>
              <a:rPr lang="en-US" sz="2400" dirty="0"/>
              <a:t>This toxin also, leads to lymphocytosis in the blood (up to 70%) due to their failure to enter the lymphoid tissues.</a:t>
            </a:r>
          </a:p>
          <a:p>
            <a:pPr lvl="0" algn="l"/>
            <a:r>
              <a:rPr lang="en-US" sz="2400" dirty="0" smtClean="0"/>
              <a:t> </a:t>
            </a:r>
          </a:p>
          <a:p>
            <a:pPr lvl="0" algn="l"/>
            <a:r>
              <a:rPr lang="en-US" sz="2400" b="1" dirty="0" smtClean="0"/>
              <a:t>3-</a:t>
            </a:r>
            <a:r>
              <a:rPr lang="en-US" sz="2400" dirty="0" smtClean="0"/>
              <a:t> Synthesis </a:t>
            </a:r>
            <a:r>
              <a:rPr lang="en-US" sz="2400" dirty="0"/>
              <a:t>of </a:t>
            </a:r>
            <a:r>
              <a:rPr lang="en-US" sz="2400" dirty="0" err="1"/>
              <a:t>adenylate</a:t>
            </a:r>
            <a:r>
              <a:rPr lang="en-US" sz="2400" dirty="0"/>
              <a:t> </a:t>
            </a:r>
            <a:r>
              <a:rPr lang="en-US" sz="2400" dirty="0" err="1"/>
              <a:t>cyclase</a:t>
            </a:r>
            <a:r>
              <a:rPr lang="en-US" sz="2400" dirty="0"/>
              <a:t> enzymes which protect the bacterial cell from internal killing by phagocytic cells. Mutants lack this enzymes are considered a virulent.</a:t>
            </a:r>
          </a:p>
          <a:p>
            <a:pPr lvl="0" algn="l"/>
            <a:r>
              <a:rPr lang="en-US" sz="2400" b="1" dirty="0" smtClean="0"/>
              <a:t> </a:t>
            </a:r>
          </a:p>
          <a:p>
            <a:pPr lvl="0" algn="l"/>
            <a:r>
              <a:rPr lang="en-US" sz="2400" b="1" dirty="0" smtClean="0"/>
              <a:t>4- </a:t>
            </a:r>
            <a:r>
              <a:rPr lang="en-US" sz="2400" dirty="0" smtClean="0"/>
              <a:t>Production </a:t>
            </a:r>
            <a:r>
              <a:rPr lang="en-US" sz="2400" dirty="0"/>
              <a:t>of tracheal </a:t>
            </a:r>
            <a:r>
              <a:rPr lang="en-US" sz="2400" dirty="0" err="1"/>
              <a:t>cytotoxin</a:t>
            </a:r>
            <a:r>
              <a:rPr lang="en-US" sz="2400" dirty="0"/>
              <a:t>, which is a fragment of the bacterial peptidoglycan that damages ciliated cells of the respiratory tract. This toxin appears to act in combination with endotoxins to induce nitric oxide which kills ciliated epithelial cells.</a:t>
            </a:r>
          </a:p>
        </p:txBody>
      </p:sp>
    </p:spTree>
    <p:extLst>
      <p:ext uri="{BB962C8B-B14F-4D97-AF65-F5344CB8AC3E}">
        <p14:creationId xmlns:p14="http://schemas.microsoft.com/office/powerpoint/2010/main" val="3840032803"/>
      </p:ext>
    </p:extLst>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Rectangle 1"/>
          <p:cNvSpPr/>
          <p:nvPr/>
        </p:nvSpPr>
        <p:spPr>
          <a:xfrm>
            <a:off x="0" y="18409"/>
            <a:ext cx="9220200" cy="6771084"/>
          </a:xfrm>
          <a:prstGeom prst="rect">
            <a:avLst/>
          </a:prstGeom>
        </p:spPr>
        <p:txBody>
          <a:bodyPr wrap="square">
            <a:spAutoFit/>
          </a:bodyPr>
          <a:lstStyle/>
          <a:p>
            <a:pPr algn="l"/>
            <a:r>
              <a:rPr lang="en-US" sz="3200" b="1" u="sng" dirty="0" smtClean="0">
                <a:solidFill>
                  <a:srgbClr val="FF0000"/>
                </a:solidFill>
              </a:rPr>
              <a:t>Laboratory </a:t>
            </a:r>
            <a:r>
              <a:rPr lang="en-US" sz="3200" b="1" u="sng" dirty="0">
                <a:solidFill>
                  <a:srgbClr val="FF0000"/>
                </a:solidFill>
              </a:rPr>
              <a:t>diagnosis</a:t>
            </a:r>
            <a:r>
              <a:rPr lang="en-US" sz="3200" b="1" dirty="0">
                <a:solidFill>
                  <a:srgbClr val="FF0000"/>
                </a:solidFill>
              </a:rPr>
              <a:t>:</a:t>
            </a:r>
          </a:p>
          <a:p>
            <a:pPr lvl="0" algn="l"/>
            <a:endParaRPr lang="en-US" sz="2800" dirty="0" smtClean="0"/>
          </a:p>
          <a:p>
            <a:pPr lvl="0" algn="l"/>
            <a:r>
              <a:rPr lang="en-US" sz="2800" b="1" dirty="0" smtClean="0">
                <a:effectLst>
                  <a:outerShdw blurRad="38100" dist="38100" dir="2700000" algn="tl">
                    <a:srgbClr val="000000">
                      <a:alpha val="43137"/>
                    </a:srgbClr>
                  </a:outerShdw>
                </a:effectLst>
              </a:rPr>
              <a:t>*</a:t>
            </a:r>
            <a:r>
              <a:rPr lang="en-US" sz="2800" b="1" dirty="0" smtClean="0"/>
              <a:t> </a:t>
            </a:r>
            <a:r>
              <a:rPr lang="en-US" sz="2800" dirty="0" smtClean="0"/>
              <a:t>Nasopharyngeal </a:t>
            </a:r>
            <a:r>
              <a:rPr lang="en-US" sz="2800" dirty="0"/>
              <a:t>swab is taken during the paroxysmal stage</a:t>
            </a:r>
          </a:p>
          <a:p>
            <a:pPr lvl="0" algn="l"/>
            <a:endParaRPr lang="en-US" sz="1100" b="1" dirty="0" smtClean="0"/>
          </a:p>
          <a:p>
            <a:pPr lvl="0" algn="l"/>
            <a:r>
              <a:rPr lang="en-US" sz="2800" b="1" dirty="0" smtClean="0">
                <a:effectLst>
                  <a:outerShdw blurRad="38100" dist="38100" dir="2700000" algn="tl">
                    <a:srgbClr val="000000">
                      <a:alpha val="43137"/>
                    </a:srgbClr>
                  </a:outerShdw>
                </a:effectLst>
              </a:rPr>
              <a:t>*</a:t>
            </a:r>
            <a:r>
              <a:rPr lang="en-US" sz="2800" b="1" dirty="0" smtClean="0"/>
              <a:t> </a:t>
            </a:r>
            <a:r>
              <a:rPr lang="en-US" sz="2800" dirty="0" smtClean="0"/>
              <a:t>Direct </a:t>
            </a:r>
            <a:r>
              <a:rPr lang="en-US" sz="2800" dirty="0"/>
              <a:t>fluorescent-antibody staining is used.</a:t>
            </a:r>
          </a:p>
          <a:p>
            <a:pPr lvl="0" algn="l"/>
            <a:endParaRPr lang="en-US" sz="1100" b="1" dirty="0" smtClean="0"/>
          </a:p>
          <a:p>
            <a:pPr lvl="0" algn="l"/>
            <a:r>
              <a:rPr lang="en-US" sz="2800" b="1" dirty="0" smtClean="0">
                <a:effectLst>
                  <a:outerShdw blurRad="38100" dist="38100" dir="2700000" algn="tl">
                    <a:srgbClr val="000000">
                      <a:alpha val="43137"/>
                    </a:srgbClr>
                  </a:outerShdw>
                </a:effectLst>
              </a:rPr>
              <a:t>*</a:t>
            </a:r>
            <a:r>
              <a:rPr lang="en-US" sz="2800" b="1" dirty="0" smtClean="0"/>
              <a:t> Bordet- </a:t>
            </a:r>
            <a:r>
              <a:rPr lang="en-US" sz="2800" b="1" dirty="0" err="1"/>
              <a:t>Gengue</a:t>
            </a:r>
            <a:r>
              <a:rPr lang="en-US" sz="2800" b="1" dirty="0"/>
              <a:t> medium </a:t>
            </a:r>
            <a:r>
              <a:rPr lang="en-US" sz="2800" dirty="0"/>
              <a:t>(contains 20-30% blood) is used for isolation.</a:t>
            </a:r>
          </a:p>
          <a:p>
            <a:pPr lvl="0" algn="l"/>
            <a:endParaRPr lang="en-US" sz="1100" b="1" dirty="0" smtClean="0"/>
          </a:p>
          <a:p>
            <a:pPr lvl="0" algn="l"/>
            <a:r>
              <a:rPr lang="en-US" sz="2800" b="1" dirty="0" smtClean="0">
                <a:effectLst>
                  <a:outerShdw blurRad="38100" dist="38100" dir="2700000" algn="tl">
                    <a:srgbClr val="000000">
                      <a:alpha val="43137"/>
                    </a:srgbClr>
                  </a:outerShdw>
                </a:effectLst>
              </a:rPr>
              <a:t>*</a:t>
            </a:r>
            <a:r>
              <a:rPr lang="en-US" sz="2800" b="1" dirty="0" smtClean="0"/>
              <a:t> </a:t>
            </a:r>
            <a:r>
              <a:rPr lang="en-US" sz="2800" dirty="0" smtClean="0"/>
              <a:t>Polymerase </a:t>
            </a:r>
            <a:r>
              <a:rPr lang="en-US" sz="2800" dirty="0"/>
              <a:t>chain reaction- based tests are highly specific and sensitive.</a:t>
            </a:r>
          </a:p>
          <a:p>
            <a:pPr algn="l"/>
            <a:r>
              <a:rPr lang="en-US" sz="2800" dirty="0"/>
              <a:t> </a:t>
            </a:r>
          </a:p>
          <a:p>
            <a:pPr algn="l"/>
            <a:r>
              <a:rPr lang="en-US" sz="3200" b="1" u="sng" dirty="0">
                <a:solidFill>
                  <a:srgbClr val="FF0000"/>
                </a:solidFill>
              </a:rPr>
              <a:t>Treatment</a:t>
            </a:r>
            <a:r>
              <a:rPr lang="en-US" sz="3200" b="1" dirty="0">
                <a:solidFill>
                  <a:srgbClr val="FF0000"/>
                </a:solidFill>
              </a:rPr>
              <a:t>:</a:t>
            </a:r>
            <a:endParaRPr lang="en-US" sz="3200" dirty="0">
              <a:solidFill>
                <a:srgbClr val="FF0000"/>
              </a:solidFill>
            </a:endParaRPr>
          </a:p>
          <a:p>
            <a:pPr algn="l"/>
            <a:r>
              <a:rPr lang="en-US" sz="2800" dirty="0"/>
              <a:t>Erythromycin reduces the number of organism, but the toxin has already damaged the epithelial cells, therefore supportive care should be taken</a:t>
            </a:r>
          </a:p>
        </p:txBody>
      </p:sp>
    </p:spTree>
    <p:extLst>
      <p:ext uri="{BB962C8B-B14F-4D97-AF65-F5344CB8AC3E}">
        <p14:creationId xmlns:p14="http://schemas.microsoft.com/office/powerpoint/2010/main" val="2663377713"/>
      </p:ext>
    </p:extLst>
  </p:cSld>
  <p:clrMapOvr>
    <a:masterClrMapping/>
  </p:clrMapOvr>
  <p:transition>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4" name="مستطيل 1"/>
          <p:cNvSpPr/>
          <p:nvPr/>
        </p:nvSpPr>
        <p:spPr>
          <a:xfrm>
            <a:off x="2057400" y="2438400"/>
            <a:ext cx="5383205" cy="1569660"/>
          </a:xfrm>
          <a:prstGeom prst="rect">
            <a:avLst/>
          </a:prstGeom>
          <a:noFill/>
          <a:ln>
            <a:noFill/>
          </a:ln>
        </p:spPr>
        <p:txBody>
          <a:bodyPr wrap="none">
            <a:spAutoFit/>
            <a:scene3d>
              <a:camera prst="orthographicFront"/>
              <a:lightRig rig="brightRoom" dir="t"/>
            </a:scene3d>
            <a:sp3d extrusionH="57150" contourW="6350" prstMaterial="plastic">
              <a:bevelT w="20320" h="20320" prst="riblet"/>
              <a:contourClr>
                <a:schemeClr val="accent1">
                  <a:tint val="100000"/>
                  <a:shade val="100000"/>
                  <a:hueMod val="100000"/>
                  <a:satMod val="100000"/>
                </a:schemeClr>
              </a:contourClr>
            </a:sp3d>
          </a:bodyPr>
          <a:lstStyle/>
          <a:p>
            <a:pPr algn="ctr">
              <a:defRPr/>
            </a:pPr>
            <a:r>
              <a:rPr lang="en-US" sz="9600" b="1" cap="all" dirty="0">
                <a:ln>
                  <a:solidFill>
                    <a:srgbClr val="7030A0"/>
                  </a:solidFill>
                </a:ln>
                <a:solidFill>
                  <a:srgbClr val="99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rPr>
              <a:t>THANKS</a:t>
            </a:r>
            <a:endParaRPr lang="ar-SA" sz="9600" b="1" cap="all" dirty="0">
              <a:ln>
                <a:solidFill>
                  <a:srgbClr val="7030A0"/>
                </a:solidFill>
              </a:ln>
              <a:solidFill>
                <a:srgbClr val="99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itchFamily="18" charset="0"/>
              <a:cs typeface="Times New Roman" pitchFamily="18" charset="0"/>
            </a:endParaRPr>
          </a:p>
        </p:txBody>
      </p:sp>
    </p:spTree>
    <p:extLst>
      <p:ext uri="{BB962C8B-B14F-4D97-AF65-F5344CB8AC3E}">
        <p14:creationId xmlns:p14="http://schemas.microsoft.com/office/powerpoint/2010/main" val="3052617645"/>
      </p:ext>
    </p:extLst>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by="(-#ppt_w*2)" calcmode="lin" valueType="num">
                                      <p:cBhvr rctx="PPT">
                                        <p:cTn id="7" dur="500" autoRev="1" fill="hold">
                                          <p:stCondLst>
                                            <p:cond delay="0"/>
                                          </p:stCondLst>
                                        </p:cTn>
                                        <p:tgtEl>
                                          <p:spTgt spid="4"/>
                                        </p:tgtEl>
                                        <p:attrNameLst>
                                          <p:attrName>ppt_w</p:attrName>
                                        </p:attrNameLst>
                                      </p:cBhvr>
                                    </p:anim>
                                    <p:anim by="(#ppt_w*0.50)" calcmode="lin" valueType="num">
                                      <p:cBhvr>
                                        <p:cTn id="8" dur="500" decel="50000" autoRev="1" fill="hold">
                                          <p:stCondLst>
                                            <p:cond delay="0"/>
                                          </p:stCondLst>
                                        </p:cTn>
                                        <p:tgtEl>
                                          <p:spTgt spid="4"/>
                                        </p:tgtEl>
                                        <p:attrNameLst>
                                          <p:attrName>ppt_x</p:attrName>
                                        </p:attrNameLst>
                                      </p:cBhvr>
                                    </p:anim>
                                    <p:anim from="(-#ppt_h/2)" to="(#ppt_y)" calcmode="lin" valueType="num">
                                      <p:cBhvr>
                                        <p:cTn id="9" dur="1000" fill="hold">
                                          <p:stCondLst>
                                            <p:cond delay="0"/>
                                          </p:stCondLst>
                                        </p:cTn>
                                        <p:tgtEl>
                                          <p:spTgt spid="4"/>
                                        </p:tgtEl>
                                        <p:attrNameLst>
                                          <p:attrName>ppt_y</p:attrName>
                                        </p:attrNameLst>
                                      </p:cBhvr>
                                    </p:anim>
                                    <p:animRot by="21600000">
                                      <p:cBhvr>
                                        <p:cTn id="10" dur="1000" fill="hold">
                                          <p:stCondLst>
                                            <p:cond delay="0"/>
                                          </p:stCondLst>
                                        </p:cTn>
                                        <p:tgtEl>
                                          <p:spTgt spid="4"/>
                                        </p:tgtEl>
                                        <p:attrNameLst>
                                          <p:attrName>r</p:attrName>
                                        </p:attrNameLst>
                                      </p:cBhvr>
                                    </p:animRot>
                                  </p:childTnLst>
                                </p:cTn>
                              </p:par>
                            </p:childTnLst>
                          </p:cTn>
                        </p:par>
                        <p:par>
                          <p:cTn id="11" fill="hold">
                            <p:stCondLst>
                              <p:cond delay="1500"/>
                            </p:stCondLst>
                            <p:childTnLst>
                              <p:par>
                                <p:cTn id="12" presetID="8" presetClass="emph" presetSubtype="0" fill="hold" nodeType="afterEffect">
                                  <p:stCondLst>
                                    <p:cond delay="0"/>
                                  </p:stCondLst>
                                  <p:iterate type="lt">
                                    <p:tmPct val="0"/>
                                  </p:iterate>
                                  <p:childTnLst>
                                    <p:animRot by="21600000">
                                      <p:cBhvr>
                                        <p:cTn id="13" dur="2000" fill="hold"/>
                                        <p:tgtEl>
                                          <p:spTgt spid="4"/>
                                        </p:tgtEl>
                                        <p:attrNameLst>
                                          <p:attrName>r</p:attrName>
                                        </p:attrNameLst>
                                      </p:cBhvr>
                                    </p:animRot>
                                  </p:childTnLst>
                                </p:cTn>
                              </p:par>
                            </p:childTnLst>
                          </p:cTn>
                        </p:par>
                        <p:par>
                          <p:cTn id="14" fill="hold">
                            <p:stCondLst>
                              <p:cond delay="3500"/>
                            </p:stCondLst>
                            <p:childTnLst>
                              <p:par>
                                <p:cTn id="15" presetID="38" presetClass="exit" presetSubtype="0" accel="50000" fill="hold" nodeType="afterEffect">
                                  <p:stCondLst>
                                    <p:cond delay="0"/>
                                  </p:stCondLst>
                                  <p:iterate type="lt">
                                    <p:tmPct val="50000"/>
                                  </p:iterate>
                                  <p:childTnLst>
                                    <p:anim calcmode="lin" valueType="num">
                                      <p:cBhvr>
                                        <p:cTn id="16" dur="1000">
                                          <p:stCondLst>
                                            <p:cond delay="0"/>
                                          </p:stCondLst>
                                        </p:cTn>
                                        <p:tgtEl>
                                          <p:spTgt spid="4"/>
                                        </p:tgtEl>
                                        <p:attrNameLst>
                                          <p:attrName>style.rotation</p:attrName>
                                        </p:attrNameLst>
                                      </p:cBhvr>
                                      <p:tavLst>
                                        <p:tav tm="0">
                                          <p:val>
                                            <p:fltVal val="0"/>
                                          </p:val>
                                        </p:tav>
                                        <p:tav tm="100000">
                                          <p:val>
                                            <p:fltVal val="45"/>
                                          </p:val>
                                        </p:tav>
                                      </p:tavLst>
                                    </p:anim>
                                    <p:anim calcmode="lin" valueType="num">
                                      <p:cBhvr>
                                        <p:cTn id="17" dur="1000">
                                          <p:stCondLst>
                                            <p:cond delay="0"/>
                                          </p:stCondLst>
                                        </p:cTn>
                                        <p:tgtEl>
                                          <p:spTgt spid="4"/>
                                        </p:tgtEl>
                                        <p:attrNameLst>
                                          <p:attrName>ppt_y</p:attrName>
                                        </p:attrNameLst>
                                      </p:cBhvr>
                                      <p:tavLst>
                                        <p:tav tm="0">
                                          <p:val>
                                            <p:strVal val="ppt_y"/>
                                          </p:val>
                                        </p:tav>
                                        <p:tav tm="100000">
                                          <p:val>
                                            <p:strVal val="ppt_y+1"/>
                                          </p:val>
                                        </p:tav>
                                      </p:tavLst>
                                    </p:anim>
                                    <p:set>
                                      <p:cBhvr>
                                        <p:cTn id="18"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Compass</Template>
  <TotalTime>11505</TotalTime>
  <Words>459</Words>
  <Application>Microsoft Office PowerPoint</Application>
  <PresentationFormat>On-screen Show (4:3)</PresentationFormat>
  <Paragraphs>41</Paragraphs>
  <Slides>7</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Tahoma</vt:lpstr>
      <vt:lpstr>Times New Roman</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DR.Ahmed Saker 2O14</cp:lastModifiedBy>
  <cp:revision>1198</cp:revision>
  <cp:lastPrinted>1601-01-01T00:00:00Z</cp:lastPrinted>
  <dcterms:created xsi:type="dcterms:W3CDTF">1601-01-01T00:00:00Z</dcterms:created>
  <dcterms:modified xsi:type="dcterms:W3CDTF">2019-05-22T15:33:51Z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