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258" r:id="rId1"/>
    <p:sldMasterId id="2147485270" r:id="rId2"/>
  </p:sldMasterIdLst>
  <p:notesMasterIdLst>
    <p:notesMasterId r:id="rId16"/>
  </p:notesMasterIdLst>
  <p:sldIdLst>
    <p:sldId id="716" r:id="rId3"/>
    <p:sldId id="709" r:id="rId4"/>
    <p:sldId id="710" r:id="rId5"/>
    <p:sldId id="705" r:id="rId6"/>
    <p:sldId id="711" r:id="rId7"/>
    <p:sldId id="712" r:id="rId8"/>
    <p:sldId id="546" r:id="rId9"/>
    <p:sldId id="714" r:id="rId10"/>
    <p:sldId id="713" r:id="rId11"/>
    <p:sldId id="545" r:id="rId12"/>
    <p:sldId id="715" r:id="rId13"/>
    <p:sldId id="543" r:id="rId14"/>
    <p:sldId id="484" r:id="rId15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0000"/>
    <a:srgbClr val="990000"/>
    <a:srgbClr val="FF3300"/>
    <a:srgbClr val="0C1D32"/>
    <a:srgbClr val="462F00"/>
    <a:srgbClr val="FFFFCC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15" autoAdjust="0"/>
    <p:restoredTop sz="94624" autoAdjust="0"/>
  </p:normalViewPr>
  <p:slideViewPr>
    <p:cSldViewPr>
      <p:cViewPr varScale="1">
        <p:scale>
          <a:sx n="70" d="100"/>
          <a:sy n="70" d="100"/>
        </p:scale>
        <p:origin x="137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41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90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DAFC6F3-A16B-4201-A85B-2F58767D28C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6825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15842E-39DD-416B-879A-AC35765F6FE2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F50D7B-E245-4C2F-8131-EBE8CF14024B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8D112E-A17D-428C-A97B-66E91E933352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5842E-39DD-416B-879A-AC35765F6FE2}" type="slidenum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55128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72BA0-F06B-4F9F-B1BA-9A61B929FC69}" type="slidenum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57801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7CF16-6939-4D72-842C-ACB3D6DA6727}" type="slidenum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4596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DBC09-B1DC-4DF1-943C-415AB47112AC}" type="slidenum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6685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DC0EB-341B-44E9-BEAC-40A9237EC45B}" type="slidenum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2967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16ADF3-5446-4FFC-B3F8-34A2C17506B4}" type="slidenum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187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3E423-689A-4DD3-88C5-FEDF1A9C2607}" type="slidenum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55285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4CEA4E-3A1D-4210-ABF5-D39ACC1F386A}" type="slidenum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5400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72BA0-F06B-4F9F-B1BA-9A61B929FC69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IQ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1B61A9-E922-474B-926D-D384A97C0FFA}" type="slidenum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8252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50D7B-E245-4C2F-8131-EBE8CF14024B}" type="slidenum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0652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D112E-A17D-428C-A97B-66E91E933352}" type="slidenum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133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C7CF16-6939-4D72-842C-ACB3D6DA6727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FDBC09-B1DC-4DF1-943C-415AB47112AC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9DC0EB-341B-44E9-BEAC-40A9237EC45B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16ADF3-5446-4FFC-B3F8-34A2C17506B4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93E423-689A-4DD3-88C5-FEDF1A9C2607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4CEA4E-3A1D-4210-ABF5-D39ACC1F386A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1B61A9-E922-474B-926D-D384A97C0FFA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DE849C7-AD78-4B7C-B344-8497C109B4A7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59" r:id="rId1"/>
    <p:sldLayoutId id="2147485260" r:id="rId2"/>
    <p:sldLayoutId id="2147485261" r:id="rId3"/>
    <p:sldLayoutId id="2147485262" r:id="rId4"/>
    <p:sldLayoutId id="2147485263" r:id="rId5"/>
    <p:sldLayoutId id="2147485264" r:id="rId6"/>
    <p:sldLayoutId id="2147485265" r:id="rId7"/>
    <p:sldLayoutId id="2147485266" r:id="rId8"/>
    <p:sldLayoutId id="2147485267" r:id="rId9"/>
    <p:sldLayoutId id="2147485268" r:id="rId10"/>
    <p:sldLayoutId id="214748526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3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DE849C7-AD78-4B7C-B344-8497C109B4A7}" type="slidenum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477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271" r:id="rId1"/>
    <p:sldLayoutId id="2147485272" r:id="rId2"/>
    <p:sldLayoutId id="2147485273" r:id="rId3"/>
    <p:sldLayoutId id="2147485274" r:id="rId4"/>
    <p:sldLayoutId id="2147485275" r:id="rId5"/>
    <p:sldLayoutId id="2147485276" r:id="rId6"/>
    <p:sldLayoutId id="2147485277" r:id="rId7"/>
    <p:sldLayoutId id="2147485278" r:id="rId8"/>
    <p:sldLayoutId id="2147485279" r:id="rId9"/>
    <p:sldLayoutId id="2147485280" r:id="rId10"/>
    <p:sldLayoutId id="2147485281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828800" y="1295400"/>
            <a:ext cx="5880136" cy="156966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  <a:scene3d>
              <a:camera prst="orthographicFront"/>
              <a:lightRig rig="brightRoom" dir="t"/>
            </a:scene3d>
            <a:sp3d extrusionH="57150" contourW="6350" prstMaterial="plastic">
              <a:bevelT w="20320" h="20320" prst="riblet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9600" dirty="0"/>
              <a:t>Brucellosis</a:t>
            </a:r>
            <a:endParaRPr lang="ar-SA" sz="9600" b="1" cap="all" dirty="0">
              <a:ln>
                <a:solidFill>
                  <a:srgbClr val="7030A0"/>
                </a:solidFill>
              </a:ln>
              <a:solidFill>
                <a:srgbClr val="990000"/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7"/>
          <p:cNvSpPr txBox="1">
            <a:spLocks noChangeArrowheads="1"/>
          </p:cNvSpPr>
          <p:nvPr/>
        </p:nvSpPr>
        <p:spPr>
          <a:xfrm>
            <a:off x="1677537" y="3707357"/>
            <a:ext cx="5791200" cy="2209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None/>
            </a:pPr>
            <a:r>
              <a:rPr lang="en-US" b="1" dirty="0" smtClean="0"/>
              <a:t>Dr. Salma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63819614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8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38" presetClass="exit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lin" valueType="num">
                                      <p:cBhvr>
                                        <p:cTn id="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-304800"/>
            <a:ext cx="8872510" cy="1252728"/>
          </a:xfrm>
          <a:prstGeom prst="rect">
            <a:avLst/>
          </a:prstGeom>
        </p:spPr>
        <p:txBody>
          <a:bodyPr>
            <a:normAutofit fontScale="67500" lnSpcReduction="20000"/>
          </a:bodyPr>
          <a:lstStyle/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en-US" sz="48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en-US" sz="4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Times New Roman" pitchFamily="18" charset="0"/>
              </a:rPr>
              <a:t>Laboratory Diagnosis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itchFamily="34" charset="0"/>
                <a:ea typeface="+mj-ea"/>
                <a:cs typeface="Times New Roman" pitchFamily="18" charset="0"/>
              </a:rPr>
              <a:t/>
            </a:r>
            <a:b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itchFamily="34" charset="0"/>
                <a:ea typeface="+mj-ea"/>
                <a:cs typeface="Times New Roman" pitchFamily="18" charset="0"/>
              </a:rPr>
            </a:b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707" y="685800"/>
            <a:ext cx="9144000" cy="374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eaLnBrk="1" hangingPunct="1">
              <a:lnSpc>
                <a:spcPct val="90000"/>
              </a:lnSpc>
              <a:buFontTx/>
              <a:buChar char="-"/>
            </a:pPr>
            <a:r>
              <a:rPr lang="en-US" sz="2400" b="1" dirty="0" smtClean="0">
                <a:solidFill>
                  <a:srgbClr val="FF0000"/>
                </a:solidFill>
              </a:rPr>
              <a:t>Rose </a:t>
            </a:r>
            <a:r>
              <a:rPr lang="en-US" sz="2400" b="1" dirty="0" err="1" smtClean="0">
                <a:solidFill>
                  <a:srgbClr val="FF0000"/>
                </a:solidFill>
              </a:rPr>
              <a:t>bengal</a:t>
            </a:r>
            <a:r>
              <a:rPr lang="en-US" sz="2400" b="1" dirty="0" smtClean="0">
                <a:solidFill>
                  <a:srgbClr val="FF0000"/>
                </a:solidFill>
              </a:rPr>
              <a:t> antigens (stained red).</a:t>
            </a:r>
          </a:p>
          <a:p>
            <a:pPr algn="l" eaLnBrk="1" hangingPunct="1">
              <a:lnSpc>
                <a:spcPct val="90000"/>
              </a:lnSpc>
              <a:buFontTx/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The significant </a:t>
            </a:r>
            <a:r>
              <a:rPr lang="en-US" sz="2400" b="1" dirty="0" err="1" smtClean="0">
                <a:solidFill>
                  <a:srgbClr val="FF0000"/>
                </a:solidFill>
              </a:rPr>
              <a:t>titre</a:t>
            </a:r>
            <a:r>
              <a:rPr lang="en-US" sz="2400" b="1" dirty="0" smtClean="0">
                <a:solidFill>
                  <a:srgbClr val="FF0000"/>
                </a:solidFill>
              </a:rPr>
              <a:t> = 1/160 or higher.</a:t>
            </a:r>
          </a:p>
          <a:p>
            <a:pPr algn="l" eaLnBrk="1" hangingPunct="1">
              <a:lnSpc>
                <a:spcPct val="90000"/>
              </a:lnSpc>
              <a:buFontTx/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Cross reaction may occur with cholera vaccine,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S.typhi</a:t>
            </a:r>
            <a:r>
              <a:rPr lang="en-US" sz="2400" b="1" i="1" dirty="0" smtClean="0">
                <a:solidFill>
                  <a:srgbClr val="FF0000"/>
                </a:solidFill>
              </a:rPr>
              <a:t> /</a:t>
            </a:r>
            <a:r>
              <a:rPr lang="en-US" sz="2400" b="1" i="1" dirty="0" err="1" smtClean="0">
                <a:solidFill>
                  <a:srgbClr val="FF0000"/>
                </a:solidFill>
              </a:rPr>
              <a:t>paratyphi</a:t>
            </a:r>
            <a:r>
              <a:rPr lang="en-US" sz="2400" b="1" dirty="0" smtClean="0">
                <a:solidFill>
                  <a:srgbClr val="FF0000"/>
                </a:solidFill>
              </a:rPr>
              <a:t> , or </a:t>
            </a:r>
            <a:r>
              <a:rPr lang="en-US" sz="2400" b="1" dirty="0" err="1" smtClean="0">
                <a:solidFill>
                  <a:srgbClr val="FF0000"/>
                </a:solidFill>
              </a:rPr>
              <a:t>Yersinia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smtClean="0"/>
              <a:t>.</a:t>
            </a:r>
            <a:endParaRPr lang="en-US" sz="3200" dirty="0"/>
          </a:p>
          <a:p>
            <a:pPr marL="285750" lvl="0" indent="-285750" algn="l">
              <a:buFontTx/>
              <a:buChar char="-"/>
            </a:pPr>
            <a:r>
              <a:rPr lang="en-US" sz="3200" b="1" u="sng" dirty="0" smtClean="0">
                <a:solidFill>
                  <a:srgbClr val="C00000"/>
                </a:solidFill>
              </a:rPr>
              <a:t>Skin test </a:t>
            </a:r>
            <a:r>
              <a:rPr lang="en-US" sz="2400" dirty="0" smtClean="0"/>
              <a:t>using </a:t>
            </a:r>
            <a:r>
              <a:rPr lang="en-US" sz="2400" dirty="0"/>
              <a:t>heat killed bacteria or their extract (</a:t>
            </a:r>
            <a:r>
              <a:rPr lang="en-US" sz="2400" dirty="0" err="1" smtClean="0"/>
              <a:t>Brucellin</a:t>
            </a:r>
            <a:r>
              <a:rPr lang="en-US" sz="2400" dirty="0" smtClean="0"/>
              <a:t> or </a:t>
            </a:r>
            <a:r>
              <a:rPr lang="en-US" sz="2400" dirty="0" err="1" smtClean="0"/>
              <a:t>Brucellergin</a:t>
            </a:r>
            <a:r>
              <a:rPr lang="en-US" sz="2400" dirty="0" smtClean="0"/>
              <a:t>)</a:t>
            </a:r>
            <a:r>
              <a:rPr lang="en-US" sz="2400" dirty="0" err="1" smtClean="0"/>
              <a:t>give+ve</a:t>
            </a:r>
            <a:r>
              <a:rPr lang="en-US" sz="2400" dirty="0" smtClean="0"/>
              <a:t> </a:t>
            </a:r>
            <a:r>
              <a:rPr lang="en-US" sz="2400" dirty="0"/>
              <a:t>test in 3-6 weeks of the disease due to the production of delayed type of hypersensitivity, but +</a:t>
            </a:r>
            <a:r>
              <a:rPr lang="en-US" sz="2400" dirty="0" err="1"/>
              <a:t>ve</a:t>
            </a:r>
            <a:r>
              <a:rPr lang="en-US" sz="2400" dirty="0"/>
              <a:t> reaction indicates past or present infection.</a:t>
            </a:r>
            <a:endParaRPr lang="en-US" sz="2400" b="1" dirty="0" smtClean="0">
              <a:solidFill>
                <a:srgbClr val="C00000"/>
              </a:solidFill>
            </a:endParaRPr>
          </a:p>
          <a:p>
            <a:pPr lvl="0" algn="l"/>
            <a:r>
              <a:rPr lang="en-US" sz="1600" b="1" dirty="0" smtClean="0">
                <a:solidFill>
                  <a:srgbClr val="C00000"/>
                </a:solidFill>
              </a:rPr>
              <a:t> </a:t>
            </a:r>
            <a:endParaRPr lang="en-US" sz="1600" dirty="0"/>
          </a:p>
        </p:txBody>
      </p:sp>
      <p:sp>
        <p:nvSpPr>
          <p:cNvPr id="3" name="Rectangle 2"/>
          <p:cNvSpPr/>
          <p:nvPr/>
        </p:nvSpPr>
        <p:spPr>
          <a:xfrm>
            <a:off x="145007" y="4724400"/>
            <a:ext cx="8915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800" b="1" u="sng" dirty="0">
                <a:solidFill>
                  <a:srgbClr val="FF0000"/>
                </a:solidFill>
              </a:rPr>
              <a:t>Treatment:</a:t>
            </a:r>
          </a:p>
          <a:p>
            <a:pPr algn="l"/>
            <a:r>
              <a:rPr lang="en-US" sz="2800" dirty="0"/>
              <a:t> </a:t>
            </a:r>
            <a:r>
              <a:rPr lang="en-US" sz="3200" dirty="0"/>
              <a:t>The drug of choice is tetracycline+ Rifampin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371600" y="112405"/>
            <a:ext cx="616066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TW" sz="3200" b="1" dirty="0">
                <a:solidFill>
                  <a:srgbClr val="FF0000"/>
                </a:solidFill>
                <a:latin typeface="Arial" pitchFamily="34" charset="0"/>
              </a:rPr>
              <a:t>Types of Clinical Manifestation</a:t>
            </a:r>
            <a:endParaRPr lang="ar-IQ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249" y="1144245"/>
            <a:ext cx="916402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rtl="0"/>
            <a:r>
              <a:rPr lang="en-US" altLang="zh-TW" sz="3200" b="1" dirty="0">
                <a:solidFill>
                  <a:srgbClr val="C00000"/>
                </a:solidFill>
                <a:latin typeface="Comic Sans MS" pitchFamily="66" charset="0"/>
              </a:rPr>
              <a:t>1-Latent infection: </a:t>
            </a:r>
            <a:endParaRPr lang="en-US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l" rtl="0"/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dirty="0" smtClean="0"/>
              <a:t>Can </a:t>
            </a:r>
            <a:r>
              <a:rPr lang="en-US" sz="3200" dirty="0"/>
              <a:t>be detected only by serological methods, usually seen in persons who are directly come in contact with infected animals.</a:t>
            </a:r>
          </a:p>
        </p:txBody>
      </p:sp>
      <p:sp>
        <p:nvSpPr>
          <p:cNvPr id="6" name="Rectangle 5"/>
          <p:cNvSpPr/>
          <p:nvPr/>
        </p:nvSpPr>
        <p:spPr>
          <a:xfrm>
            <a:off x="54956" y="3681846"/>
            <a:ext cx="8763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rtl="0"/>
            <a:r>
              <a:rPr lang="en-US" altLang="zh-TW" sz="2800" b="1" dirty="0" smtClean="0">
                <a:solidFill>
                  <a:srgbClr val="C00000"/>
                </a:solidFill>
                <a:latin typeface="Comic Sans MS" pitchFamily="66" charset="0"/>
              </a:rPr>
              <a:t>2-Acute infection:</a:t>
            </a:r>
            <a:endParaRPr lang="en-US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l" rtl="0"/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May </a:t>
            </a:r>
            <a:r>
              <a:rPr lang="en-US" sz="2800" dirty="0"/>
              <a:t>begins suddenly after an incubation period of 10-14 days or more characterized by daily diurnal remitting fever with chills.</a:t>
            </a:r>
          </a:p>
          <a:p>
            <a:pPr lvl="0" algn="l"/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Involvement </a:t>
            </a:r>
            <a:r>
              <a:rPr lang="en-US" sz="2800" dirty="0"/>
              <a:t>of the RES leads to enlargement of the lymph </a:t>
            </a:r>
            <a:r>
              <a:rPr lang="en-US" sz="2800" dirty="0" smtClean="0"/>
              <a:t>nodes, spleen and liver.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23325057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371600" y="112405"/>
            <a:ext cx="616066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TW" sz="3200" b="1" dirty="0">
                <a:solidFill>
                  <a:srgbClr val="FF0000"/>
                </a:solidFill>
                <a:latin typeface="Arial" pitchFamily="34" charset="0"/>
              </a:rPr>
              <a:t>Types of Clinical Manifestation</a:t>
            </a:r>
            <a:endParaRPr lang="ar-IQ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455" y="1150524"/>
            <a:ext cx="9128312" cy="4422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rtl="0">
              <a:lnSpc>
                <a:spcPct val="105000"/>
              </a:lnSpc>
              <a:spcBef>
                <a:spcPct val="30000"/>
              </a:spcBef>
            </a:pPr>
            <a:r>
              <a:rPr lang="en-US" altLang="zh-TW" sz="2800" b="1" dirty="0" smtClean="0">
                <a:solidFill>
                  <a:srgbClr val="C00000"/>
                </a:solidFill>
                <a:latin typeface="Comic Sans MS" pitchFamily="66" charset="0"/>
              </a:rPr>
              <a:t>3-Chronic </a:t>
            </a:r>
            <a:r>
              <a:rPr lang="en-US" altLang="zh-TW" sz="2800" b="1" dirty="0">
                <a:solidFill>
                  <a:srgbClr val="C00000"/>
                </a:solidFill>
                <a:latin typeface="Comic Sans MS" pitchFamily="66" charset="0"/>
              </a:rPr>
              <a:t>low grade infection</a:t>
            </a:r>
            <a:r>
              <a:rPr lang="en-US" altLang="zh-TW" sz="2800" b="1" dirty="0" smtClean="0">
                <a:solidFill>
                  <a:srgbClr val="C00000"/>
                </a:solidFill>
                <a:latin typeface="Comic Sans MS" pitchFamily="66" charset="0"/>
              </a:rPr>
              <a:t>:</a:t>
            </a:r>
            <a:endParaRPr lang="en-US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l" rtl="0"/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This </a:t>
            </a:r>
            <a:r>
              <a:rPr lang="en-US" sz="2800" dirty="0"/>
              <a:t>show periodic relapses which may last 1-20 years.</a:t>
            </a:r>
          </a:p>
          <a:p>
            <a:pPr lvl="0" algn="l"/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Patient </a:t>
            </a:r>
            <a:r>
              <a:rPr lang="en-US" sz="2800" dirty="0"/>
              <a:t>suffer from, joint pains, sweating, weakness, insomnia, while pyrexia may be absent or slight.</a:t>
            </a:r>
          </a:p>
          <a:p>
            <a:pPr lvl="0" algn="l"/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en-US" sz="2800" dirty="0" smtClean="0"/>
              <a:t>Organisms </a:t>
            </a:r>
            <a:r>
              <a:rPr lang="en-US" sz="2800" dirty="0"/>
              <a:t>are rarely isolated from blood, because they grow </a:t>
            </a:r>
            <a:r>
              <a:rPr lang="en-US" sz="2800" dirty="0" err="1"/>
              <a:t>intracellularly</a:t>
            </a:r>
            <a:r>
              <a:rPr lang="en-US" sz="2800" dirty="0"/>
              <a:t> in red cells producing granulomatous tissue reactions.</a:t>
            </a:r>
          </a:p>
          <a:p>
            <a:pPr lvl="0" algn="l"/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Spontaneous </a:t>
            </a:r>
            <a:r>
              <a:rPr lang="en-US" sz="2800" dirty="0"/>
              <a:t>recovery may occur due to development of the cellular immunity similar to that found in tuberculosis.</a:t>
            </a: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2057400" y="2438400"/>
            <a:ext cx="5383205" cy="156966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  <a:scene3d>
              <a:camera prst="orthographicFront"/>
              <a:lightRig rig="brightRoom" dir="t"/>
            </a:scene3d>
            <a:sp3d extrusionH="57150" contourW="6350" prstMaterial="plastic">
              <a:bevelT w="20320" h="20320" prst="riblet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9600" b="1" cap="all" dirty="0">
                <a:ln>
                  <a:solidFill>
                    <a:srgbClr val="7030A0"/>
                  </a:solidFill>
                </a:ln>
                <a:solidFill>
                  <a:srgbClr val="99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THANKS</a:t>
            </a:r>
            <a:endParaRPr lang="ar-SA" sz="9600" b="1" cap="all" dirty="0">
              <a:ln>
                <a:solidFill>
                  <a:srgbClr val="7030A0"/>
                </a:solidFill>
              </a:ln>
              <a:solidFill>
                <a:srgbClr val="9900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8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38" presetClass="exit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lin" valueType="num">
                                      <p:cBhvr>
                                        <p:cTn id="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71800" y="152400"/>
            <a:ext cx="25875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 err="1" smtClean="0">
                <a:solidFill>
                  <a:srgbClr val="FF0000"/>
                </a:solidFill>
              </a:rPr>
              <a:t>Brucellae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4175" y="990600"/>
            <a:ext cx="9009825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200" dirty="0" smtClean="0">
                <a:solidFill>
                  <a:prstClr val="black"/>
                </a:solidFill>
              </a:rPr>
              <a:t>It </a:t>
            </a:r>
            <a:r>
              <a:rPr lang="en-US" sz="3200" dirty="0">
                <a:solidFill>
                  <a:prstClr val="black"/>
                </a:solidFill>
              </a:rPr>
              <a:t>is the causative agents of </a:t>
            </a:r>
            <a:r>
              <a:rPr lang="en-US" sz="3200" b="1" dirty="0">
                <a:solidFill>
                  <a:prstClr val="black"/>
                </a:solidFill>
              </a:rPr>
              <a:t>Brucellosis</a:t>
            </a:r>
            <a:r>
              <a:rPr lang="en-US" sz="3200" dirty="0">
                <a:solidFill>
                  <a:prstClr val="black"/>
                </a:solidFill>
              </a:rPr>
              <a:t>(also called “</a:t>
            </a:r>
            <a:r>
              <a:rPr lang="en-US" sz="3200" b="1" dirty="0">
                <a:solidFill>
                  <a:prstClr val="black"/>
                </a:solidFill>
              </a:rPr>
              <a:t>undulant fever </a:t>
            </a:r>
            <a:r>
              <a:rPr lang="en-US" sz="3200" dirty="0">
                <a:solidFill>
                  <a:prstClr val="black"/>
                </a:solidFill>
              </a:rPr>
              <a:t>or </a:t>
            </a:r>
            <a:r>
              <a:rPr lang="en-US" sz="3200" b="1" dirty="0">
                <a:solidFill>
                  <a:prstClr val="black"/>
                </a:solidFill>
              </a:rPr>
              <a:t>Malta fever</a:t>
            </a:r>
            <a:r>
              <a:rPr lang="en-US" sz="3200" dirty="0">
                <a:solidFill>
                  <a:prstClr val="black"/>
                </a:solidFill>
              </a:rPr>
              <a:t>, or </a:t>
            </a:r>
            <a:r>
              <a:rPr lang="en-US" sz="3200" b="1" dirty="0">
                <a:solidFill>
                  <a:prstClr val="black"/>
                </a:solidFill>
              </a:rPr>
              <a:t>Bangs disease</a:t>
            </a:r>
            <a:r>
              <a:rPr lang="en-US" sz="3200" dirty="0">
                <a:solidFill>
                  <a:prstClr val="black"/>
                </a:solidFill>
              </a:rPr>
              <a:t>).</a:t>
            </a:r>
          </a:p>
          <a:p>
            <a:pPr algn="l"/>
            <a:r>
              <a:rPr lang="en-US" sz="32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en-US" sz="3200" b="1" dirty="0" smtClean="0">
                <a:solidFill>
                  <a:srgbClr val="00B0F0"/>
                </a:solidFill>
              </a:rPr>
              <a:t> David </a:t>
            </a:r>
            <a:r>
              <a:rPr lang="en-US" sz="3200" b="1" dirty="0">
                <a:solidFill>
                  <a:srgbClr val="00B0F0"/>
                </a:solidFill>
              </a:rPr>
              <a:t>Bruce </a:t>
            </a:r>
            <a:r>
              <a:rPr lang="en-US" sz="3200" dirty="0">
                <a:solidFill>
                  <a:prstClr val="black"/>
                </a:solidFill>
              </a:rPr>
              <a:t>(1889) isolated </a:t>
            </a:r>
            <a:r>
              <a:rPr lang="en-US" sz="3200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Br.meletensis</a:t>
            </a:r>
            <a:r>
              <a:rPr lang="en-US" sz="32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>
                <a:solidFill>
                  <a:prstClr val="black"/>
                </a:solidFill>
              </a:rPr>
              <a:t>from the spleen of a British soldier stationed in Malta.</a:t>
            </a:r>
          </a:p>
          <a:p>
            <a:pPr algn="l"/>
            <a:r>
              <a:rPr lang="en-US" sz="32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en-US" sz="3200" b="1" dirty="0" smtClean="0">
                <a:solidFill>
                  <a:srgbClr val="00B0F0"/>
                </a:solidFill>
              </a:rPr>
              <a:t> Bang</a:t>
            </a:r>
            <a:r>
              <a:rPr lang="en-US" sz="3200" dirty="0" smtClean="0">
                <a:solidFill>
                  <a:prstClr val="black"/>
                </a:solidFill>
              </a:rPr>
              <a:t> </a:t>
            </a:r>
            <a:r>
              <a:rPr lang="en-US" sz="3200" dirty="0">
                <a:solidFill>
                  <a:prstClr val="black"/>
                </a:solidFill>
              </a:rPr>
              <a:t>(1897) in Denmark, discovered </a:t>
            </a:r>
            <a:r>
              <a:rPr lang="en-US" sz="3200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Br.abortus</a:t>
            </a:r>
            <a:r>
              <a:rPr lang="en-US" sz="3200" dirty="0">
                <a:solidFill>
                  <a:prstClr val="black"/>
                </a:solidFill>
              </a:rPr>
              <a:t> from cows suffering from infectious abortion.</a:t>
            </a:r>
          </a:p>
          <a:p>
            <a:pPr algn="l"/>
            <a:r>
              <a:rPr lang="en-US" sz="32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Traum</a:t>
            </a:r>
            <a:r>
              <a:rPr lang="en-US" sz="3200" dirty="0" smtClean="0">
                <a:solidFill>
                  <a:prstClr val="black"/>
                </a:solidFill>
              </a:rPr>
              <a:t> </a:t>
            </a:r>
            <a:r>
              <a:rPr lang="en-US" sz="3200" dirty="0">
                <a:solidFill>
                  <a:prstClr val="black"/>
                </a:solidFill>
              </a:rPr>
              <a:t>(1914) isolated </a:t>
            </a:r>
            <a:r>
              <a:rPr lang="en-US" sz="3200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Br.suis</a:t>
            </a:r>
            <a:r>
              <a:rPr lang="en-US" sz="3200" dirty="0">
                <a:solidFill>
                  <a:prstClr val="black"/>
                </a:solidFill>
              </a:rPr>
              <a:t> from the fetus of a saw (pig female).</a:t>
            </a:r>
          </a:p>
        </p:txBody>
      </p:sp>
    </p:spTree>
    <p:extLst>
      <p:ext uri="{BB962C8B-B14F-4D97-AF65-F5344CB8AC3E}">
        <p14:creationId xmlns:p14="http://schemas.microsoft.com/office/powerpoint/2010/main" val="1489818177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-26158" y="457200"/>
            <a:ext cx="62745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l" rtl="0"/>
            <a:r>
              <a:rPr lang="en-US" sz="3200" b="1" dirty="0" smtClean="0">
                <a:solidFill>
                  <a:srgbClr val="FF0000"/>
                </a:solidFill>
                <a:ea typeface="Tahoma" pitchFamily="34" charset="0"/>
                <a:cs typeface="Tahoma" pitchFamily="34" charset="0"/>
              </a:rPr>
              <a:t>General Characteristics:</a:t>
            </a:r>
          </a:p>
        </p:txBody>
      </p:sp>
      <p:sp>
        <p:nvSpPr>
          <p:cNvPr id="6" name="Rectangle 5"/>
          <p:cNvSpPr/>
          <p:nvPr/>
        </p:nvSpPr>
        <p:spPr>
          <a:xfrm>
            <a:off x="76200" y="1295400"/>
            <a:ext cx="89916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prstClr val="black"/>
                </a:solidFill>
              </a:rPr>
              <a:t>They </a:t>
            </a:r>
            <a:r>
              <a:rPr lang="en-US" sz="2400" dirty="0">
                <a:solidFill>
                  <a:prstClr val="black"/>
                </a:solidFill>
              </a:rPr>
              <a:t>are Gram –</a:t>
            </a:r>
            <a:r>
              <a:rPr lang="en-US" sz="2400" dirty="0" err="1">
                <a:solidFill>
                  <a:prstClr val="black"/>
                </a:solidFill>
              </a:rPr>
              <a:t>ve</a:t>
            </a:r>
            <a:r>
              <a:rPr lang="en-US" sz="2400" dirty="0">
                <a:solidFill>
                  <a:prstClr val="black"/>
                </a:solidFill>
              </a:rPr>
              <a:t>, short and slender </a:t>
            </a:r>
            <a:r>
              <a:rPr lang="en-US" sz="2400" dirty="0" err="1">
                <a:solidFill>
                  <a:prstClr val="black"/>
                </a:solidFill>
              </a:rPr>
              <a:t>coccobacilli</a:t>
            </a:r>
            <a:r>
              <a:rPr lang="en-US" sz="2400" dirty="0">
                <a:solidFill>
                  <a:prstClr val="black"/>
                </a:solidFill>
              </a:rPr>
              <a:t>, 0.8-1.5 X 0.5-0.7</a:t>
            </a:r>
            <a:r>
              <a:rPr lang="en-US" sz="2400" i="1" dirty="0">
                <a:solidFill>
                  <a:prstClr val="black"/>
                </a:solidFill>
              </a:rPr>
              <a:t>M. , </a:t>
            </a:r>
            <a:r>
              <a:rPr lang="en-US" sz="2400" dirty="0">
                <a:solidFill>
                  <a:prstClr val="black"/>
                </a:solidFill>
              </a:rPr>
              <a:t>non spore forming, non motile, but capsulated in the smooth forms.</a:t>
            </a:r>
          </a:p>
          <a:p>
            <a:pPr algn="l"/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prstClr val="black"/>
                </a:solidFill>
              </a:rPr>
              <a:t>Aerobic</a:t>
            </a:r>
            <a:r>
              <a:rPr lang="en-US" sz="2400" dirty="0">
                <a:solidFill>
                  <a:prstClr val="black"/>
                </a:solidFill>
              </a:rPr>
              <a:t>, but </a:t>
            </a:r>
            <a:r>
              <a:rPr lang="en-US" sz="2400" b="1" i="1" dirty="0" err="1" smtClean="0">
                <a:solidFill>
                  <a:prstClr val="black"/>
                </a:solidFill>
              </a:rPr>
              <a:t>abortus</a:t>
            </a:r>
            <a:r>
              <a:rPr lang="en-US" sz="2400" b="1" i="1" dirty="0" smtClean="0">
                <a:solidFill>
                  <a:prstClr val="black"/>
                </a:solidFill>
              </a:rPr>
              <a:t> </a:t>
            </a:r>
            <a:r>
              <a:rPr lang="en-US" sz="2400" dirty="0">
                <a:solidFill>
                  <a:prstClr val="black"/>
                </a:solidFill>
              </a:rPr>
              <a:t>species prefer CO2 for growth.</a:t>
            </a:r>
          </a:p>
          <a:p>
            <a:pPr algn="l"/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prstClr val="black"/>
                </a:solidFill>
              </a:rPr>
              <a:t>Grow </a:t>
            </a:r>
            <a:r>
              <a:rPr lang="en-US" sz="2400" dirty="0">
                <a:solidFill>
                  <a:prstClr val="black"/>
                </a:solidFill>
              </a:rPr>
              <a:t>best on media enriched with animal protein, such as: serum, liver extract agar or serum dextrose agar.</a:t>
            </a:r>
          </a:p>
          <a:p>
            <a:pPr algn="l"/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prstClr val="black"/>
                </a:solidFill>
              </a:rPr>
              <a:t>They </a:t>
            </a:r>
            <a:r>
              <a:rPr lang="en-US" sz="2400" dirty="0">
                <a:solidFill>
                  <a:prstClr val="black"/>
                </a:solidFill>
              </a:rPr>
              <a:t>show S and R variation.</a:t>
            </a:r>
          </a:p>
          <a:p>
            <a:pPr algn="l"/>
            <a:r>
              <a:rPr lang="en-US" sz="2400" b="1" dirty="0">
                <a:solidFill>
                  <a:srgbClr val="FF0000"/>
                </a:solidFill>
              </a:rPr>
              <a:t>Viability :</a:t>
            </a:r>
          </a:p>
          <a:p>
            <a:pPr algn="l"/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prstClr val="black"/>
                </a:solidFill>
              </a:rPr>
              <a:t>They </a:t>
            </a:r>
            <a:r>
              <a:rPr lang="en-US" sz="2400" dirty="0">
                <a:solidFill>
                  <a:prstClr val="black"/>
                </a:solidFill>
              </a:rPr>
              <a:t>are killed at 60</a:t>
            </a:r>
            <a:r>
              <a:rPr lang="en-US" sz="2400" baseline="30000" dirty="0">
                <a:solidFill>
                  <a:prstClr val="black"/>
                </a:solidFill>
              </a:rPr>
              <a:t>0</a:t>
            </a:r>
            <a:r>
              <a:rPr lang="en-US" sz="2400" dirty="0">
                <a:solidFill>
                  <a:prstClr val="black"/>
                </a:solidFill>
              </a:rPr>
              <a:t>C in 10 minutes, and by 1% phenol in 15min</a:t>
            </a:r>
            <a:r>
              <a:rPr lang="en-US" sz="2400" dirty="0" smtClean="0">
                <a:solidFill>
                  <a:prstClr val="black"/>
                </a:solidFill>
              </a:rPr>
              <a:t>.</a:t>
            </a:r>
            <a:endParaRPr lang="en-US" sz="2400" dirty="0">
              <a:solidFill>
                <a:prstClr val="black"/>
              </a:solidFill>
            </a:endParaRPr>
          </a:p>
          <a:p>
            <a:pPr algn="l"/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prstClr val="black"/>
                </a:solidFill>
              </a:rPr>
              <a:t>They </a:t>
            </a:r>
            <a:r>
              <a:rPr lang="en-US" sz="2400" dirty="0">
                <a:solidFill>
                  <a:prstClr val="black"/>
                </a:solidFill>
              </a:rPr>
              <a:t>survive in agar at 0</a:t>
            </a:r>
            <a:r>
              <a:rPr lang="en-US" sz="2400" baseline="30000" dirty="0">
                <a:solidFill>
                  <a:prstClr val="black"/>
                </a:solidFill>
              </a:rPr>
              <a:t>0</a:t>
            </a:r>
            <a:r>
              <a:rPr lang="en-US" sz="2400" dirty="0">
                <a:solidFill>
                  <a:prstClr val="black"/>
                </a:solidFill>
              </a:rPr>
              <a:t>C for 1 month or more.</a:t>
            </a:r>
          </a:p>
          <a:p>
            <a:pPr algn="l"/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prstClr val="black"/>
                </a:solidFill>
              </a:rPr>
              <a:t>Acid </a:t>
            </a:r>
            <a:r>
              <a:rPr lang="en-US" sz="2400" dirty="0">
                <a:solidFill>
                  <a:prstClr val="black"/>
                </a:solidFill>
              </a:rPr>
              <a:t>protection leads to its death in cheese and butter.</a:t>
            </a:r>
          </a:p>
          <a:p>
            <a:pPr algn="l"/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prstClr val="black"/>
                </a:solidFill>
              </a:rPr>
              <a:t>In </a:t>
            </a:r>
            <a:r>
              <a:rPr lang="en-US" sz="2400" dirty="0">
                <a:solidFill>
                  <a:prstClr val="black"/>
                </a:solidFill>
              </a:rPr>
              <a:t>Bovine feces, in dark, may survive for 4 months.</a:t>
            </a:r>
          </a:p>
          <a:p>
            <a:pPr algn="l"/>
            <a:r>
              <a:rPr lang="en-US" dirty="0">
                <a:solidFill>
                  <a:prstClr val="black"/>
                </a:solidFill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821221124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551" y="29570"/>
            <a:ext cx="13821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i="1" dirty="0" err="1">
                <a:solidFill>
                  <a:srgbClr val="FF0000"/>
                </a:solidFill>
              </a:rPr>
              <a:t>Brucellae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3402514"/>
              </p:ext>
            </p:extLst>
          </p:nvPr>
        </p:nvGraphicFramePr>
        <p:xfrm>
          <a:off x="381000" y="990600"/>
          <a:ext cx="8185151" cy="56869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162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40124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8709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1699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44820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5333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Character and biochemical test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</a:rPr>
                        <a:t>Br.meletensis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</a:rPr>
                        <a:t>Br.abortus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Br.suis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Usual reservoir 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Sheep&amp;goat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cattle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Pig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2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5-10% CO2 requirement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-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+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-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H2S production 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-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+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-or +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4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Predominant antigen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M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A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A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5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Urease activity (in minutes)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variable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120 or more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15-30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6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Phage sensitivity TB(T bacilli)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-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+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-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521733"/>
            <a:ext cx="320401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Differential test for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Brucella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: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2764123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304800"/>
            <a:ext cx="8915400" cy="3847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 algn="l" rtl="0"/>
            <a:r>
              <a:rPr lang="en-US" sz="3200" b="1" dirty="0" smtClean="0">
                <a:solidFill>
                  <a:srgbClr val="FF0000"/>
                </a:solidFill>
                <a:ea typeface="Tahoma" pitchFamily="34" charset="0"/>
                <a:cs typeface="Tahoma" pitchFamily="34" charset="0"/>
              </a:rPr>
              <a:t>Ag structure : </a:t>
            </a:r>
          </a:p>
          <a:p>
            <a:pPr algn="l"/>
            <a:r>
              <a:rPr lang="en-US" sz="3200" dirty="0" smtClean="0"/>
              <a:t>They </a:t>
            </a:r>
            <a:r>
              <a:rPr lang="en-US" sz="3200" dirty="0"/>
              <a:t>posses two similar heat stable O antigenic consistent A &amp; M, which </a:t>
            </a:r>
            <a:r>
              <a:rPr lang="en-US" sz="3200" dirty="0" smtClean="0"/>
              <a:t>are present </a:t>
            </a:r>
            <a:r>
              <a:rPr lang="en-US" sz="3200" dirty="0"/>
              <a:t>in different proportions in species:- </a:t>
            </a:r>
            <a:r>
              <a:rPr lang="en-US" sz="3200" b="1" i="1" dirty="0" err="1"/>
              <a:t>Br.abortus</a:t>
            </a:r>
            <a:r>
              <a:rPr lang="en-US" sz="3200" dirty="0"/>
              <a:t>, A:M = 20:1 ,While in </a:t>
            </a:r>
            <a:r>
              <a:rPr lang="en-US" sz="3200" b="1" i="1" dirty="0" err="1"/>
              <a:t>Br.suis</a:t>
            </a:r>
            <a:r>
              <a:rPr lang="en-US" sz="3200" dirty="0"/>
              <a:t> &amp; </a:t>
            </a:r>
            <a:r>
              <a:rPr lang="en-US" sz="3200" b="1" i="1" dirty="0" err="1"/>
              <a:t>Br.meletesis</a:t>
            </a:r>
            <a:r>
              <a:rPr lang="en-US" sz="3200" dirty="0"/>
              <a:t> is 1:20</a:t>
            </a:r>
            <a:r>
              <a:rPr lang="en-US" sz="3200" dirty="0" smtClean="0"/>
              <a:t>.</a:t>
            </a:r>
            <a:endParaRPr lang="ar-IQ" sz="3200" dirty="0" smtClean="0"/>
          </a:p>
          <a:p>
            <a:pPr algn="l"/>
            <a:endParaRPr lang="ar-IQ" sz="3200" dirty="0"/>
          </a:p>
          <a:p>
            <a:pPr algn="l"/>
            <a:endParaRPr lang="ar-IQ" sz="3200" dirty="0" smtClean="0"/>
          </a:p>
          <a:p>
            <a:pPr algn="l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3372781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304800"/>
            <a:ext cx="8915400" cy="680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rtl="0"/>
            <a:r>
              <a:rPr lang="en-US" sz="3200" b="1" dirty="0">
                <a:solidFill>
                  <a:srgbClr val="FF0000"/>
                </a:solidFill>
                <a:ea typeface="Tahoma" pitchFamily="34" charset="0"/>
                <a:cs typeface="Tahoma" pitchFamily="34" charset="0"/>
              </a:rPr>
              <a:t>Infection:</a:t>
            </a:r>
          </a:p>
          <a:p>
            <a:pPr lvl="0" algn="l" rtl="0"/>
            <a:r>
              <a:rPr lang="en-US" sz="3200" b="1" dirty="0">
                <a:solidFill>
                  <a:srgbClr val="FF0000"/>
                </a:solidFill>
                <a:ea typeface="Tahoma" pitchFamily="34" charset="0"/>
                <a:cs typeface="Tahoma" pitchFamily="34" charset="0"/>
              </a:rPr>
              <a:t> </a:t>
            </a:r>
            <a:r>
              <a:rPr lang="en-US" sz="3200" dirty="0"/>
              <a:t>Mode of infection is by ingestion, inhalation, contact, skin, conjunctiva or by accident inoculation.</a:t>
            </a:r>
          </a:p>
          <a:p>
            <a:pPr lvl="0" algn="l" rtl="0"/>
            <a:endParaRPr lang="en-US" sz="3200" b="1" dirty="0">
              <a:solidFill>
                <a:srgbClr val="FF0000"/>
              </a:solidFill>
            </a:endParaRPr>
          </a:p>
          <a:p>
            <a:pPr lvl="0" algn="l" rtl="0"/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dirty="0"/>
              <a:t>Source of infection: milk or milk products, meat, vaginal discharge of animals, fetuses, urine or animal excreta, contaminated raw vegetables and fruits…etc.</a:t>
            </a:r>
            <a:endParaRPr lang="en-US" sz="3200" b="1" dirty="0">
              <a:solidFill>
                <a:srgbClr val="FF0000"/>
              </a:solidFill>
            </a:endParaRPr>
          </a:p>
          <a:p>
            <a:pPr marL="285750" lvl="0" indent="-285750" algn="l" rtl="0">
              <a:buFont typeface="Arial" charset="0"/>
              <a:buChar char="•"/>
            </a:pPr>
            <a:endParaRPr lang="en-US" sz="3200" b="1" dirty="0">
              <a:solidFill>
                <a:srgbClr val="FF0000"/>
              </a:solidFill>
            </a:endParaRPr>
          </a:p>
          <a:p>
            <a:pPr lvl="0" algn="l" rtl="0"/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dirty="0"/>
              <a:t>Presence of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erythritol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/>
              <a:t>in animal placenta stimulates the growth of virulent</a:t>
            </a:r>
            <a:endParaRPr lang="en-US" sz="3200" b="1" dirty="0">
              <a:solidFill>
                <a:srgbClr val="FF0000"/>
              </a:solidFill>
              <a:ea typeface="Tahoma" pitchFamily="34" charset="0"/>
              <a:cs typeface="Tahoma" pitchFamily="34" charset="0"/>
            </a:endParaRPr>
          </a:p>
          <a:p>
            <a:pPr algn="l"/>
            <a:endParaRPr lang="ar-IQ" sz="3200" dirty="0" smtClean="0"/>
          </a:p>
          <a:p>
            <a:pPr algn="l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18125302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24" y="38445"/>
            <a:ext cx="2744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b="1" dirty="0" smtClean="0">
                <a:solidFill>
                  <a:srgbClr val="FF0000"/>
                </a:solidFill>
                <a:ea typeface="Tahoma" pitchFamily="34" charset="0"/>
                <a:cs typeface="Tahoma" pitchFamily="34" charset="0"/>
              </a:rPr>
              <a:t> 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982" y="264420"/>
            <a:ext cx="9118979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rtl="0"/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Brucella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2800" dirty="0" smtClean="0"/>
              <a:t> </a:t>
            </a:r>
            <a:endParaRPr lang="en-US" sz="2800" dirty="0" smtClean="0"/>
          </a:p>
          <a:p>
            <a:pPr marL="285750" lvl="0" indent="-285750" algn="l">
              <a:buFont typeface="Arial" charset="0"/>
              <a:buChar char="•"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Human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placental tissue does not contain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erythritol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lvl="0" algn="l"/>
            <a:endParaRPr lang="en-US" sz="2800" b="1" dirty="0" smtClean="0">
              <a:solidFill>
                <a:srgbClr val="FF0000"/>
              </a:solidFill>
            </a:endParaRPr>
          </a:p>
          <a:p>
            <a:pPr lvl="0" algn="l"/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In </a:t>
            </a:r>
            <a:r>
              <a:rPr lang="en-US" sz="2800" dirty="0"/>
              <a:t>most cases of animal infection, they excrete the organisms freely in the uterine discharges, in feces, in urine….etc.</a:t>
            </a:r>
          </a:p>
          <a:p>
            <a:pPr lvl="0" algn="l"/>
            <a:endParaRPr lang="en-US" sz="2800" b="1" dirty="0" smtClean="0">
              <a:solidFill>
                <a:srgbClr val="FF0000"/>
              </a:solidFill>
            </a:endParaRPr>
          </a:p>
          <a:p>
            <a:pPr lvl="0" algn="l"/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 </a:t>
            </a:r>
            <a:r>
              <a:rPr lang="en-US" sz="2800" dirty="0" smtClean="0"/>
              <a:t>The </a:t>
            </a:r>
            <a:r>
              <a:rPr lang="en-US" sz="2800" dirty="0"/>
              <a:t>organism may localize in the mammary glands and excreted with milk, which is </a:t>
            </a:r>
            <a:r>
              <a:rPr lang="en-US" sz="2800" dirty="0" smtClean="0"/>
              <a:t>  the </a:t>
            </a:r>
            <a:r>
              <a:rPr lang="en-US" sz="2800" dirty="0"/>
              <a:t>main source of human infection.</a:t>
            </a:r>
          </a:p>
          <a:p>
            <a:pPr lvl="0" algn="l"/>
            <a:endParaRPr lang="en-US" sz="2800" b="1" dirty="0" smtClean="0">
              <a:solidFill>
                <a:srgbClr val="FF0000"/>
              </a:solidFill>
            </a:endParaRPr>
          </a:p>
          <a:p>
            <a:pPr lvl="0" algn="l"/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In </a:t>
            </a:r>
            <a:r>
              <a:rPr lang="en-US" sz="2800" dirty="0"/>
              <a:t>pigs, </a:t>
            </a:r>
            <a:r>
              <a:rPr lang="en-US" sz="2800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Br.suis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rarely involves the mammary </a:t>
            </a:r>
            <a:r>
              <a:rPr lang="en-US" sz="2800" dirty="0" smtClean="0"/>
              <a:t>glands.</a:t>
            </a:r>
            <a:endParaRPr lang="en-US" sz="2800" dirty="0"/>
          </a:p>
          <a:p>
            <a:pPr lvl="0" algn="l"/>
            <a:endParaRPr lang="en-US" sz="2800" b="1" dirty="0" smtClean="0">
              <a:solidFill>
                <a:srgbClr val="FF0000"/>
              </a:solidFill>
            </a:endParaRPr>
          </a:p>
          <a:p>
            <a:pPr lvl="0" algn="l"/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Virulence </a:t>
            </a:r>
            <a:r>
              <a:rPr lang="en-US" sz="2800" dirty="0"/>
              <a:t>to human, </a:t>
            </a:r>
            <a:r>
              <a:rPr lang="en-US" sz="28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Br. </a:t>
            </a:r>
            <a:r>
              <a:rPr lang="en-US" sz="2800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melitensis</a:t>
            </a:r>
            <a:r>
              <a:rPr lang="en-US" sz="28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2800" dirty="0" smtClean="0"/>
              <a:t>comes first, then </a:t>
            </a:r>
            <a:r>
              <a:rPr lang="en-US" sz="28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Br. </a:t>
            </a:r>
            <a:r>
              <a:rPr lang="en-US" sz="2800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Suis</a:t>
            </a:r>
            <a:r>
              <a:rPr lang="en-US" sz="28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/>
              <a:t>then </a:t>
            </a:r>
            <a:r>
              <a:rPr lang="en-US" sz="28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Br. </a:t>
            </a:r>
            <a:r>
              <a:rPr lang="en-US" sz="2800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abortus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-304800"/>
            <a:ext cx="8872510" cy="1252728"/>
          </a:xfrm>
          <a:prstGeom prst="rect">
            <a:avLst/>
          </a:prstGeom>
        </p:spPr>
        <p:txBody>
          <a:bodyPr>
            <a:normAutofit fontScale="67500" lnSpcReduction="20000"/>
          </a:bodyPr>
          <a:lstStyle/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en-US" sz="48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en-US" sz="4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Times New Roman" pitchFamily="18" charset="0"/>
              </a:rPr>
              <a:t>Laboratory Diagnosis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itchFamily="34" charset="0"/>
                <a:ea typeface="+mj-ea"/>
                <a:cs typeface="Times New Roman" pitchFamily="18" charset="0"/>
              </a:rPr>
              <a:t/>
            </a:r>
            <a:b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itchFamily="34" charset="0"/>
                <a:ea typeface="+mj-ea"/>
                <a:cs typeface="Times New Roman" pitchFamily="18" charset="0"/>
              </a:rPr>
            </a:b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85800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rtl="0"/>
            <a:r>
              <a:rPr lang="en-US" sz="2800" b="1" u="sng" dirty="0" smtClean="0">
                <a:solidFill>
                  <a:srgbClr val="C00000"/>
                </a:solidFill>
              </a:rPr>
              <a:t>A- Direct </a:t>
            </a:r>
            <a:r>
              <a:rPr lang="en-US" sz="2800" b="1" u="sng" dirty="0">
                <a:solidFill>
                  <a:srgbClr val="C00000"/>
                </a:solidFill>
              </a:rPr>
              <a:t>fluorescent microscopy: </a:t>
            </a:r>
            <a:r>
              <a:rPr lang="en-US" sz="2800" dirty="0"/>
              <a:t>which is performed by labeling the antiserum with fluorescent dye and mixed with the infected human clinical material.</a:t>
            </a:r>
          </a:p>
          <a:p>
            <a:pPr lvl="0" algn="l"/>
            <a:r>
              <a:rPr lang="en-US" sz="2800" b="1" u="sng" dirty="0" smtClean="0">
                <a:solidFill>
                  <a:srgbClr val="C00000"/>
                </a:solidFill>
              </a:rPr>
              <a:t>B-Blood </a:t>
            </a:r>
            <a:r>
              <a:rPr lang="en-US" sz="2800" b="1" u="sng" dirty="0">
                <a:solidFill>
                  <a:srgbClr val="C00000"/>
                </a:solidFill>
              </a:rPr>
              <a:t>culture: </a:t>
            </a:r>
          </a:p>
          <a:p>
            <a:pPr lvl="0" algn="l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2800" b="1" dirty="0" smtClean="0"/>
              <a:t> </a:t>
            </a:r>
            <a:r>
              <a:rPr lang="en-US" sz="2800" dirty="0" smtClean="0"/>
              <a:t>It </a:t>
            </a:r>
            <a:r>
              <a:rPr lang="en-US" sz="2800" dirty="0"/>
              <a:t>is important in the acute phase of the infection.</a:t>
            </a:r>
          </a:p>
          <a:p>
            <a:pPr lvl="0" algn="l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2800" dirty="0" smtClean="0"/>
              <a:t> It </a:t>
            </a:r>
            <a:r>
              <a:rPr lang="en-US" sz="2800" dirty="0"/>
              <a:t>should be carried out repeatedly because the organisms may enter the blood intermittently.</a:t>
            </a:r>
          </a:p>
          <a:p>
            <a:pPr lvl="0" algn="l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2800" dirty="0" smtClean="0"/>
              <a:t> It </a:t>
            </a:r>
            <a:r>
              <a:rPr lang="en-US" sz="2800" dirty="0"/>
              <a:t>is +</a:t>
            </a:r>
            <a:r>
              <a:rPr lang="en-US" sz="2800" dirty="0" err="1"/>
              <a:t>ve</a:t>
            </a:r>
            <a:r>
              <a:rPr lang="en-US" sz="2800" dirty="0"/>
              <a:t> in only 30-50% of cases, mainly in the first 2-3 weeks of the disease, and become –</a:t>
            </a:r>
            <a:r>
              <a:rPr lang="en-US" sz="2800" dirty="0" err="1"/>
              <a:t>ve</a:t>
            </a:r>
            <a:r>
              <a:rPr lang="en-US" sz="2800" dirty="0"/>
              <a:t> when patient develop agglutinins, C.F. antibodies, and </a:t>
            </a:r>
            <a:r>
              <a:rPr lang="en-US" sz="2800" dirty="0" err="1"/>
              <a:t>opsonins</a:t>
            </a:r>
            <a:r>
              <a:rPr lang="en-US" sz="2800" dirty="0"/>
              <a:t>.</a:t>
            </a:r>
          </a:p>
          <a:p>
            <a:pPr lvl="0" algn="l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2800" dirty="0" smtClean="0"/>
              <a:t> It </a:t>
            </a:r>
            <a:r>
              <a:rPr lang="en-US" sz="2800" dirty="0"/>
              <a:t>is +</a:t>
            </a:r>
            <a:r>
              <a:rPr lang="en-US" sz="2800" dirty="0" err="1"/>
              <a:t>ve</a:t>
            </a:r>
            <a:r>
              <a:rPr lang="en-US" sz="2800" dirty="0"/>
              <a:t> during relapse, although antibodies are found in high titer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9875871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-304800"/>
            <a:ext cx="8872510" cy="1252728"/>
          </a:xfrm>
          <a:prstGeom prst="rect">
            <a:avLst/>
          </a:prstGeom>
        </p:spPr>
        <p:txBody>
          <a:bodyPr>
            <a:normAutofit fontScale="67500" lnSpcReduction="20000"/>
          </a:bodyPr>
          <a:lstStyle/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en-US" sz="48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en-US" sz="4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Times New Roman" pitchFamily="18" charset="0"/>
              </a:rPr>
              <a:t>Laboratory Diagnosis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itchFamily="34" charset="0"/>
                <a:ea typeface="+mj-ea"/>
                <a:cs typeface="Times New Roman" pitchFamily="18" charset="0"/>
              </a:rPr>
              <a:t/>
            </a:r>
            <a:b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itchFamily="34" charset="0"/>
                <a:ea typeface="+mj-ea"/>
                <a:cs typeface="Times New Roman" pitchFamily="18" charset="0"/>
              </a:rPr>
            </a:b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334" y="913809"/>
            <a:ext cx="9144000" cy="51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/>
            <a:r>
              <a:rPr lang="en-US" sz="2400" b="1" u="sng" dirty="0" smtClean="0">
                <a:solidFill>
                  <a:srgbClr val="C00000"/>
                </a:solidFill>
              </a:rPr>
              <a:t>C- </a:t>
            </a:r>
            <a:r>
              <a:rPr lang="en-US" sz="2400" b="1" u="sng" dirty="0" smtClean="0">
                <a:solidFill>
                  <a:srgbClr val="C00000"/>
                </a:solidFill>
              </a:rPr>
              <a:t>Serological </a:t>
            </a:r>
            <a:r>
              <a:rPr lang="en-US" sz="2400" b="1" u="sng" dirty="0">
                <a:solidFill>
                  <a:srgbClr val="C00000"/>
                </a:solidFill>
              </a:rPr>
              <a:t>“agglutination reaction” :</a:t>
            </a:r>
          </a:p>
          <a:p>
            <a:pPr lvl="0" algn="l"/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2400" dirty="0" smtClean="0"/>
              <a:t> Show </a:t>
            </a:r>
            <a:r>
              <a:rPr lang="en-US" sz="2400" dirty="0"/>
              <a:t>+</a:t>
            </a:r>
            <a:r>
              <a:rPr lang="en-US" sz="2400" dirty="0" err="1"/>
              <a:t>ve</a:t>
            </a:r>
            <a:r>
              <a:rPr lang="en-US" sz="2400" dirty="0"/>
              <a:t> results after 8-10days with titer of 1/160 or more.</a:t>
            </a:r>
          </a:p>
          <a:p>
            <a:pPr lvl="0" algn="l"/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2400" dirty="0" smtClean="0"/>
              <a:t> Smooth </a:t>
            </a:r>
            <a:r>
              <a:rPr lang="en-US" sz="2400" dirty="0"/>
              <a:t>form of </a:t>
            </a:r>
            <a:r>
              <a:rPr lang="en-US" sz="2400" dirty="0" err="1"/>
              <a:t>Brucella</a:t>
            </a:r>
            <a:r>
              <a:rPr lang="en-US" sz="2400" dirty="0"/>
              <a:t> should be used as antigens.</a:t>
            </a:r>
          </a:p>
          <a:p>
            <a:pPr lvl="0" algn="l"/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2400" dirty="0" smtClean="0"/>
              <a:t> In </a:t>
            </a:r>
            <a:r>
              <a:rPr lang="en-US" sz="2400" dirty="0"/>
              <a:t>chronic Brucellosis, antibodies may falls or even become absent; although patient are still show symptoms of the disease.</a:t>
            </a:r>
          </a:p>
          <a:p>
            <a:pPr lvl="0" algn="l"/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2400" dirty="0" smtClean="0"/>
              <a:t> Complete </a:t>
            </a:r>
            <a:r>
              <a:rPr lang="en-US" sz="2400" dirty="0"/>
              <a:t>absence of agglutination does not mean there is no infection.</a:t>
            </a:r>
          </a:p>
          <a:p>
            <a:pPr lvl="0" algn="l"/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en-US" sz="2400" dirty="0" smtClean="0"/>
              <a:t>As </a:t>
            </a:r>
            <a:r>
              <a:rPr lang="en-US" sz="2400" dirty="0"/>
              <a:t>the disease progresses from acute to chronic form, the organisms become localized </a:t>
            </a:r>
            <a:r>
              <a:rPr lang="en-US" sz="2400" dirty="0" err="1"/>
              <a:t>intracellularly</a:t>
            </a:r>
            <a:r>
              <a:rPr lang="en-US" sz="2400" dirty="0"/>
              <a:t> in various parts of the body, therefore, </a:t>
            </a:r>
            <a:r>
              <a:rPr lang="en-US" sz="2400" dirty="0" err="1"/>
              <a:t>IgM</a:t>
            </a:r>
            <a:r>
              <a:rPr lang="en-US" sz="2400" dirty="0"/>
              <a:t> (detected in acute stage) decreases, and agglutination titer falls then finally become absent.</a:t>
            </a:r>
          </a:p>
          <a:p>
            <a:pPr lvl="0" algn="l"/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2400" dirty="0" smtClean="0"/>
              <a:t> If </a:t>
            </a:r>
            <a:r>
              <a:rPr lang="en-US" sz="2400" dirty="0"/>
              <a:t>the infection continues, </a:t>
            </a:r>
            <a:r>
              <a:rPr lang="en-US" sz="2400" dirty="0" err="1"/>
              <a:t>IgG</a:t>
            </a:r>
            <a:r>
              <a:rPr lang="en-US" sz="2400" dirty="0"/>
              <a:t> could be detected by C.F. tests.</a:t>
            </a:r>
          </a:p>
          <a:p>
            <a:pPr algn="l" eaLnBrk="1" hangingPunct="1">
              <a:lnSpc>
                <a:spcPct val="90000"/>
              </a:lnSpc>
              <a:buFontTx/>
              <a:buChar char="-"/>
            </a:pPr>
            <a:r>
              <a:rPr lang="en-US" sz="2400" dirty="0" smtClean="0"/>
              <a:t>Cross-reactions </a:t>
            </a:r>
            <a:r>
              <a:rPr lang="en-US" sz="2400" dirty="0"/>
              <a:t>were found to occur with persons immunized against Cholera and </a:t>
            </a:r>
            <a:r>
              <a:rPr lang="en-US" sz="2400" dirty="0" err="1"/>
              <a:t>Francisella</a:t>
            </a:r>
            <a:r>
              <a:rPr lang="en-US" sz="2400" dirty="0"/>
              <a:t> </a:t>
            </a:r>
            <a:r>
              <a:rPr lang="en-US" sz="2400" dirty="0" smtClean="0"/>
              <a:t>tolerance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534661374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11517</TotalTime>
  <Words>955</Words>
  <Application>Microsoft Office PowerPoint</Application>
  <PresentationFormat>On-screen Show (4:3)</PresentationFormat>
  <Paragraphs>113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新細明體</vt:lpstr>
      <vt:lpstr>Arial</vt:lpstr>
      <vt:lpstr>Calibri</vt:lpstr>
      <vt:lpstr>Comic Sans MS</vt:lpstr>
      <vt:lpstr>Tahoma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DR.Ahmed Saker 2O14</cp:lastModifiedBy>
  <cp:revision>1200</cp:revision>
  <cp:lastPrinted>1601-01-01T00:00:00Z</cp:lastPrinted>
  <dcterms:created xsi:type="dcterms:W3CDTF">1601-01-01T00:00:00Z</dcterms:created>
  <dcterms:modified xsi:type="dcterms:W3CDTF">2019-05-22T15:29:21Z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