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316" r:id="rId4"/>
    <p:sldId id="313" r:id="rId5"/>
    <p:sldId id="259" r:id="rId6"/>
    <p:sldId id="311" r:id="rId7"/>
    <p:sldId id="260" r:id="rId8"/>
    <p:sldId id="312" r:id="rId9"/>
    <p:sldId id="317" r:id="rId10"/>
    <p:sldId id="262" r:id="rId11"/>
    <p:sldId id="263" r:id="rId12"/>
    <p:sldId id="318" r:id="rId13"/>
    <p:sldId id="319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00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87770" autoAdjust="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4CA6F-A6AB-4C6C-83D8-9B400F8B2153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5765A-CBBD-4733-BA54-F212B43FF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486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5765A-CBBD-4733-BA54-F212B43FF4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222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29/11/1436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29/11/1436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29/11/1436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29/11/1436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29/11/1436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29/11/1436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29/11/1436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29/11/1436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29/11/1436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29/11/1436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29/11/1436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29/11/1436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83" y="362133"/>
            <a:ext cx="17240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350" y="1389063"/>
            <a:ext cx="4928922" cy="501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882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39552" y="0"/>
            <a:ext cx="7272808" cy="1988839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ctr"/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</a:rPr>
              <a:t>management:</a:t>
            </a:r>
          </a:p>
          <a:p>
            <a:pPr lvl="0" algn="ctr"/>
            <a:endParaRPr kumimoji="0" lang="ar-IQ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Aim: safe delivery before fetal asphyxia and cortical damage</a:t>
            </a: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265111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40165" y="363434"/>
            <a:ext cx="5069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perspectiveLef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uLnTx/>
                <a:uFillTx/>
                <a:ea typeface="Calibri" pitchFamily="34" charset="0"/>
                <a:cs typeface="Arial" pitchFamily="34" charset="0"/>
              </a:rPr>
              <a:t>Preophylactic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ea typeface="Calibri" pitchFamily="34" charset="0"/>
                <a:cs typeface="Arial" pitchFamily="34" charset="0"/>
              </a:rPr>
              <a:t> caesarean?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503" y="1700808"/>
            <a:ext cx="7931224" cy="423490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Not recommended by ACOG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ysClr val="windowText" lastClr="000000"/>
                </a:solidFill>
                <a:latin typeface="Constantia"/>
              </a:rPr>
              <a:t>Consider if: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EFW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&gt; 5 kg in women without DM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  <a:latin typeface="Constantia"/>
              </a:rPr>
              <a:t>    EFW &gt;4.5 kg in women with DM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081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367" y="0"/>
            <a:ext cx="88546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for help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 smtClean="0"/>
              <a:t>Senior Obstetrician, </a:t>
            </a:r>
            <a:r>
              <a:rPr lang="en-US" dirty="0" err="1" smtClean="0"/>
              <a:t>anaesthesiologist</a:t>
            </a:r>
            <a:r>
              <a:rPr lang="en-US" dirty="0" smtClean="0"/>
              <a:t> and </a:t>
            </a:r>
            <a:r>
              <a:rPr lang="en-US" dirty="0" err="1" smtClean="0"/>
              <a:t>paediatrician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Prepare blood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Avoid : </a:t>
            </a:r>
            <a:r>
              <a:rPr lang="en-US" dirty="0" err="1" smtClean="0"/>
              <a:t>fundal</a:t>
            </a:r>
            <a:r>
              <a:rPr lang="en-US" dirty="0" smtClean="0"/>
              <a:t> pressure, turning the patient into left lateral position and inappropriate traction on the fetal head. </a:t>
            </a:r>
          </a:p>
          <a:p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00174"/>
            <a:ext cx="3071833" cy="517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1"/>
            <a:ext cx="8215370" cy="669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4290"/>
            <a:ext cx="9342717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072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90338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079660" cy="691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8767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8504" y="435496"/>
            <a:ext cx="7743936" cy="2648880"/>
          </a:xfrm>
          <a:prstGeom prst="roundRect">
            <a:avLst/>
          </a:prstGeom>
          <a:solidFill>
            <a:srgbClr val="0F6FC6">
              <a:alpha val="55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ctr"/>
            <a:r>
              <a:rPr lang="en-US" sz="4800" dirty="0" smtClean="0"/>
              <a:t>Shoulder </a:t>
            </a:r>
            <a:r>
              <a:rPr lang="en-US" sz="4800" dirty="0" err="1" smtClean="0"/>
              <a:t>dystocia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4" name="Rounded Rectangle 1"/>
          <p:cNvSpPr/>
          <p:nvPr/>
        </p:nvSpPr>
        <p:spPr>
          <a:xfrm>
            <a:off x="2500298" y="3000373"/>
            <a:ext cx="4380518" cy="2428892"/>
          </a:xfrm>
          <a:prstGeom prst="roundRect">
            <a:avLst/>
          </a:prstGeom>
          <a:solidFill>
            <a:srgbClr val="0F6FC6">
              <a:alpha val="36000"/>
            </a:srgb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algn="ctr"/>
            <a:r>
              <a:rPr lang="en-GB" sz="4400" b="1" kern="0" cap="all" dirty="0" smtClean="0">
                <a:solidFill>
                  <a:srgbClr val="FFFF00"/>
                </a:solidFill>
                <a:latin typeface="Constantia"/>
              </a:rPr>
              <a:t> </a:t>
            </a:r>
            <a:r>
              <a:rPr lang="en-US" sz="4400" dirty="0" smtClean="0"/>
              <a:t>Dr ban </a:t>
            </a:r>
            <a:r>
              <a:rPr lang="en-US" sz="4400" dirty="0" err="1" smtClean="0"/>
              <a:t>hadi</a:t>
            </a:r>
            <a:endParaRPr lang="en-US" sz="4400" dirty="0" smtClean="0"/>
          </a:p>
          <a:p>
            <a:pPr lvl="0" algn="ctr"/>
            <a:endParaRPr kumimoji="0" lang="ar-IQ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339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6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6305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More dramatic techniques: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. </a:t>
            </a:r>
            <a:r>
              <a:rPr lang="en-US" sz="3600" dirty="0" smtClean="0"/>
              <a:t>as fracture of the fetal clavicle, </a:t>
            </a:r>
            <a:r>
              <a:rPr lang="en-US" sz="3600" dirty="0" err="1" smtClean="0"/>
              <a:t>symphysiotomy</a:t>
            </a:r>
            <a:r>
              <a:rPr lang="en-US" sz="3600" dirty="0" smtClean="0"/>
              <a:t>, replacement of the fetal head and delivery by caesarean section ( </a:t>
            </a:r>
            <a:r>
              <a:rPr lang="en-US" sz="3600" dirty="0" err="1" smtClean="0"/>
              <a:t>Zavanelli</a:t>
            </a:r>
            <a:r>
              <a:rPr lang="en-US" sz="3600" dirty="0" smtClean="0"/>
              <a:t> maneuver) are traumatic and rarely necessary</a:t>
            </a:r>
            <a:endParaRPr lang="ar-IQ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34FA-58BC-47F1-B585-71E86441C38A}" type="slidenum">
              <a:rPr lang="ar-IQ" smtClean="0"/>
              <a:pPr/>
              <a:t>25</a:t>
            </a:fld>
            <a:endParaRPr lang="ar-IQ"/>
          </a:p>
        </p:txBody>
      </p:sp>
      <p:pic>
        <p:nvPicPr>
          <p:cNvPr id="7" name="Picture 6" descr="Sidney's Willow city loop April 2004 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6091921" y="61040"/>
            <a:ext cx="3024336" cy="120772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n/>
                <a:solidFill>
                  <a:srgbClr val="FF0000"/>
                </a:solidFill>
                <a:latin typeface="Goudy Stout" pitchFamily="18" charset="0"/>
                <a:cs typeface="Arial"/>
              </a:rPr>
              <a:t>Thank</a:t>
            </a:r>
            <a:r>
              <a:rPr lang="en-US" sz="2800" b="1" dirty="0">
                <a:ln/>
                <a:blipFill>
                  <a:blip r:embed="rId3"/>
                  <a:tile tx="0" ty="0" sx="100000" sy="100000" flip="none" algn="tl"/>
                </a:blipFill>
                <a:latin typeface="Goudy Stout" pitchFamily="18" charset="0"/>
                <a:cs typeface="Arial"/>
              </a:rPr>
              <a:t> </a:t>
            </a:r>
            <a:r>
              <a:rPr lang="en-US" sz="2800" b="1" dirty="0">
                <a:ln/>
                <a:solidFill>
                  <a:srgbClr val="FF0000"/>
                </a:solidFill>
                <a:latin typeface="Goudy Stout" pitchFamily="18" charset="0"/>
                <a:cs typeface="Arial"/>
              </a:rPr>
              <a:t>you</a:t>
            </a:r>
          </a:p>
        </p:txBody>
      </p:sp>
    </p:spTree>
    <p:extLst>
      <p:ext uri="{BB962C8B-B14F-4D97-AF65-F5344CB8AC3E}">
        <p14:creationId xmlns="" xmlns:p14="http://schemas.microsoft.com/office/powerpoint/2010/main" val="166915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48370"/>
            <a:ext cx="6389560" cy="465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>
            <a:off x="606578" y="20611"/>
            <a:ext cx="6431420" cy="1287145"/>
          </a:xfrm>
          <a:prstGeom prst="rightArrow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ctr"/>
            <a:r>
              <a:rPr lang="en-US" sz="3200" kern="0" dirty="0" smtClean="0">
                <a:solidFill>
                  <a:sysClr val="window" lastClr="FFFFFF"/>
                </a:solidFill>
                <a:latin typeface="Constantia"/>
              </a:rPr>
              <a:t>Normal delivery</a:t>
            </a:r>
            <a:endParaRPr lang="ar-IQ" sz="3200" kern="0" dirty="0">
              <a:solidFill>
                <a:srgbClr val="FFC000"/>
              </a:solidFill>
              <a:latin typeface="Constanti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9464" y="1142548"/>
            <a:ext cx="7133774" cy="4302675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800" dirty="0" smtClean="0">
                <a:solidFill>
                  <a:srgbClr val="FFFF00"/>
                </a:solidFill>
              </a:rPr>
              <a:t>When the fetal shoulders delivered with gentle traction after the fetal head.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19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570" y="1336268"/>
            <a:ext cx="7051949" cy="516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>
            <a:off x="606578" y="20611"/>
            <a:ext cx="6431420" cy="1287145"/>
          </a:xfrm>
          <a:prstGeom prst="rightArrow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ctr"/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</a:rPr>
              <a:t>Shoulder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</a:rPr>
              <a:t>dystocia</a:t>
            </a:r>
            <a:endParaRPr kumimoji="0" lang="ar-IQ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9464" y="1142548"/>
            <a:ext cx="7133774" cy="4302675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800" dirty="0" smtClean="0">
                <a:solidFill>
                  <a:srgbClr val="FFFF00"/>
                </a:solidFill>
              </a:rPr>
              <a:t>When the fetal shoulders cannot be delivered with gentle traction after the fetal head.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19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55576" y="-1"/>
            <a:ext cx="7931224" cy="1864717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sz="3600" b="1" dirty="0" smtClean="0"/>
              <a:t>Shoulder </a:t>
            </a:r>
            <a:r>
              <a:rPr lang="en-US" sz="3600" b="1" dirty="0" err="1" smtClean="0"/>
              <a:t>dystocia</a:t>
            </a:r>
            <a:endParaRPr lang="en-US" sz="3600" b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0" y="1571612"/>
            <a:ext cx="9144000" cy="52863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The incidence varies from 0.2 to 1.2% </a:t>
            </a: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0" y="1643050"/>
            <a:ext cx="3619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535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55576" y="-1"/>
            <a:ext cx="7931224" cy="1864717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sz="3600" dirty="0" smtClean="0"/>
              <a:t>Risk factors: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1571612"/>
            <a:ext cx="9144000" cy="52863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800" dirty="0" smtClean="0"/>
              <a:t>1. Large baby</a:t>
            </a:r>
          </a:p>
          <a:p>
            <a:pPr algn="l"/>
            <a:r>
              <a:rPr lang="en-US" sz="2800" dirty="0" smtClean="0"/>
              <a:t>2. Small mother</a:t>
            </a:r>
          </a:p>
          <a:p>
            <a:pPr algn="l"/>
            <a:r>
              <a:rPr lang="en-US" sz="2800" dirty="0" smtClean="0"/>
              <a:t>3. Maternal obesity</a:t>
            </a:r>
          </a:p>
          <a:p>
            <a:pPr algn="l"/>
            <a:r>
              <a:rPr lang="en-US" sz="2800" dirty="0" smtClean="0"/>
              <a:t>4. Diabetes mellitus</a:t>
            </a:r>
          </a:p>
          <a:p>
            <a:pPr algn="l"/>
            <a:r>
              <a:rPr lang="en-US" sz="2800" dirty="0" smtClean="0"/>
              <a:t>5. </a:t>
            </a:r>
            <a:r>
              <a:rPr lang="en-US" sz="2800" dirty="0" err="1" smtClean="0"/>
              <a:t>Postmaturity</a:t>
            </a:r>
            <a:endParaRPr lang="en-US" sz="2800" dirty="0" smtClean="0"/>
          </a:p>
          <a:p>
            <a:pPr algn="l"/>
            <a:r>
              <a:rPr lang="en-US" sz="2800" dirty="0" smtClean="0"/>
              <a:t>6. Previous shoulder </a:t>
            </a:r>
            <a:r>
              <a:rPr lang="en-US" sz="2800" dirty="0" err="1" smtClean="0"/>
              <a:t>dystocia</a:t>
            </a:r>
            <a:endParaRPr lang="en-US" sz="2800" dirty="0" smtClean="0"/>
          </a:p>
          <a:p>
            <a:pPr algn="l"/>
            <a:r>
              <a:rPr lang="en-US" sz="2800" dirty="0" smtClean="0"/>
              <a:t>7. Prolonged first and second  stage of </a:t>
            </a:r>
            <a:r>
              <a:rPr lang="en-US" sz="2800" dirty="0" err="1" smtClean="0"/>
              <a:t>labour</a:t>
            </a:r>
            <a:endParaRPr lang="en-US" sz="2800" dirty="0" smtClean="0"/>
          </a:p>
          <a:p>
            <a:pPr algn="l"/>
            <a:r>
              <a:rPr lang="en-US" sz="2800" dirty="0" smtClean="0"/>
              <a:t>8. Assisted vaginal delivery</a:t>
            </a:r>
          </a:p>
        </p:txBody>
      </p:sp>
    </p:spTree>
    <p:extLst>
      <p:ext uri="{BB962C8B-B14F-4D97-AF65-F5344CB8AC3E}">
        <p14:creationId xmlns="" xmlns:p14="http://schemas.microsoft.com/office/powerpoint/2010/main" val="16535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87653" y="-99392"/>
            <a:ext cx="6299475" cy="161670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Complications :  fetal </a:t>
            </a:r>
            <a:endParaRPr kumimoji="0" lang="ar-IQ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9071" y="1340768"/>
            <a:ext cx="7700392" cy="203611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/>
            <a:r>
              <a:rPr lang="en-US" sz="2400" dirty="0" smtClean="0"/>
              <a:t>1.hypoxia and cerebral damage: due to occlusion of the vessels in the fetal neck after 5 minutes, if the baby is already compromised, this may occur earlier</a:t>
            </a:r>
            <a:endParaRPr kumimoji="0" lang="ar-IQ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9071" y="3376885"/>
            <a:ext cx="7583228" cy="185231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 rtl="0">
              <a:defRPr/>
            </a:pPr>
            <a:r>
              <a:rPr lang="en-US" sz="2400" dirty="0" smtClean="0"/>
              <a:t>2.nerve and brachial plexus damage (</a:t>
            </a:r>
            <a:r>
              <a:rPr lang="en-US" sz="2400" dirty="0" err="1" smtClean="0"/>
              <a:t>Erb's</a:t>
            </a:r>
            <a:r>
              <a:rPr lang="en-US" sz="2400" dirty="0" smtClean="0"/>
              <a:t> palsy): due to inappropriate traction on the head causing lateral flexion of the head on the neck.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.  </a:t>
            </a:r>
            <a:endParaRPr kumimoji="0" lang="ar-IQ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1470" y="5373216"/>
            <a:ext cx="8166993" cy="108000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/>
            <a:r>
              <a:rPr lang="en-US" sz="2400" dirty="0" smtClean="0"/>
              <a:t>3.Fetal death</a:t>
            </a:r>
            <a:endParaRPr kumimoji="0" lang="ar-IQ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4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87653" y="-99392"/>
            <a:ext cx="6299475" cy="161670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Complications :  </a:t>
            </a:r>
            <a:r>
              <a:rPr lang="en-US" sz="3600" dirty="0" smtClean="0"/>
              <a:t>Maternal: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endParaRPr kumimoji="0" lang="ar-IQ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9071" y="1340768"/>
            <a:ext cx="7700392" cy="203611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/>
            <a:r>
              <a:rPr lang="en-US" sz="2400" dirty="0" smtClean="0"/>
              <a:t>Postpartum hemorrhage, usually from uterine </a:t>
            </a:r>
            <a:r>
              <a:rPr lang="en-US" sz="2400" dirty="0" err="1" smtClean="0"/>
              <a:t>atony</a:t>
            </a:r>
            <a:r>
              <a:rPr lang="en-US" sz="2400" dirty="0" smtClean="0"/>
              <a:t>, but also from vaginal and cervical lacerations, is the major maternal risk from shoulder </a:t>
            </a:r>
            <a:r>
              <a:rPr lang="en-US" sz="2400" dirty="0" err="1" smtClean="0"/>
              <a:t>dystocia</a:t>
            </a:r>
            <a:endParaRPr kumimoji="0" lang="ar-IQ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9071" y="3376885"/>
            <a:ext cx="7583228" cy="185231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 rtl="0">
              <a:defRPr/>
            </a:pPr>
            <a:r>
              <a:rPr lang="en-US" sz="2400" dirty="0" smtClean="0"/>
              <a:t>trauma to the genital tract, uterine rupture</a:t>
            </a:r>
            <a:endParaRPr kumimoji="0" lang="ar-IQ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1470" y="5373216"/>
            <a:ext cx="8166993" cy="108000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/>
            <a:r>
              <a:rPr lang="en-US" sz="2400" dirty="0" smtClean="0"/>
              <a:t>Puerperal infection</a:t>
            </a:r>
            <a:endParaRPr kumimoji="0" lang="ar-IQ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4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55576" y="-1"/>
            <a:ext cx="7931224" cy="1864717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sz="3600" b="1" dirty="0" smtClean="0"/>
              <a:t>Diagnosis: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1571612"/>
            <a:ext cx="9144000" cy="528638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The head recoils  against perineum ( Turtle sign)</a:t>
            </a:r>
          </a:p>
          <a:p>
            <a:pPr algn="l"/>
            <a:r>
              <a:rPr lang="en-US" sz="2800" dirty="0" smtClean="0"/>
              <a:t>Restitution does not occur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357298"/>
            <a:ext cx="3286116" cy="319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535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312</Words>
  <Application>Microsoft Office PowerPoint</Application>
  <PresentationFormat>On-screen Show (4:3)</PresentationFormat>
  <Paragraphs>55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سمة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Ask for help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More dramatic techniques: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Doctor</dc:creator>
  <cp:lastModifiedBy>hp</cp:lastModifiedBy>
  <cp:revision>59</cp:revision>
  <dcterms:created xsi:type="dcterms:W3CDTF">2015-03-10T18:50:54Z</dcterms:created>
  <dcterms:modified xsi:type="dcterms:W3CDTF">2015-09-12T14:23:57Z</dcterms:modified>
</cp:coreProperties>
</file>