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0"/>
  </p:notesMasterIdLst>
  <p:sldIdLst>
    <p:sldId id="261" r:id="rId2"/>
    <p:sldId id="263" r:id="rId3"/>
    <p:sldId id="267" r:id="rId4"/>
    <p:sldId id="323" r:id="rId5"/>
    <p:sldId id="326" r:id="rId6"/>
    <p:sldId id="339" r:id="rId7"/>
    <p:sldId id="379" r:id="rId8"/>
    <p:sldId id="342" r:id="rId9"/>
    <p:sldId id="270" r:id="rId10"/>
    <p:sldId id="367" r:id="rId11"/>
    <p:sldId id="346" r:id="rId12"/>
    <p:sldId id="345" r:id="rId13"/>
    <p:sldId id="272" r:id="rId14"/>
    <p:sldId id="368" r:id="rId15"/>
    <p:sldId id="271" r:id="rId16"/>
    <p:sldId id="380" r:id="rId17"/>
    <p:sldId id="381" r:id="rId18"/>
    <p:sldId id="372" r:id="rId19"/>
    <p:sldId id="373" r:id="rId20"/>
    <p:sldId id="349" r:id="rId21"/>
    <p:sldId id="348" r:id="rId22"/>
    <p:sldId id="273" r:id="rId23"/>
    <p:sldId id="350" r:id="rId24"/>
    <p:sldId id="274" r:id="rId25"/>
    <p:sldId id="369" r:id="rId26"/>
    <p:sldId id="275" r:id="rId27"/>
    <p:sldId id="299" r:id="rId28"/>
    <p:sldId id="351" r:id="rId29"/>
    <p:sldId id="276" r:id="rId30"/>
    <p:sldId id="352" r:id="rId31"/>
    <p:sldId id="298" r:id="rId32"/>
    <p:sldId id="277" r:id="rId33"/>
    <p:sldId id="355" r:id="rId34"/>
    <p:sldId id="301" r:id="rId35"/>
    <p:sldId id="305" r:id="rId36"/>
    <p:sldId id="306" r:id="rId37"/>
    <p:sldId id="353" r:id="rId38"/>
    <p:sldId id="302" r:id="rId39"/>
    <p:sldId id="354" r:id="rId40"/>
    <p:sldId id="303" r:id="rId41"/>
    <p:sldId id="327" r:id="rId42"/>
    <p:sldId id="278" r:id="rId43"/>
    <p:sldId id="279" r:id="rId44"/>
    <p:sldId id="343" r:id="rId45"/>
    <p:sldId id="357" r:id="rId46"/>
    <p:sldId id="358" r:id="rId47"/>
    <p:sldId id="309" r:id="rId48"/>
    <p:sldId id="308" r:id="rId49"/>
    <p:sldId id="310" r:id="rId50"/>
    <p:sldId id="280" r:id="rId51"/>
    <p:sldId id="374" r:id="rId52"/>
    <p:sldId id="297" r:id="rId53"/>
    <p:sldId id="375" r:id="rId54"/>
    <p:sldId id="281" r:id="rId55"/>
    <p:sldId id="361" r:id="rId56"/>
    <p:sldId id="370" r:id="rId57"/>
    <p:sldId id="362" r:id="rId58"/>
    <p:sldId id="366" r:id="rId59"/>
    <p:sldId id="333" r:id="rId60"/>
    <p:sldId id="296" r:id="rId61"/>
    <p:sldId id="334" r:id="rId62"/>
    <p:sldId id="335" r:id="rId63"/>
    <p:sldId id="337" r:id="rId64"/>
    <p:sldId id="338" r:id="rId65"/>
    <p:sldId id="376" r:id="rId66"/>
    <p:sldId id="377" r:id="rId67"/>
    <p:sldId id="283" r:id="rId68"/>
    <p:sldId id="371" r:id="rId69"/>
    <p:sldId id="284" r:id="rId70"/>
    <p:sldId id="329" r:id="rId71"/>
    <p:sldId id="330" r:id="rId72"/>
    <p:sldId id="328" r:id="rId73"/>
    <p:sldId id="288" r:id="rId74"/>
    <p:sldId id="331" r:id="rId75"/>
    <p:sldId id="332" r:id="rId76"/>
    <p:sldId id="287" r:id="rId77"/>
    <p:sldId id="285" r:id="rId78"/>
    <p:sldId id="282" r:id="rId79"/>
    <p:sldId id="378" r:id="rId80"/>
    <p:sldId id="291" r:id="rId81"/>
    <p:sldId id="319" r:id="rId82"/>
    <p:sldId id="318" r:id="rId83"/>
    <p:sldId id="292" r:id="rId84"/>
    <p:sldId id="320" r:id="rId85"/>
    <p:sldId id="321" r:id="rId86"/>
    <p:sldId id="293" r:id="rId87"/>
    <p:sldId id="322" r:id="rId88"/>
    <p:sldId id="258" r:id="rId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66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086" autoAdjust="0"/>
  </p:normalViewPr>
  <p:slideViewPr>
    <p:cSldViewPr>
      <p:cViewPr varScale="1">
        <p:scale>
          <a:sx n="50" d="100"/>
          <a:sy n="50" d="100"/>
        </p:scale>
        <p:origin x="619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4921B-74AC-4F7B-B095-4C86B58215EF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5D884-D3F5-48B1-A3E4-59C2C81234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5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5D884-D3F5-48B1-A3E4-59C2C81234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02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5D884-D3F5-48B1-A3E4-59C2C81234C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63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9BE67E-FB4F-4BB7-9012-7B6D646BA4F4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619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1CF3A4-94D1-458A-AED7-2793F7EB855F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984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7DB90F-539D-4C1B-95C9-E4CA713A600B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686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DAB13B-CA16-460D-ACFA-9EF210A54C27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8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n.wikipedia.org/wiki/Endometrial_cancer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dguidelines.com/fibroid-tumor-of-uterus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mdguidelines.com/biopsy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guidelines.com/anemia" TargetMode="External"/><Relationship Id="rId2" Type="http://schemas.openxmlformats.org/officeDocument/2006/relationships/hyperlink" Target="http://www.mdguidelines.com/hysterectomy" TargetMode="Externa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ndometrial_cancer" TargetMode="External"/><Relationship Id="rId2" Type="http://schemas.openxmlformats.org/officeDocument/2006/relationships/hyperlink" Target="http://en.wikipedia.org/wiki/Differential_diagnosi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:\program\Pictures\أزهار\80 Abstract Flowers Design Wallpapers 1920 X 1200\(4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-228600" y="762000"/>
            <a:ext cx="8915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buNone/>
            </a:pPr>
            <a:r>
              <a:rPr lang="ar-IQ" sz="4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بسم الله الرحمن الرحيم</a:t>
            </a:r>
            <a:endParaRPr lang="ar-SA" sz="44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rtl="1">
              <a:buNone/>
            </a:pPr>
            <a:endParaRPr lang="ar-SA" sz="4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 rtl="1">
              <a:buNone/>
            </a:pPr>
            <a:r>
              <a:rPr lang="ar-SA" sz="4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e_AlBattar" panose="02060603050605020204" pitchFamily="18" charset="-78"/>
                <a:cs typeface="ae_AlBattar" panose="02060603050605020204" pitchFamily="18" charset="-78"/>
              </a:rPr>
              <a:t>الرحمن (١) علم القران (</a:t>
            </a:r>
            <a:r>
              <a:rPr lang="ar-IQ" sz="4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e_AlBattar" panose="02060603050605020204" pitchFamily="18" charset="-78"/>
                <a:cs typeface="ae_AlBattar" panose="02060603050605020204" pitchFamily="18" charset="-78"/>
              </a:rPr>
              <a:t>٢</a:t>
            </a:r>
            <a:r>
              <a:rPr lang="ar-SA" sz="4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e_AlBattar" panose="02060603050605020204" pitchFamily="18" charset="-78"/>
                <a:cs typeface="ae_AlBattar" panose="02060603050605020204" pitchFamily="18" charset="-78"/>
              </a:rPr>
              <a:t>) خلق الإنسان (٣) علمه البيان (٤)</a:t>
            </a:r>
          </a:p>
          <a:p>
            <a:pPr algn="ctr" rtl="1">
              <a:buNone/>
            </a:pPr>
            <a:endParaRPr lang="en-US" sz="44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rtl="1">
              <a:buNone/>
            </a:pPr>
            <a:r>
              <a:rPr lang="ar-SA" sz="4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صدق الله العظيم</a:t>
            </a:r>
          </a:p>
          <a:p>
            <a:pPr algn="ctr" rtl="1">
              <a:buNone/>
            </a:pPr>
            <a:endParaRPr lang="en-US" sz="44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r>
              <a:rPr lang="ar-SA" sz="4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e_AlBattar" panose="02060603050605020204" pitchFamily="18" charset="-78"/>
                <a:cs typeface="ae_AlBattar" panose="02060603050605020204" pitchFamily="18" charset="-78"/>
              </a:rPr>
              <a:t>سورة الرحمن (١-٤)</a:t>
            </a:r>
            <a:endParaRPr lang="en-US" sz="44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HRT.( 30% )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600200"/>
            <a:ext cx="7848600" cy="5059362"/>
          </a:xfrm>
        </p:spPr>
      </p:pic>
    </p:spTree>
    <p:extLst>
      <p:ext uri="{BB962C8B-B14F-4D97-AF65-F5344CB8AC3E}">
        <p14:creationId xmlns:p14="http://schemas.microsoft.com/office/powerpoint/2010/main" val="2841999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rophic vaginit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925972"/>
            <a:ext cx="6324600" cy="4932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52400" y="914400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3600" b="1" dirty="0">
                <a:solidFill>
                  <a:srgbClr val="000000"/>
                </a:solidFill>
                <a:latin typeface="Arial Black" panose="020B0A04020102020204" pitchFamily="34" charset="0"/>
              </a:rPr>
              <a:t>atrophic </a:t>
            </a:r>
            <a:r>
              <a:rPr lang="en-US" sz="36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endometritis</a:t>
            </a:r>
            <a:r>
              <a:rPr lang="en-US" sz="3600" b="1" dirty="0">
                <a:solidFill>
                  <a:srgbClr val="000000"/>
                </a:solidFill>
                <a:latin typeface="Arial Black" panose="020B0A04020102020204" pitchFamily="34" charset="0"/>
              </a:rPr>
              <a:t> / vaginitis (30%)</a:t>
            </a:r>
            <a:endParaRPr lang="en-US" sz="3600" dirty="0"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527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hlinkClick r:id="rId2"/>
              </a:rPr>
              <a:t>endometrial cancer</a:t>
            </a:r>
            <a:r>
              <a:rPr lang="en-US" b="1" dirty="0"/>
              <a:t> (15%)</a:t>
            </a:r>
            <a:endParaRPr lang="en-US" dirty="0"/>
          </a:p>
        </p:txBody>
      </p:sp>
      <p:pic>
        <p:nvPicPr>
          <p:cNvPr id="4" name="Content Placeholder 3" descr="9294_10533_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600200"/>
            <a:ext cx="71628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7725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:\ميامي سلايد\wpa17770fc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28765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dctor adiall\My Documents\My Pictures\uterine-polyp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1" y="3429000"/>
            <a:ext cx="29718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505201" y="1219200"/>
            <a:ext cx="342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Cervical polyp </a:t>
            </a: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 flipH="1">
            <a:off x="3505200" y="3962400"/>
            <a:ext cx="403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i="1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endometrial polyp</a:t>
            </a:r>
            <a:endParaRPr kumimoji="0" lang="en-US" sz="32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2971798"/>
            <a:ext cx="449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*It compose 10% of post menopausal bleeding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endometrial hyperplasia (simple, complex, and atypical) (5% )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17638"/>
            <a:ext cx="8763000" cy="5211761"/>
          </a:xfrm>
        </p:spPr>
      </p:pic>
    </p:spTree>
    <p:extLst>
      <p:ext uri="{BB962C8B-B14F-4D97-AF65-F5344CB8AC3E}">
        <p14:creationId xmlns:p14="http://schemas.microsoft.com/office/powerpoint/2010/main" val="1882930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28600" y="334938"/>
            <a:ext cx="87630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5400" b="1" i="0" u="sng" strike="noStrike" normalizeH="0" baseline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  <a:ea typeface="Calibri" pitchFamily="34" charset="0"/>
              </a:rPr>
              <a:t>other uncommon causes include:</a:t>
            </a:r>
            <a:endParaRPr kumimoji="0" lang="en-US" sz="5400" b="1" i="0" u="none" strike="noStrike" normalizeH="0" baseline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4000" b="1" i="1" dirty="0">
                <a:solidFill>
                  <a:srgbClr val="00B050"/>
                </a:solidFill>
                <a:latin typeface="Arial" panose="020B0604020202020204" pitchFamily="34" charset="0"/>
              </a:rPr>
              <a:t>Benign and malignant neoplasms of the </a:t>
            </a:r>
            <a:r>
              <a:rPr lang="en-US" sz="4000" b="1" i="1" dirty="0">
                <a:solidFill>
                  <a:srgbClr val="00B050"/>
                </a:solidFill>
                <a:latin typeface="Arial Black" panose="020B0A04020102020204" pitchFamily="34" charset="0"/>
              </a:rPr>
              <a:t>vulva</a:t>
            </a:r>
            <a:r>
              <a:rPr lang="en-US" sz="4000" b="1" i="1" dirty="0">
                <a:solidFill>
                  <a:srgbClr val="00B050"/>
                </a:solidFill>
                <a:latin typeface="Arial" panose="020B0604020202020204" pitchFamily="34" charset="0"/>
              </a:rPr>
              <a:t>, </a:t>
            </a:r>
            <a:r>
              <a:rPr lang="en-US" sz="4000" b="1" i="1" dirty="0">
                <a:solidFill>
                  <a:srgbClr val="00B050"/>
                </a:solidFill>
                <a:latin typeface="Arial Black" panose="020B0A04020102020204" pitchFamily="34" charset="0"/>
              </a:rPr>
              <a:t>vagina, cervix, fallopian tubes</a:t>
            </a:r>
            <a:endParaRPr lang="en-US" sz="4000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4000" b="1" i="1" dirty="0">
                <a:solidFill>
                  <a:srgbClr val="7030A0"/>
                </a:solidFill>
                <a:latin typeface="Arial Black" panose="020B0A04020102020204" pitchFamily="34" charset="0"/>
              </a:rPr>
              <a:t>Ovarian </a:t>
            </a:r>
            <a:r>
              <a:rPr lang="en-US" sz="4000" b="1" i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tumours</a:t>
            </a:r>
            <a:r>
              <a:rPr lang="en-US" sz="4000" b="1" i="1" dirty="0">
                <a:solidFill>
                  <a:srgbClr val="7030A0"/>
                </a:solidFill>
                <a:latin typeface="Arial Black" panose="020B0A04020102020204" pitchFamily="34" charset="0"/>
              </a:rPr>
              <a:t>: </a:t>
            </a:r>
            <a:r>
              <a:rPr lang="en-US" sz="4000" b="1" i="1" dirty="0" err="1">
                <a:solidFill>
                  <a:srgbClr val="7030A0"/>
                </a:solidFill>
                <a:latin typeface="Arial" panose="020B0604020202020204" pitchFamily="34" charset="0"/>
              </a:rPr>
              <a:t>oestrogen</a:t>
            </a:r>
            <a:r>
              <a:rPr lang="en-US" sz="4000" b="1" i="1" dirty="0">
                <a:solidFill>
                  <a:srgbClr val="7030A0"/>
                </a:solidFill>
                <a:latin typeface="Arial" panose="020B0604020202020204" pitchFamily="34" charset="0"/>
              </a:rPr>
              <a:t>-producing </a:t>
            </a:r>
            <a:r>
              <a:rPr lang="en-US" sz="4000" b="1" i="1" dirty="0" err="1">
                <a:solidFill>
                  <a:srgbClr val="7030A0"/>
                </a:solidFill>
                <a:latin typeface="Arial" panose="020B0604020202020204" pitchFamily="34" charset="0"/>
              </a:rPr>
              <a:t>tumours</a:t>
            </a:r>
            <a:r>
              <a:rPr lang="en-US" sz="4000" i="1" dirty="0">
                <a:latin typeface="Arial" panose="020B0604020202020204" pitchFamily="34" charset="0"/>
              </a:rPr>
              <a:t>(</a:t>
            </a:r>
            <a:r>
              <a:rPr lang="en-US" sz="4000" i="1" dirty="0">
                <a:latin typeface="Arial Black" panose="020B0A04020102020204" pitchFamily="34" charset="0"/>
              </a:rPr>
              <a:t>theca cell, granulose cell tumors</a:t>
            </a:r>
            <a:r>
              <a:rPr lang="ar-SA" sz="4000" i="1" dirty="0">
                <a:latin typeface="Arial Black" panose="020B0A04020102020204" pitchFamily="34" charset="0"/>
              </a:rPr>
              <a:t>(</a:t>
            </a:r>
            <a:endParaRPr lang="en-US" sz="4000" i="1" dirty="0">
              <a:latin typeface="Arial Black" panose="020B0A040201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85800"/>
            <a:ext cx="86868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i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Infections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4400" b="1" i="1" dirty="0">
                <a:latin typeface="Arial Black" panose="020B0A04020102020204" pitchFamily="34" charset="0"/>
                <a:cs typeface="Arial" panose="020B0604020202020204" pitchFamily="34" charset="0"/>
              </a:rPr>
              <a:t>Vaginitis</a:t>
            </a: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4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Trichomonas</a:t>
            </a: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, Candida, Chlamydia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400" b="1" i="1" dirty="0">
                <a:latin typeface="Arial Black" panose="020B0A04020102020204" pitchFamily="34" charset="0"/>
                <a:cs typeface="Arial" panose="020B0604020202020204" pitchFamily="34" charset="0"/>
              </a:rPr>
              <a:t>Senile </a:t>
            </a:r>
            <a:r>
              <a:rPr lang="en-US" sz="4400" b="1" i="1" dirty="0" err="1">
                <a:latin typeface="Arial Black" panose="020B0A04020102020204" pitchFamily="34" charset="0"/>
                <a:cs typeface="Arial" panose="020B0604020202020204" pitchFamily="34" charset="0"/>
              </a:rPr>
              <a:t>endometritis</a:t>
            </a:r>
            <a:r>
              <a:rPr lang="en-US" sz="4400" b="1" i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tuberculous</a:t>
            </a: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, senile </a:t>
            </a:r>
            <a:r>
              <a:rPr lang="en-US" sz="4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pyometra</a:t>
            </a: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4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haematometra</a:t>
            </a:r>
            <a:endParaRPr lang="en-US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281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838200"/>
            <a:ext cx="8534400" cy="425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400" b="1" i="1" u="sng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Injuries</a:t>
            </a:r>
            <a:endParaRPr lang="en-US" sz="4400" u="sng" dirty="0">
              <a:solidFill>
                <a:srgbClr val="C0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858520" algn="l"/>
              </a:tabLst>
            </a:pPr>
            <a:r>
              <a:rPr lang="en-US" sz="44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Direct trauma</a:t>
            </a:r>
            <a:endParaRPr lang="en-US" sz="4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858520" algn="l"/>
              </a:tabLst>
            </a:pPr>
            <a:r>
              <a:rPr lang="en-US" sz="44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Decubital</a:t>
            </a:r>
            <a:r>
              <a:rPr lang="en-US" sz="44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ulceration</a:t>
            </a:r>
            <a:endParaRPr lang="en-US" sz="4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858520" algn="l"/>
              </a:tabLst>
            </a:pPr>
            <a:r>
              <a:rPr lang="en-US" sz="44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Foreign bodies such as supporting </a:t>
            </a:r>
            <a:r>
              <a:rPr lang="en-US" sz="44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pessaries</a:t>
            </a:r>
            <a:endParaRPr lang="en-US" sz="4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858520" algn="l"/>
              </a:tabLst>
            </a:pPr>
            <a:r>
              <a:rPr lang="en-US" sz="44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Postradiation</a:t>
            </a:r>
            <a:r>
              <a:rPr lang="en-US" sz="44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ulceration </a:t>
            </a:r>
            <a:endParaRPr lang="en-US" sz="4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73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09600"/>
            <a:ext cx="8610600" cy="5476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US" sz="44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 use of </a:t>
            </a:r>
            <a:r>
              <a:rPr lang="en-US" sz="4400" b="1" i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anticoagulant medications</a:t>
            </a:r>
            <a:r>
              <a:rPr lang="en-US" sz="44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such as aspirin, heparin, and warfarin. </a:t>
            </a:r>
            <a:endParaRPr lang="en-US" sz="4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marR="0" lvl="0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44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Abnormalities of the </a:t>
            </a:r>
            <a:r>
              <a:rPr lang="en-US" sz="4400" b="1" i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hematologic system </a:t>
            </a:r>
            <a:r>
              <a:rPr lang="en-US" sz="4400" b="1" i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e.g.</a:t>
            </a:r>
            <a:r>
              <a:rPr lang="en-US" sz="44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leukemia or a blood </a:t>
            </a:r>
            <a:r>
              <a:rPr lang="en-US" sz="44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dyscrasia</a:t>
            </a:r>
            <a:r>
              <a:rPr lang="en-US" sz="44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604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533400"/>
            <a:ext cx="8763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Bleeding from the </a:t>
            </a:r>
            <a:r>
              <a:rPr lang="en-US" sz="4000" b="1" i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urethra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4000" b="1" i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bladder 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4000" b="1" i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rectum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(mistaken for vaginal bleeding)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4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Urethral </a:t>
            </a:r>
            <a:r>
              <a:rPr lang="en-US" sz="4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caruncle</a:t>
            </a:r>
            <a:endParaRPr lang="en-US" sz="4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4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Papilloma and carcinoma of the bladder</a:t>
            </a:r>
            <a:endParaRPr lang="en-US" sz="4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4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Haemorrhoids</a:t>
            </a:r>
            <a:r>
              <a:rPr lang="en-US" sz="4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fissure-in-</a:t>
            </a:r>
            <a:r>
              <a:rPr lang="en-US" sz="4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ano</a:t>
            </a:r>
            <a:r>
              <a:rPr lang="en-US" sz="4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4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Carcinoma of the rectum</a:t>
            </a:r>
            <a:endParaRPr lang="en-US" sz="4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59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:\program\Pictures\أزهار\80 Abstract Flowers Design Wallpapers 1920 X 1200\(2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914401"/>
            <a:ext cx="8077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i="1" dirty="0"/>
          </a:p>
          <a:p>
            <a:endParaRPr lang="en-US" sz="4800" b="1" i="1" dirty="0"/>
          </a:p>
          <a:p>
            <a:endParaRPr lang="en-US" sz="4800" b="1" i="1" dirty="0"/>
          </a:p>
          <a:p>
            <a:endParaRPr lang="en-US" sz="4800" b="1" i="1" dirty="0"/>
          </a:p>
          <a:p>
            <a:endParaRPr lang="en-US" sz="4800" b="1" i="1" dirty="0"/>
          </a:p>
          <a:p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Dr.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</a:rPr>
              <a:t>Zainab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 Abdul 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</a:rPr>
              <a:t>Ameer</a:t>
            </a:r>
            <a:endParaRPr lang="ar-IQ" sz="3200" b="1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4000" b="1" dirty="0"/>
              <a:t> 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 flipH="1">
            <a:off x="381000" y="2369404"/>
            <a:ext cx="54864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000" b="1" i="1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000" b="1" i="1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M.B.CH.B - F.I.C.O.G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57200"/>
            <a:ext cx="723900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7200" b="1" dirty="0">
                <a:ln/>
                <a:solidFill>
                  <a:schemeClr val="accent5"/>
                </a:solidFill>
              </a:rPr>
              <a:t>Postmenopausal bleeding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en-US" sz="8800" b="1" i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diagnosis:</a:t>
            </a:r>
            <a:endParaRPr lang="en-US" sz="8800" b="1" i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704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000" b="1" dirty="0">
                <a:solidFill>
                  <a:srgbClr val="C00000"/>
                </a:solidFill>
              </a:rPr>
              <a:t>History</a:t>
            </a:r>
            <a:br>
              <a:rPr lang="en-US" dirty="0"/>
            </a:br>
            <a:endParaRPr lang="en-US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5219326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660231"/>
            <a:ext cx="91440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4400" b="1" i="1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A detailed history </a:t>
            </a:r>
            <a:endParaRPr lang="en-US" sz="4400" b="1" i="1" u="sng" dirty="0">
              <a:solidFill>
                <a:srgbClr val="C00000"/>
              </a:solidFill>
              <a:ea typeface="Times New Roman" pitchFamily="18" charset="0"/>
              <a:cs typeface="Times New Roman" pitchFamily="18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600" b="1" dirty="0">
                <a:ea typeface="Times New Roman" pitchFamily="18" charset="0"/>
                <a:cs typeface="Times New Roman" pitchFamily="18" charset="0"/>
              </a:rPr>
              <a:t>confirm menopausal, when 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was your last period?</a:t>
            </a:r>
            <a:endParaRPr kumimoji="0" lang="en-US" sz="3600" b="1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 Frequency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      Length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     quantity of bleeding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(The woman may report individual episodes of spotting, or she may report days or months of profuse bleeding).</a:t>
            </a:r>
            <a:endParaRPr kumimoji="0" lang="en-US" sz="3600" b="1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3.Associated symptoms like 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Pain</a:t>
            </a:r>
            <a:endParaRPr kumimoji="0" lang="en-US" sz="36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69" y="543636"/>
            <a:ext cx="8744483" cy="1666164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ea typeface="Times New Roman" pitchFamily="18" charset="0"/>
                <a:cs typeface="Times New Roman" pitchFamily="18" charset="0"/>
              </a:rPr>
              <a:t>4.Medications taken, especially estrogens or steroids, should be asked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9" y="2587427"/>
            <a:ext cx="3257550" cy="288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5474296"/>
            <a:ext cx="2743200" cy="1383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/>
              <a:t>Tamoxifen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110" y="2587427"/>
            <a:ext cx="3605213" cy="289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800600" y="4648199"/>
            <a:ext cx="4265352" cy="3137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Hormone use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2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763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4800" b="1" dirty="0">
                <a:ea typeface="Times New Roman" pitchFamily="18" charset="0"/>
                <a:cs typeface="Times New Roman" pitchFamily="18" charset="0"/>
              </a:rPr>
              <a:t>post-coital bleeding? (i.e. think cervical polyp/ cervical malignancy)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sz="4800" b="1" dirty="0">
              <a:ea typeface="Times New Roman" pitchFamily="18" charset="0"/>
              <a:cs typeface="Times New Roman" pitchFamily="18" charset="0"/>
            </a:endParaRPr>
          </a:p>
          <a:p>
            <a:pPr marL="685800" lvl="0" indent="-6858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4800" b="1" dirty="0">
                <a:ea typeface="Times New Roman" pitchFamily="18" charset="0"/>
                <a:cs typeface="Times New Roman" pitchFamily="18" charset="0"/>
              </a:rPr>
              <a:t>ensure that the bleeding is coming from the vagina and not the urinary tract or bowel.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sz="4800" b="1" dirty="0">
              <a:ea typeface="Times New Roman" pitchFamily="18" charset="0"/>
              <a:cs typeface="Times New Roman" pitchFamily="18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48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87630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sz="4800" b="1" dirty="0">
              <a:cs typeface="Arial" pitchFamily="34" charset="0"/>
            </a:endParaRPr>
          </a:p>
          <a:p>
            <a:pPr marL="685800" lvl="0" indent="-6858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4800" b="1" dirty="0">
                <a:ea typeface="Times New Roman" pitchFamily="18" charset="0"/>
                <a:cs typeface="Times New Roman" pitchFamily="18" charset="0"/>
              </a:rPr>
              <a:t>Date of last smear done? Have they always been normal? (i.e. think cervical malignancy)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sz="4800" b="1" dirty="0">
              <a:ea typeface="Times New Roman" pitchFamily="18" charset="0"/>
              <a:cs typeface="Times New Roman" pitchFamily="18" charset="0"/>
            </a:endParaRPr>
          </a:p>
          <a:p>
            <a:pPr marL="685800" indent="-6858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4800" b="1" dirty="0">
                <a:ea typeface="Times New Roman" pitchFamily="18" charset="0"/>
                <a:cs typeface="Times New Roman" pitchFamily="18" charset="0"/>
              </a:rPr>
              <a:t>A history of thyroid, kidney or liver conditions. She may report a history of bleeding or easy bruising.</a:t>
            </a:r>
            <a:endParaRPr lang="en-US" sz="4800" b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ar-IQ" sz="4800" b="1" dirty="0"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604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28600" y="228601"/>
            <a:ext cx="86868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600" b="1" dirty="0">
                <a:ea typeface="Times New Roman" pitchFamily="18" charset="0"/>
                <a:cs typeface="Times New Roman" pitchFamily="18" charset="0"/>
              </a:rPr>
              <a:t>Risk factors for uterine cancer can be sought in the history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3600" b="1" i="0" u="none" strike="noStrike" normalizeH="0" baseline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Probability of having endometrial cancer associated with PMB in women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(Risk factors):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Early menarche(&lt; 10 years).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Late menopause(&gt;55 years).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Null parity.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history of chronic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anovulation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tamoxifen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use.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Unopposed estrogen therapy.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62000"/>
            <a:ext cx="838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600" b="1" dirty="0">
                <a:ea typeface="Times New Roman" pitchFamily="18" charset="0"/>
                <a:cs typeface="Times New Roman" pitchFamily="18" charset="0"/>
              </a:rPr>
              <a:t>7.Bleeding moderate or severe.</a:t>
            </a:r>
            <a:endParaRPr lang="en-US" sz="3600" b="1" dirty="0">
              <a:ea typeface="Times New Roman" pitchFamily="18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600" b="1" dirty="0">
                <a:ea typeface="Times New Roman" pitchFamily="18" charset="0"/>
                <a:cs typeface="Arial" pitchFamily="34" charset="0"/>
              </a:rPr>
              <a:t>8.</a:t>
            </a:r>
            <a:r>
              <a:rPr lang="en-US" sz="3600" b="1" dirty="0">
                <a:ea typeface="Times New Roman" pitchFamily="18" charset="0"/>
                <a:cs typeface="Times New Roman" pitchFamily="18" charset="0"/>
              </a:rPr>
              <a:t>Obesity.</a:t>
            </a:r>
            <a:endParaRPr lang="en-US" sz="3600" b="1" dirty="0"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600" b="1" dirty="0">
                <a:ea typeface="Times New Roman" pitchFamily="18" charset="0"/>
                <a:cs typeface="Times New Roman" pitchFamily="18" charset="0"/>
              </a:rPr>
              <a:t>9.Hypertension.</a:t>
            </a:r>
            <a:endParaRPr lang="en-US" sz="3600" b="1" dirty="0"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600" b="1" dirty="0">
                <a:ea typeface="Times New Roman" pitchFamily="18" charset="0"/>
                <a:cs typeface="Times New Roman" pitchFamily="18" charset="0"/>
              </a:rPr>
              <a:t>10.diabetes mellitus</a:t>
            </a:r>
            <a:endParaRPr lang="en-US" sz="3600" b="1" dirty="0"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600" b="1" dirty="0">
                <a:ea typeface="Times New Roman" pitchFamily="18" charset="0"/>
                <a:cs typeface="Times New Roman" pitchFamily="18" charset="0"/>
              </a:rPr>
              <a:t>11.Persistent/ recurrent bleeding.</a:t>
            </a:r>
            <a:endParaRPr lang="en-US" sz="3600" b="1" dirty="0"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600" b="1" dirty="0">
                <a:ea typeface="Times New Roman" pitchFamily="18" charset="0"/>
                <a:cs typeface="Times New Roman" pitchFamily="18" charset="0"/>
              </a:rPr>
              <a:t>12.A family history of Lynch type II syndrome (hereditary </a:t>
            </a:r>
            <a:r>
              <a:rPr lang="en-US" sz="3600" b="1" dirty="0" err="1">
                <a:ea typeface="Times New Roman" pitchFamily="18" charset="0"/>
                <a:cs typeface="Times New Roman" pitchFamily="18" charset="0"/>
              </a:rPr>
              <a:t>nonpolyposis</a:t>
            </a:r>
            <a:r>
              <a:rPr lang="en-US" sz="3600" b="1" dirty="0">
                <a:ea typeface="Times New Roman" pitchFamily="18" charset="0"/>
                <a:cs typeface="Times New Roman" pitchFamily="18" charset="0"/>
              </a:rPr>
              <a:t> colorectal, ovarian, or endometrial cancer).</a:t>
            </a:r>
            <a:endParaRPr lang="en-US" sz="3600" b="1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Clinical examination</a:t>
            </a:r>
            <a:br>
              <a:rPr lang="en-US" dirty="0"/>
            </a:b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1" y="1828800"/>
            <a:ext cx="5253424" cy="413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68071092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52400" y="13159"/>
            <a:ext cx="88392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Physical exam: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General</a:t>
            </a:r>
            <a:r>
              <a:rPr kumimoji="0" lang="en-US" sz="40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 examination: </a:t>
            </a:r>
            <a:r>
              <a:rPr kumimoji="0" lang="en-US" sz="3200" b="1" i="0" u="none" strike="noStrike" cap="none" normalizeH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for</a:t>
            </a:r>
            <a:endParaRPr lang="en-US" sz="3200" b="1" dirty="0">
              <a:ea typeface="Times New Roman" pitchFamily="18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b="1" i="1" dirty="0"/>
              <a:t>Pallor</a:t>
            </a:r>
            <a:endParaRPr lang="en-US" sz="3200" b="1" dirty="0"/>
          </a:p>
          <a:p>
            <a:pPr marL="514350" lvl="0" indent="-514350">
              <a:buFont typeface="+mj-lt"/>
              <a:buAutoNum type="arabicPeriod"/>
            </a:pPr>
            <a:r>
              <a:rPr lang="en-US" sz="3200" b="1" i="1" dirty="0"/>
              <a:t>Cachexia</a:t>
            </a:r>
            <a:endParaRPr lang="en-US" sz="3200" b="1" dirty="0"/>
          </a:p>
          <a:p>
            <a:pPr marL="514350" lvl="0" indent="-514350">
              <a:buFont typeface="+mj-lt"/>
              <a:buAutoNum type="arabicPeriod"/>
            </a:pPr>
            <a:r>
              <a:rPr lang="en-US" sz="3200" b="1" i="1" dirty="0"/>
              <a:t>Enlarged groin or supraclavicular lymph nodes may be palpated</a:t>
            </a:r>
            <a:endParaRPr lang="en-US" sz="3200" b="1" dirty="0"/>
          </a:p>
          <a:p>
            <a:pPr marL="514350" lvl="0" indent="-514350">
              <a:buFont typeface="+mj-lt"/>
              <a:buAutoNum type="arabicPeriod"/>
            </a:pPr>
            <a:r>
              <a:rPr lang="en-US" sz="3200" b="1" i="1" dirty="0"/>
              <a:t>The breast for possible tumor </a:t>
            </a:r>
            <a:endParaRPr lang="en-US" sz="3200" b="1" dirty="0"/>
          </a:p>
          <a:p>
            <a:pPr marL="514350" lvl="0" indent="-514350">
              <a:buFont typeface="+mj-lt"/>
              <a:buAutoNum type="arabicPeriod"/>
            </a:pPr>
            <a:r>
              <a:rPr lang="en-US" sz="3200" b="1" i="1" dirty="0"/>
              <a:t>Ex. of the chest for possible metastasis. </a:t>
            </a:r>
            <a:endParaRPr lang="en-US" sz="3200" b="1" dirty="0"/>
          </a:p>
          <a:p>
            <a:pPr marL="514350" lvl="0" indent="-514350">
              <a:buFont typeface="+mj-lt"/>
              <a:buAutoNum type="arabicPeriod"/>
            </a:pPr>
            <a:r>
              <a:rPr lang="en-US" sz="3200" b="1" i="1" dirty="0"/>
              <a:t>Hypertension, cardiac and respiratory signs must be excluded. The presence of all these may influence treatment, e.g. the patient’s suitability for surgery</a:t>
            </a:r>
            <a:endParaRPr lang="en-US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458200" cy="51090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Postmenopausal bleeding</a:t>
            </a:r>
          </a:p>
          <a:p>
            <a:pPr algn="ctr"/>
            <a:r>
              <a:rPr lang="en-US" sz="5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definition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en-US" sz="4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bleeding that occurs after 12 months of amenorrhea in a woman aged 45 years or over.</a:t>
            </a:r>
          </a:p>
          <a:p>
            <a:pPr algn="just"/>
            <a:endParaRPr lang="en-US" sz="40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v"/>
            </a:pPr>
            <a:endParaRPr lang="en-US" sz="4000" b="1" dirty="0">
              <a:ln w="11430"/>
              <a:solidFill>
                <a:srgbClr val="99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Abdominal and pelvic examination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0181" y="1905001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26277230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4000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Abdominal examinations</a:t>
            </a:r>
            <a:r>
              <a:rPr lang="en-US" sz="36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: </a:t>
            </a:r>
            <a:endParaRPr lang="en-US" sz="3200" dirty="0"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500" b="1" i="1" dirty="0">
                <a:solidFill>
                  <a:srgbClr val="C00000"/>
                </a:solidFill>
              </a:rPr>
              <a:t>lump in the lower abdomen</a:t>
            </a:r>
            <a:endParaRPr lang="en-US" sz="3500" b="1" dirty="0">
              <a:solidFill>
                <a:srgbClr val="C0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500" b="1" i="1" dirty="0">
                <a:solidFill>
                  <a:srgbClr val="C00000"/>
                </a:solidFill>
              </a:rPr>
              <a:t>A uterus that is larger </a:t>
            </a:r>
            <a:r>
              <a:rPr lang="en-US" sz="3500" b="1" i="1" dirty="0"/>
              <a:t>than normal may in case of(the presence of</a:t>
            </a:r>
            <a:r>
              <a:rPr lang="en-US" sz="3500" b="1" i="1" u="sng" dirty="0"/>
              <a:t> </a:t>
            </a:r>
            <a:r>
              <a:rPr lang="en-US" sz="3500" b="1" i="1" u="sng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2"/>
              </a:rPr>
              <a:t>fibroids</a:t>
            </a:r>
            <a:r>
              <a:rPr lang="en-US" sz="3500" b="1" i="1" u="sng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500" b="1" i="1" dirty="0"/>
              <a:t>or </a:t>
            </a:r>
            <a:r>
              <a:rPr lang="en-US" sz="3500" b="1" i="1" u="sng" dirty="0"/>
              <a:t>polyps</a:t>
            </a:r>
            <a:r>
              <a:rPr lang="en-US" sz="3500" b="1" i="1" dirty="0"/>
              <a:t> or </a:t>
            </a:r>
            <a:r>
              <a:rPr lang="en-US" sz="3500" b="1" i="1" u="sng" dirty="0"/>
              <a:t>cancer</a:t>
            </a:r>
            <a:r>
              <a:rPr lang="en-US" sz="3500" b="1" i="1" dirty="0"/>
              <a:t> ). (Classically patient with endometrial carcinoma do not have an abdominally palpable uterus).</a:t>
            </a:r>
            <a:endParaRPr lang="en-US" sz="3500" b="1" dirty="0"/>
          </a:p>
          <a:p>
            <a:pPr marL="514350" lvl="0" indent="-514350">
              <a:buFont typeface="+mj-lt"/>
              <a:buAutoNum type="arabicPeriod"/>
            </a:pPr>
            <a:r>
              <a:rPr lang="en-US" sz="3500" b="1" i="1" dirty="0">
                <a:solidFill>
                  <a:srgbClr val="C00000"/>
                </a:solidFill>
              </a:rPr>
              <a:t>abdominal masses </a:t>
            </a:r>
            <a:r>
              <a:rPr lang="en-US" sz="3500" b="1" i="1" dirty="0"/>
              <a:t>and </a:t>
            </a:r>
            <a:r>
              <a:rPr lang="en-US" sz="3500" b="1" i="1" dirty="0">
                <a:solidFill>
                  <a:srgbClr val="C00000"/>
                </a:solidFill>
              </a:rPr>
              <a:t>ascites</a:t>
            </a:r>
            <a:r>
              <a:rPr lang="en-US" sz="3500" b="1" i="1" dirty="0"/>
              <a:t>(Patient with advanced cancer: evidence of metastases)</a:t>
            </a:r>
            <a:endParaRPr lang="en-US" sz="3500" b="1" dirty="0"/>
          </a:p>
          <a:p>
            <a:pPr marL="514350" lvl="0" indent="-514350">
              <a:buFont typeface="+mj-lt"/>
              <a:buAutoNum type="arabicPeriod"/>
            </a:pPr>
            <a:r>
              <a:rPr lang="en-US" sz="3500" b="1" i="1" dirty="0"/>
              <a:t>The presence </a:t>
            </a:r>
            <a:r>
              <a:rPr lang="en-US" sz="3500" b="1" i="1" dirty="0">
                <a:solidFill>
                  <a:srgbClr val="C00000"/>
                </a:solidFill>
              </a:rPr>
              <a:t>of ovarian masses </a:t>
            </a:r>
            <a:r>
              <a:rPr lang="en-US" sz="3500" b="1" i="1" dirty="0"/>
              <a:t>may suggest the possibility of a functioning ovarian tumor.</a:t>
            </a:r>
            <a:endParaRPr lang="en-US" sz="3500" b="1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ea typeface="Times New Roman" pitchFamily="18" charset="0"/>
              <a:cs typeface="Arial" pitchFamily="34" charset="0"/>
            </a:endParaRPr>
          </a:p>
          <a:p>
            <a:pPr marL="742950" lvl="0" indent="-7429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52400" y="518815"/>
            <a:ext cx="8763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vaginal examination</a:t>
            </a:r>
            <a:endParaRPr kumimoji="0" lang="en-US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en-US" sz="4000" b="1" i="1" dirty="0">
                <a:solidFill>
                  <a:srgbClr val="7030A0"/>
                </a:solidFill>
              </a:rPr>
              <a:t>Direct inspection</a:t>
            </a:r>
            <a:r>
              <a:rPr lang="en-US" sz="4000" b="1" i="1" dirty="0"/>
              <a:t>: of the </a:t>
            </a:r>
            <a:r>
              <a:rPr lang="en-US" sz="4000" b="1" i="1" dirty="0">
                <a:solidFill>
                  <a:srgbClr val="7030A0"/>
                </a:solidFill>
              </a:rPr>
              <a:t>vulva</a:t>
            </a:r>
            <a:r>
              <a:rPr lang="en-US" sz="4000" b="1" i="1" dirty="0"/>
              <a:t> and </a:t>
            </a:r>
            <a:r>
              <a:rPr lang="en-US" sz="4000" b="1" i="1" dirty="0">
                <a:solidFill>
                  <a:srgbClr val="7030A0"/>
                </a:solidFill>
              </a:rPr>
              <a:t>vagina </a:t>
            </a:r>
            <a:r>
              <a:rPr lang="en-US" sz="4000" b="1" i="1" dirty="0"/>
              <a:t>for any signs or lesion suggests of:</a:t>
            </a:r>
            <a:endParaRPr lang="en-US" sz="4000" b="1" dirty="0"/>
          </a:p>
          <a:p>
            <a:pPr marL="742950" lvl="0" indent="-742950">
              <a:buFont typeface="+mj-lt"/>
              <a:buAutoNum type="arabicPeriod"/>
            </a:pPr>
            <a:r>
              <a:rPr lang="en-US" sz="4000" b="1" i="1" dirty="0"/>
              <a:t>atrophy</a:t>
            </a:r>
            <a:endParaRPr lang="en-US" sz="4000" b="1" dirty="0"/>
          </a:p>
          <a:p>
            <a:pPr marL="742950" lvl="0" indent="-742950">
              <a:buFont typeface="+mj-lt"/>
              <a:buAutoNum type="arabicPeriod"/>
            </a:pPr>
            <a:r>
              <a:rPr lang="en-US" sz="4000" b="1" i="1" dirty="0"/>
              <a:t>areas of bleeding</a:t>
            </a:r>
            <a:endParaRPr lang="en-US" sz="4000" b="1" dirty="0"/>
          </a:p>
          <a:p>
            <a:pPr marL="742950" lvl="0" indent="-742950">
              <a:buFont typeface="+mj-lt"/>
              <a:buAutoNum type="arabicPeriod"/>
            </a:pPr>
            <a:r>
              <a:rPr lang="en-US" sz="4000" b="1" i="1" dirty="0"/>
              <a:t>Ulcers</a:t>
            </a:r>
            <a:endParaRPr lang="en-US" sz="4000" b="1" dirty="0"/>
          </a:p>
          <a:p>
            <a:pPr marL="742950" lvl="0" indent="-742950">
              <a:buFont typeface="+mj-lt"/>
              <a:buAutoNum type="arabicPeriod"/>
            </a:pPr>
            <a:r>
              <a:rPr lang="en-US" sz="4000" b="1" i="1" dirty="0"/>
              <a:t>tumors( malignancy )</a:t>
            </a:r>
            <a:endParaRPr lang="en-US" sz="4000" b="1" dirty="0"/>
          </a:p>
          <a:p>
            <a:pPr marL="742950" indent="-742950">
              <a:buFont typeface="+mj-lt"/>
              <a:buAutoNum type="arabicPeriod"/>
            </a:pPr>
            <a:endParaRPr lang="en-US" sz="4000" b="1" dirty="0">
              <a:cs typeface="Times New Roman" pitchFamily="18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8401" y="3276600"/>
            <a:ext cx="354699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772400" cy="579438"/>
          </a:xfrm>
        </p:spPr>
        <p:txBody>
          <a:bodyPr>
            <a:noAutofit/>
          </a:bodyPr>
          <a:lstStyle/>
          <a:p>
            <a:pPr algn="l"/>
            <a:r>
              <a:rPr lang="en-US" sz="4800" b="1" i="1" dirty="0">
                <a:solidFill>
                  <a:srgbClr val="7030A0"/>
                </a:solidFill>
              </a:rPr>
              <a:t>Palpation:</a:t>
            </a:r>
            <a:r>
              <a:rPr lang="en-US" sz="4800" b="1" i="1" dirty="0"/>
              <a:t> 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400" b="1" i="1" dirty="0"/>
              <a:t>To separate the labia for better inspection of the urethral meatus to find out any 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US" sz="4400" b="1" i="1" dirty="0"/>
              <a:t>Caruncle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400" b="1" i="1" dirty="0"/>
              <a:t> polyp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400" b="1" i="1" dirty="0"/>
              <a:t> mucosal prolapse 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796432097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89916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u="sng" dirty="0">
                <a:solidFill>
                  <a:srgbClr val="C00000"/>
                </a:solidFill>
              </a:rPr>
              <a:t>A speculum Examination </a:t>
            </a:r>
            <a:endParaRPr lang="en-US" sz="4400" b="1" dirty="0">
              <a:solidFill>
                <a:srgbClr val="C0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600" b="1" i="1" dirty="0">
                <a:solidFill>
                  <a:srgbClr val="002060"/>
                </a:solidFill>
              </a:rPr>
              <a:t>of the vagina &amp;cervix look for </a:t>
            </a:r>
            <a:endParaRPr lang="en-US" sz="3600" b="1" dirty="0">
              <a:solidFill>
                <a:srgbClr val="002060"/>
              </a:solidFill>
            </a:endParaRPr>
          </a:p>
          <a:p>
            <a:pPr marL="514350" lvl="0" indent="-514350">
              <a:buFont typeface="Wingdings" panose="05000000000000000000" pitchFamily="2" charset="2"/>
              <a:buChar char="v"/>
            </a:pPr>
            <a:r>
              <a:rPr lang="en-US" sz="3600" b="1" i="1" dirty="0">
                <a:latin typeface="Arial Narrow" panose="020B0606020202030204" pitchFamily="34" charset="0"/>
                <a:cs typeface="AngsanaUPC" panose="02020603050405020304" pitchFamily="18" charset="-34"/>
              </a:rPr>
              <a:t>polyp</a:t>
            </a:r>
            <a:endParaRPr lang="en-US" sz="3600" b="1" dirty="0">
              <a:latin typeface="Arial Narrow" panose="020B0606020202030204" pitchFamily="34" charset="0"/>
              <a:cs typeface="AngsanaUPC" panose="02020603050405020304" pitchFamily="18" charset="-34"/>
            </a:endParaRPr>
          </a:p>
          <a:p>
            <a:pPr marL="514350" lvl="0" indent="-514350">
              <a:buFont typeface="Wingdings" panose="05000000000000000000" pitchFamily="2" charset="2"/>
              <a:buChar char="v"/>
            </a:pPr>
            <a:r>
              <a:rPr lang="en-US" sz="3600" b="1" i="1" dirty="0">
                <a:latin typeface="Arial Narrow" panose="020B0606020202030204" pitchFamily="34" charset="0"/>
                <a:cs typeface="AngsanaUPC" panose="02020603050405020304" pitchFamily="18" charset="-34"/>
              </a:rPr>
              <a:t>atrophic changes in the vagina</a:t>
            </a:r>
            <a:endParaRPr lang="en-US" sz="3600" b="1" dirty="0">
              <a:latin typeface="Arial Narrow" panose="020B0606020202030204" pitchFamily="34" charset="0"/>
              <a:cs typeface="AngsanaUPC" panose="02020603050405020304" pitchFamily="18" charset="-34"/>
            </a:endParaRPr>
          </a:p>
          <a:p>
            <a:pPr marL="514350" lvl="0" indent="-514350">
              <a:buFont typeface="Wingdings" panose="05000000000000000000" pitchFamily="2" charset="2"/>
              <a:buChar char="v"/>
            </a:pPr>
            <a:r>
              <a:rPr lang="en-US" sz="3600" b="1" i="1" dirty="0">
                <a:latin typeface="Arial Narrow" panose="020B0606020202030204" pitchFamily="34" charset="0"/>
                <a:cs typeface="AngsanaUPC" panose="02020603050405020304" pitchFamily="18" charset="-34"/>
              </a:rPr>
              <a:t>infection</a:t>
            </a:r>
            <a:endParaRPr lang="en-US" sz="3600" b="1" dirty="0">
              <a:latin typeface="Arial Narrow" panose="020B0606020202030204" pitchFamily="34" charset="0"/>
              <a:cs typeface="AngsanaUPC" panose="02020603050405020304" pitchFamily="18" charset="-34"/>
            </a:endParaRPr>
          </a:p>
          <a:p>
            <a:pPr marL="514350" lvl="0" indent="-514350">
              <a:buFont typeface="Wingdings" panose="05000000000000000000" pitchFamily="2" charset="2"/>
              <a:buChar char="v"/>
            </a:pPr>
            <a:r>
              <a:rPr lang="en-US" sz="3600" b="1" i="1" dirty="0">
                <a:latin typeface="Arial Narrow" panose="020B0606020202030204" pitchFamily="34" charset="0"/>
                <a:cs typeface="AngsanaUPC" panose="02020603050405020304" pitchFamily="18" charset="-34"/>
              </a:rPr>
              <a:t>Lesion suggestive of malignancy</a:t>
            </a:r>
            <a:endParaRPr lang="en-US" sz="3600" b="1" dirty="0">
              <a:latin typeface="Arial Narrow" panose="020B0606020202030204" pitchFamily="34" charset="0"/>
              <a:cs typeface="AngsanaUPC" panose="02020603050405020304" pitchFamily="18" charset="-34"/>
            </a:endParaRPr>
          </a:p>
          <a:p>
            <a:pPr marL="514350" lvl="0" indent="-514350">
              <a:buFont typeface="Wingdings" panose="05000000000000000000" pitchFamily="2" charset="2"/>
              <a:buChar char="v"/>
            </a:pPr>
            <a:r>
              <a:rPr lang="en-US" sz="3600" b="1" i="1" dirty="0">
                <a:latin typeface="Arial Narrow" panose="020B0606020202030204" pitchFamily="34" charset="0"/>
                <a:cs typeface="AngsanaUPC" panose="02020603050405020304" pitchFamily="18" charset="-34"/>
              </a:rPr>
              <a:t>Any visible cervical growth → biopsy is to be taken for histology. </a:t>
            </a:r>
            <a:endParaRPr lang="en-US" sz="3600" b="1" dirty="0">
              <a:latin typeface="Arial Narrow" panose="020B0606020202030204" pitchFamily="34" charset="0"/>
              <a:cs typeface="AngsanaUPC" panose="02020603050405020304" pitchFamily="18" charset="-34"/>
            </a:endParaRPr>
          </a:p>
          <a:p>
            <a:pPr lvl="0"/>
            <a:r>
              <a:rPr lang="en-US" sz="3600" b="1" i="1" dirty="0">
                <a:solidFill>
                  <a:srgbClr val="002060"/>
                </a:solidFill>
              </a:rPr>
              <a:t>2.Then before removal of the speculum A Pap smear is taken.</a:t>
            </a:r>
            <a:endParaRPr lang="en-US" sz="3600" b="1" dirty="0">
              <a:solidFill>
                <a:srgbClr val="002060"/>
              </a:solidFill>
            </a:endParaRPr>
          </a:p>
          <a:p>
            <a:pPr lvl="0"/>
            <a:r>
              <a:rPr lang="en-US" sz="3600" b="1" i="1" dirty="0">
                <a:solidFill>
                  <a:srgbClr val="002060"/>
                </a:solidFill>
              </a:rPr>
              <a:t>3.Aspiration cytology — for endometrial carcinoma</a:t>
            </a:r>
            <a:endParaRPr lang="en-US" sz="3600" b="1" dirty="0">
              <a:solidFill>
                <a:srgbClr val="002060"/>
              </a:solidFill>
            </a:endParaRPr>
          </a:p>
          <a:p>
            <a:r>
              <a:rPr lang="en-US" sz="3600" b="1" i="1" dirty="0">
                <a:solidFill>
                  <a:srgbClr val="002060"/>
                </a:solidFill>
              </a:rPr>
              <a:t> 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29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Speculum examination of the cervix</a:t>
            </a:r>
            <a:br>
              <a:rPr lang="en-US" dirty="0"/>
            </a:b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1295400"/>
            <a:ext cx="6477000" cy="503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1036491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839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b="1" dirty="0">
                <a:solidFill>
                  <a:srgbClr val="002060"/>
                </a:solidFill>
              </a:rPr>
              <a:t>A bimanual examination</a:t>
            </a:r>
          </a:p>
          <a:p>
            <a:pPr lvl="0"/>
            <a:r>
              <a:rPr lang="en-US" sz="4000" b="1" i="1" dirty="0"/>
              <a:t>I. Assess the uterus for</a:t>
            </a:r>
            <a:endParaRPr lang="en-US" sz="4000" dirty="0"/>
          </a:p>
          <a:p>
            <a:pPr marL="742950" lvl="0" indent="-742950">
              <a:buFont typeface="+mj-lt"/>
              <a:buAutoNum type="arabicPeriod"/>
            </a:pPr>
            <a:r>
              <a:rPr lang="en-US" sz="40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Uterus may be normal, atrophic or enlarged </a:t>
            </a:r>
            <a:endParaRPr lang="en-US" sz="40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40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position</a:t>
            </a:r>
            <a:endParaRPr lang="en-US" sz="40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40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Mobility</a:t>
            </a:r>
            <a:endParaRPr lang="en-US" sz="40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40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(An enlarged, fixed uterus may indicate advanced malignant disease)</a:t>
            </a:r>
            <a:endParaRPr lang="en-US" sz="40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lvl="0"/>
            <a:r>
              <a:rPr lang="en-US" sz="4000" b="1" i="1" dirty="0"/>
              <a:t>II.Palpable adnexal mass </a:t>
            </a:r>
            <a:endParaRPr lang="en-US" sz="4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Bimanual examination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8924" y="1447800"/>
            <a:ext cx="5145740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5932731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749" y="1447800"/>
            <a:ext cx="80726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i="1" dirty="0"/>
              <a:t>But some prefer to reduce the period to 6 months</a:t>
            </a:r>
            <a:endParaRPr lang="en-US" sz="5400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191000" y="1"/>
            <a:ext cx="495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bimanual examination of an </a:t>
            </a:r>
            <a:r>
              <a:rPr lang="en-US" sz="2800" b="1" dirty="0" err="1">
                <a:solidFill>
                  <a:srgbClr val="FF0000"/>
                </a:solidFill>
              </a:rPr>
              <a:t>anteverted</a:t>
            </a:r>
            <a:r>
              <a:rPr lang="en-US" sz="2800" b="1" dirty="0">
                <a:solidFill>
                  <a:srgbClr val="FF0000"/>
                </a:solidFill>
              </a:rPr>
              <a:t> uterus</a:t>
            </a:r>
            <a:r>
              <a:rPr lang="en-US" sz="3200" b="1" dirty="0"/>
              <a:t>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52400" y="1211997"/>
            <a:ext cx="8991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5400" b="1" i="1" dirty="0">
                <a:latin typeface="Arial Narrow" panose="020B0606020202030204" pitchFamily="34" charset="0"/>
              </a:rPr>
              <a:t>All postmenopausal bleeding is suspected endometrial carcinoma until proven otherwise.</a:t>
            </a:r>
            <a:endParaRPr lang="en-US" sz="54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533400" y="228600"/>
            <a:ext cx="6629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Investigations:</a:t>
            </a:r>
            <a:endParaRPr kumimoji="0" lang="en-US" sz="6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8600" y="1262391"/>
            <a:ext cx="90678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General investigation: 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b="1" i="1" dirty="0"/>
              <a:t>Complete blood count (CBC) , platelet count</a:t>
            </a:r>
            <a:endParaRPr lang="en-US" sz="4000" b="1" dirty="0"/>
          </a:p>
          <a:p>
            <a:pPr marL="1200150" lvl="1" indent="-742950">
              <a:buFont typeface="+mj-lt"/>
              <a:buAutoNum type="arabicPeriod"/>
            </a:pPr>
            <a:r>
              <a:rPr lang="en-US" sz="4000" b="1" i="1" dirty="0"/>
              <a:t> blood sugar (fasting and postprandial)</a:t>
            </a:r>
            <a:endParaRPr lang="en-US" sz="4000" b="1" dirty="0"/>
          </a:p>
          <a:p>
            <a:pPr marL="1200150" lvl="1" indent="-742950">
              <a:buFont typeface="+mj-lt"/>
              <a:buAutoNum type="arabicPeriod"/>
            </a:pPr>
            <a:r>
              <a:rPr lang="en-US" sz="4000" b="1" i="1" dirty="0"/>
              <a:t>blood urea</a:t>
            </a:r>
            <a:endParaRPr lang="en-US" sz="4000" b="1" dirty="0"/>
          </a:p>
          <a:p>
            <a:pPr marL="1200150" lvl="1" indent="-742950">
              <a:buFont typeface="+mj-lt"/>
              <a:buAutoNum type="arabicPeriod"/>
            </a:pPr>
            <a:r>
              <a:rPr lang="en-US" sz="4000" b="1" i="1" dirty="0"/>
              <a:t>urine microscopy</a:t>
            </a:r>
            <a:endParaRPr lang="en-US" sz="4000" b="1" dirty="0"/>
          </a:p>
          <a:p>
            <a:pPr marL="1200150" lvl="1" indent="-742950">
              <a:buFont typeface="+mj-lt"/>
              <a:buAutoNum type="arabicPeriod"/>
            </a:pPr>
            <a:r>
              <a:rPr lang="en-US" sz="4000" b="1" i="1" dirty="0"/>
              <a:t>chest x-ray </a:t>
            </a:r>
            <a:endParaRPr lang="en-US" sz="4000" b="1" dirty="0"/>
          </a:p>
          <a:p>
            <a:pPr marL="1200150" lvl="1" indent="-742950">
              <a:buFont typeface="+mj-lt"/>
              <a:buAutoNum type="arabicPeriod"/>
            </a:pPr>
            <a:r>
              <a:rPr lang="en-US" sz="4000" b="1" i="1" dirty="0"/>
              <a:t> ECG  </a:t>
            </a:r>
            <a:endParaRPr lang="en-US" sz="4000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7937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dirty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35843" name="عنصر نائب للمحتوى 2"/>
          <p:cNvSpPr>
            <a:spLocks noGrp="1"/>
          </p:cNvSpPr>
          <p:nvPr>
            <p:ph idx="1"/>
          </p:nvPr>
        </p:nvSpPr>
        <p:spPr>
          <a:xfrm>
            <a:off x="491319" y="838200"/>
            <a:ext cx="8229600" cy="4830763"/>
          </a:xfrm>
        </p:spPr>
        <p:txBody>
          <a:bodyPr>
            <a:normAutofit/>
          </a:bodyPr>
          <a:lstStyle/>
          <a:p>
            <a:pPr lvl="0"/>
            <a:r>
              <a:rPr lang="en-US" sz="4000" b="1" i="1" dirty="0"/>
              <a:t>Cytological smears</a:t>
            </a:r>
            <a:r>
              <a:rPr lang="en-US" sz="4000" i="1" dirty="0"/>
              <a:t> from the vagina may be obtained</a:t>
            </a:r>
            <a:r>
              <a:rPr lang="en-US" sz="4000" b="1" i="1" dirty="0"/>
              <a:t>. </a:t>
            </a:r>
            <a:r>
              <a:rPr lang="en-US" sz="4000" i="1" dirty="0"/>
              <a:t> </a:t>
            </a:r>
            <a:endParaRPr lang="en-US" sz="4000" dirty="0"/>
          </a:p>
          <a:p>
            <a:pPr lvl="0"/>
            <a:r>
              <a:rPr lang="en-US" sz="4000" b="1" i="1" dirty="0"/>
              <a:t>Pap smear</a:t>
            </a:r>
            <a:r>
              <a:rPr lang="en-US" sz="4000" i="1" dirty="0"/>
              <a:t> and </a:t>
            </a:r>
            <a:r>
              <a:rPr lang="en-US" sz="4000" b="1" i="1" dirty="0">
                <a:hlinkClick r:id="rId2"/>
              </a:rPr>
              <a:t>biopsy</a:t>
            </a:r>
            <a:r>
              <a:rPr lang="en-US" sz="4000" i="1" dirty="0"/>
              <a:t> of the cervix will be obtained.</a:t>
            </a:r>
            <a:endParaRPr lang="en-US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467100"/>
            <a:ext cx="7543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2011362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err="1"/>
              <a:t>Colposcopy</a:t>
            </a:r>
            <a:br>
              <a:rPr lang="en-US" sz="4800" b="1" dirty="0"/>
            </a:br>
            <a:endParaRPr lang="en-US" sz="4800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4607" y="1828800"/>
            <a:ext cx="4871840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7827964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/>
              <a:t>Biopsy</a:t>
            </a:r>
            <a:endParaRPr lang="en-US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6400"/>
            <a:ext cx="4800600" cy="384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41289090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عنصر نائب للمحتوى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059363"/>
          </a:xfrm>
        </p:spPr>
        <p:txBody>
          <a:bodyPr>
            <a:normAutofit/>
          </a:bodyPr>
          <a:lstStyle/>
          <a:p>
            <a:pPr algn="l" rtl="0" eaLnBrk="1" hangingPunct="1">
              <a:buFont typeface="Wingdings" pitchFamily="2" charset="2"/>
              <a:buChar char="v"/>
            </a:pPr>
            <a:r>
              <a:rPr lang="en-US" dirty="0">
                <a:cs typeface="Majalla UI"/>
              </a:rPr>
              <a:t> </a:t>
            </a:r>
            <a:r>
              <a:rPr lang="en-US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 Narrow" panose="020B0606020202030204" pitchFamily="34" charset="0"/>
                <a:cs typeface="Majalla UI"/>
              </a:rPr>
              <a:t>Tests performed to identify abnormalities of the uterus, the main aim of these investigations are to exclude both endometrial cancer &amp;atypical hyperplasia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cs typeface="Majalla UI"/>
              </a:rPr>
              <a:t>.</a:t>
            </a:r>
            <a:endParaRPr lang="ar-S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76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i="1" dirty="0" err="1"/>
              <a:t>Transvaginal</a:t>
            </a:r>
            <a:r>
              <a:rPr lang="en-US" sz="4800" b="1" i="1" dirty="0"/>
              <a:t> solography</a:t>
            </a:r>
            <a:r>
              <a:rPr lang="en-US" sz="4800" i="1" dirty="0"/>
              <a:t> (</a:t>
            </a:r>
            <a:r>
              <a:rPr lang="en-US" sz="4800" b="1" i="1" dirty="0"/>
              <a:t>TVS</a:t>
            </a:r>
            <a:r>
              <a:rPr lang="en-US" sz="4800" i="1" dirty="0"/>
              <a:t>) should be done:</a:t>
            </a:r>
            <a:endParaRPr lang="en-US" sz="4800" dirty="0"/>
          </a:p>
          <a:p>
            <a:pPr marL="685800" lvl="0" indent="-685800">
              <a:buFont typeface="Wingdings" panose="05000000000000000000" pitchFamily="2" charset="2"/>
              <a:buChar char="q"/>
            </a:pPr>
            <a:r>
              <a:rPr lang="en-US" sz="4800" i="1" dirty="0"/>
              <a:t> to exclude any pelvic pathology</a:t>
            </a:r>
            <a:endParaRPr lang="en-US" sz="4800" dirty="0"/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i="1" dirty="0"/>
              <a:t>For endometrial thickness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580388"/>
            <a:ext cx="5740136" cy="313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52373"/>
            <a:ext cx="8839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400" b="1" dirty="0"/>
              <a:t>In the postmenopausal woman, the endometrial thickness is 3 mm or less </a:t>
            </a:r>
            <a:r>
              <a:rPr lang="en-US" sz="4400" b="1" dirty="0">
                <a:solidFill>
                  <a:srgbClr val="FF0000"/>
                </a:solidFill>
              </a:rPr>
              <a:t>(or 5 mm or less for women on HRT)</a:t>
            </a:r>
          </a:p>
          <a:p>
            <a:endParaRPr lang="en-US" sz="44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4400" b="1" dirty="0"/>
              <a:t>patients can be reassured that the likelihood of endometrial carcinoma is extremely low and no further investigation is required</a:t>
            </a:r>
            <a:endParaRPr lang="en-US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229600" cy="43396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AGaramond-Regular" charset="-128"/>
              <a:cs typeface="Arial" pitchFamily="34" charset="0"/>
            </a:endParaRPr>
          </a:p>
          <a:p>
            <a:pPr lvl="0"/>
            <a:r>
              <a:rPr lang="en-US" sz="4800" b="1" i="1" dirty="0"/>
              <a:t>Even without</a:t>
            </a:r>
            <a:r>
              <a:rPr lang="en-US" sz="4800" b="1" dirty="0"/>
              <a:t> </a:t>
            </a:r>
            <a:r>
              <a:rPr lang="en-US" sz="4800" b="1" i="1" dirty="0"/>
              <a:t>amenorrhea or irregularity, menstruation continuing after the age of </a:t>
            </a:r>
            <a:r>
              <a:rPr lang="en-US" sz="4800" b="1" i="1" dirty="0">
                <a:solidFill>
                  <a:srgbClr val="FF0000"/>
                </a:solidFill>
              </a:rPr>
              <a:t>55 years should be investigated.</a:t>
            </a:r>
            <a:endParaRPr lang="en-US" sz="4800" b="1" dirty="0">
              <a:solidFill>
                <a:srgbClr val="FF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AGaramond-Regular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228600" y="457200"/>
            <a:ext cx="8763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en-US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For those with an endometrial thickness greater than</a:t>
            </a:r>
            <a:r>
              <a:rPr lang="ar-IQ" sz="5400" b="1" dirty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3 mm </a:t>
            </a:r>
            <a:r>
              <a:rPr kumimoji="0" lang="en-US" sz="5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(5 mm for those on HRT)</a:t>
            </a:r>
            <a:r>
              <a:rPr kumimoji="0" lang="en-US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further endometrial</a:t>
            </a:r>
            <a:r>
              <a:rPr lang="ar-IQ" sz="5400" b="1" dirty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assessment is warranted in the form of an endometrial</a:t>
            </a:r>
            <a:r>
              <a:rPr lang="ar-IQ" sz="5400" b="1" dirty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biopsy.</a:t>
            </a:r>
            <a:r>
              <a:rPr kumimoji="0" lang="en-US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en-US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38200"/>
            <a:ext cx="9067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"/>
              <a:tabLst>
                <a:tab pos="228600" algn="l"/>
              </a:tabLst>
            </a:pPr>
            <a:r>
              <a:rPr lang="en-US" sz="44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The exception to this rule is women on </a:t>
            </a:r>
            <a:r>
              <a:rPr lang="en-US" sz="4400" b="1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tamoxifen</a:t>
            </a:r>
            <a:r>
              <a:rPr lang="en-US" sz="44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 as ultrasound will not assist with a diagnosis ,Most women on </a:t>
            </a:r>
            <a:r>
              <a:rPr lang="en-US" sz="4400" b="1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tamoxifen</a:t>
            </a:r>
            <a:r>
              <a:rPr lang="en-US" sz="44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 will have a thickened, irregular and cystic endometrium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317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763000" cy="588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Findings that require further investigation by EB(Indications of  Endometrial sampling)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200150" algn="l"/>
              </a:tabLst>
            </a:pPr>
            <a:r>
              <a:rPr lang="en-US" sz="3600" b="1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Endometrial thickness is &gt;5 mm</a:t>
            </a:r>
            <a:endParaRPr lang="en-US" sz="3600" b="1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200150" algn="l"/>
              </a:tabLst>
            </a:pPr>
            <a:r>
              <a:rPr lang="en-US" sz="3600" b="1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An irregular endometrial outline</a:t>
            </a:r>
            <a:endParaRPr lang="en-US" sz="3600" b="1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200150" algn="l"/>
              </a:tabLst>
            </a:pPr>
            <a:r>
              <a:rPr lang="en-US" sz="3600" b="1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Fluid in the uterine cavity</a:t>
            </a:r>
            <a:endParaRPr lang="en-US" sz="3600" b="1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200150" algn="l"/>
              </a:tabLst>
            </a:pPr>
            <a:r>
              <a:rPr lang="en-US" sz="3600" b="1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Focal endometrial abnormality(thick </a:t>
            </a:r>
            <a:r>
              <a:rPr lang="en-US" sz="3600" b="1" i="1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polypoid</a:t>
            </a:r>
            <a:r>
              <a:rPr lang="en-US" sz="3600" b="1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 endometrium) (9–10 mm)</a:t>
            </a:r>
            <a:endParaRPr lang="en-US" sz="3600" b="1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200150" algn="l"/>
              </a:tabLst>
            </a:pPr>
            <a:r>
              <a:rPr lang="en-US" sz="3600" b="1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ET not visualized, e.g. fibroids</a:t>
            </a:r>
            <a:endParaRPr lang="en-US" sz="3600" b="1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200150" algn="l"/>
              </a:tabLst>
            </a:pPr>
            <a:r>
              <a:rPr lang="en-US" sz="3600" b="1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Recurrent PMB, regardless of ET</a:t>
            </a:r>
            <a:endParaRPr lang="en-US" sz="3600" b="1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6328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52400" y="969749"/>
            <a:ext cx="8763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en-US" sz="5400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The injection of liquid into the uterus prior to inserting a vaginal probe </a:t>
            </a:r>
            <a:r>
              <a:rPr kumimoji="0" lang="en-US" sz="5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5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saline infusion sonogram – SIS).</a:t>
            </a:r>
            <a:endParaRPr kumimoji="0" lang="ar-IQ" sz="5400" b="1" i="0" u="sng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ar-IQ" sz="2800" b="1" u="sng" dirty="0">
              <a:solidFill>
                <a:srgbClr val="FF0000"/>
              </a:solidFill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ar-IQ" sz="2800" b="1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procedure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676400"/>
            <a:ext cx="3962400" cy="4525963"/>
          </a:xfr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434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6527520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86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603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normal cavity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3132311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EG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8950135"/>
      </p:ext>
    </p:extLst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371600"/>
            <a:ext cx="88392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dirty="0">
              <a:cs typeface="Times New Roman" pitchFamily="18" charset="0"/>
            </a:endParaRPr>
          </a:p>
          <a:p>
            <a:endParaRPr lang="en-US" sz="3600" b="1" dirty="0">
              <a:cs typeface="Times New Roman" pitchFamily="18" charset="0"/>
            </a:endParaRPr>
          </a:p>
          <a:p>
            <a:endParaRPr lang="en-US" sz="3600" b="1" dirty="0">
              <a:cs typeface="Times New Roman" pitchFamily="18" charset="0"/>
            </a:endParaRPr>
          </a:p>
          <a:p>
            <a:endParaRPr lang="en-US" sz="3600" b="1" dirty="0">
              <a:cs typeface="Times New Roman" pitchFamily="18" charset="0"/>
            </a:endParaRPr>
          </a:p>
          <a:p>
            <a:endParaRPr lang="en-US" sz="3600" b="1" dirty="0">
              <a:cs typeface="Times New Roman" pitchFamily="18" charset="0"/>
            </a:endParaRPr>
          </a:p>
          <a:p>
            <a:endParaRPr lang="en-US" sz="3600" b="1" dirty="0">
              <a:cs typeface="Times New Roman" pitchFamily="18" charset="0"/>
            </a:endParaRPr>
          </a:p>
          <a:p>
            <a:endParaRPr lang="en-US" sz="3600" b="1" dirty="0">
              <a:cs typeface="Times New Roman" pitchFamily="18" charset="0"/>
            </a:endParaRPr>
          </a:p>
          <a:p>
            <a:r>
              <a:rPr lang="en-US" sz="4400" b="1" dirty="0">
                <a:cs typeface="Times New Roman" pitchFamily="18" charset="0"/>
              </a:rPr>
              <a:t>It affects as 30% of postmenopausal women.</a:t>
            </a:r>
          </a:p>
          <a:p>
            <a:endParaRPr lang="en-US" sz="3600" b="1" dirty="0"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45978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6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591550" cy="1584325"/>
          </a:xfrm>
          <a:ln>
            <a:solidFill>
              <a:srgbClr val="FFFF00"/>
            </a:solidFill>
          </a:ln>
        </p:spPr>
        <p:txBody>
          <a:bodyPr/>
          <a:lstStyle/>
          <a:p>
            <a:pPr marL="54864" rtl="0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ea typeface="+mj-ea"/>
              </a:rPr>
              <a:t>The Thickened </a:t>
            </a:r>
            <a:r>
              <a:rPr lang="en-US" sz="3600" b="1" dirty="0" err="1">
                <a:ea typeface="+mj-ea"/>
              </a:rPr>
              <a:t>endometrium</a:t>
            </a:r>
            <a:r>
              <a:rPr lang="en-US" sz="3600" b="1" dirty="0">
                <a:ea typeface="+mj-ea"/>
              </a:rPr>
              <a:t> may be a </a:t>
            </a:r>
            <a:r>
              <a:rPr lang="en-US" sz="4800" b="1" dirty="0">
                <a:solidFill>
                  <a:srgbClr val="FF0000"/>
                </a:solidFill>
                <a:ea typeface="+mj-ea"/>
              </a:rPr>
              <a:t>polyp</a:t>
            </a:r>
            <a:endParaRPr lang="en-CA" sz="4800" b="1" dirty="0">
              <a:solidFill>
                <a:srgbClr val="FF0000"/>
              </a:solidFill>
              <a:ea typeface="+mj-ea"/>
            </a:endParaRPr>
          </a:p>
        </p:txBody>
      </p:sp>
      <p:pic>
        <p:nvPicPr>
          <p:cNvPr id="62467" name="Picture 2" descr=" 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2438400"/>
            <a:ext cx="4127500" cy="3814763"/>
          </a:xfrm>
          <a:ln>
            <a:solidFill>
              <a:schemeClr val="bg1"/>
            </a:solidFill>
          </a:ln>
        </p:spPr>
      </p:pic>
      <p:pic>
        <p:nvPicPr>
          <p:cNvPr id="62468" name="Picture 3" descr="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438400"/>
            <a:ext cx="4267200" cy="381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5844" name="Line 4"/>
          <p:cNvSpPr>
            <a:spLocks noChangeShapeType="1"/>
          </p:cNvSpPr>
          <p:nvPr/>
        </p:nvSpPr>
        <p:spPr bwMode="auto">
          <a:xfrm flipV="1">
            <a:off x="5715000" y="4343400"/>
            <a:ext cx="381000" cy="838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257800" y="51816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catheter</a:t>
            </a:r>
            <a:endParaRPr lang="en-CA">
              <a:solidFill>
                <a:schemeClr val="bg1"/>
              </a:solidFill>
            </a:endParaRPr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V="1">
            <a:off x="7019925" y="4292600"/>
            <a:ext cx="0" cy="914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6804025" y="5300663"/>
            <a:ext cx="1081088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POLYP</a:t>
            </a:r>
            <a:endParaRPr lang="en-CA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28600" y="5410200"/>
            <a:ext cx="4267200" cy="8255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en-US" sz="1600" b="1">
                <a:solidFill>
                  <a:schemeClr val="bg1"/>
                </a:solidFill>
              </a:rPr>
              <a:t>With polyps the endometrial-myometrial</a:t>
            </a:r>
            <a:r>
              <a:rPr lang="en-US" sz="1600" b="1" baseline="30000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interface is  preserved</a:t>
            </a:r>
          </a:p>
          <a:p>
            <a:pPr rtl="0" eaLnBrk="0" hangingPunct="0"/>
            <a:endParaRPr lang="en-US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5" grpId="0"/>
      <p:bldP spid="35847" grpId="0" animBg="1"/>
      <p:bldP spid="35849" grpId="0" animBg="1"/>
      <p:bldP spid="3585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5" name="Rectangle 11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642350" cy="1347787"/>
          </a:xfrm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marL="54864" rtl="0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ea typeface="+mj-ea"/>
              </a:rPr>
              <a:t>The Thickened </a:t>
            </a:r>
            <a:r>
              <a:rPr lang="en-US" sz="4000" b="1" dirty="0" err="1">
                <a:ea typeface="+mj-ea"/>
              </a:rPr>
              <a:t>endometrium</a:t>
            </a:r>
            <a:r>
              <a:rPr lang="en-US" sz="4000" b="1" dirty="0">
                <a:ea typeface="+mj-ea"/>
              </a:rPr>
              <a:t> may be a </a:t>
            </a:r>
            <a:r>
              <a:rPr lang="en-US" b="1" dirty="0">
                <a:solidFill>
                  <a:srgbClr val="FF0000"/>
                </a:solidFill>
                <a:ea typeface="+mj-ea"/>
              </a:rPr>
              <a:t>polyp</a:t>
            </a:r>
            <a:endParaRPr lang="en-CA" b="1" dirty="0">
              <a:solidFill>
                <a:srgbClr val="FF0000"/>
              </a:solidFill>
              <a:ea typeface="+mj-ea"/>
            </a:endParaRPr>
          </a:p>
        </p:txBody>
      </p:sp>
      <p:pic>
        <p:nvPicPr>
          <p:cNvPr id="614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2362200"/>
            <a:ext cx="4267200" cy="3873500"/>
          </a:xfr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4450" y="2438400"/>
            <a:ext cx="4019550" cy="38814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2948" name="Line 4"/>
          <p:cNvSpPr>
            <a:spLocks noChangeShapeType="1"/>
          </p:cNvSpPr>
          <p:nvPr/>
        </p:nvSpPr>
        <p:spPr bwMode="auto">
          <a:xfrm flipH="1" flipV="1">
            <a:off x="6248400" y="3886200"/>
            <a:ext cx="381000" cy="84296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>
            <a:off x="8001000" y="2590800"/>
            <a:ext cx="76200" cy="457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7391400" y="2209800"/>
            <a:ext cx="838200" cy="34607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CYST</a:t>
            </a:r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6248400" y="4876800"/>
            <a:ext cx="8382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POLYP</a:t>
            </a:r>
            <a:endParaRPr lang="en-CA" sz="1400">
              <a:solidFill>
                <a:schemeClr val="bg1"/>
              </a:solidFill>
            </a:endParaRP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5105400" y="5562600"/>
            <a:ext cx="4038600" cy="701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en-US" sz="2000" b="1">
                <a:solidFill>
                  <a:schemeClr val="bg1"/>
                </a:solidFill>
              </a:rPr>
              <a:t>well-defined, homogeneous, isoechoic to the endometrium</a:t>
            </a:r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228600" y="5410200"/>
            <a:ext cx="4267200" cy="8255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en-US" sz="1600" b="1">
                <a:solidFill>
                  <a:schemeClr val="bg1"/>
                </a:solidFill>
              </a:rPr>
              <a:t>With polyps the endometrial-myometrial</a:t>
            </a:r>
            <a:r>
              <a:rPr lang="en-US" sz="1600" b="1" baseline="30000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interface is  preserved</a:t>
            </a:r>
          </a:p>
          <a:p>
            <a:pPr rtl="0" eaLnBrk="0" hangingPunct="0"/>
            <a:endParaRPr lang="en-US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  <p:bldP spid="82949" grpId="0" animBg="1"/>
      <p:bldP spid="82950" grpId="0" animBg="1" autoUpdateAnimBg="0"/>
      <p:bldP spid="82951" grpId="0" animBg="1" autoUpdateAnimBg="0"/>
      <p:bldP spid="82952" grpId="0" animBg="1" autoUpdateAnimBg="0"/>
      <p:bldP spid="8295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214563"/>
            <a:ext cx="4267200" cy="3957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2357438"/>
            <a:ext cx="4179887" cy="3962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5038725" y="6400800"/>
            <a:ext cx="4105275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en-US" sz="2400">
                <a:solidFill>
                  <a:schemeClr val="bg1"/>
                </a:solidFill>
              </a:rPr>
              <a:t>broad-based, hypoechoic, 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50825" y="6216650"/>
            <a:ext cx="4211638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en-US">
                <a:solidFill>
                  <a:schemeClr val="bg1"/>
                </a:solidFill>
              </a:rPr>
              <a:t>With myomas the endometrial-myometrial</a:t>
            </a:r>
            <a:r>
              <a:rPr lang="en-US" baseline="30000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interface is distorted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250825" y="404813"/>
            <a:ext cx="8642350" cy="134778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rtl="0"/>
            <a:r>
              <a:rPr lang="en-US" sz="4000" b="1" dirty="0"/>
              <a:t>The Thickened </a:t>
            </a:r>
            <a:r>
              <a:rPr lang="en-US" sz="4000" b="1" dirty="0" err="1"/>
              <a:t>endometrium</a:t>
            </a:r>
            <a:r>
              <a:rPr lang="en-US" sz="4000" b="1" dirty="0"/>
              <a:t> may be a </a:t>
            </a:r>
            <a:r>
              <a:rPr lang="en-US" sz="4000" b="1" dirty="0" err="1"/>
              <a:t>Submucosal</a:t>
            </a:r>
            <a:r>
              <a:rPr lang="en-US" sz="4000" b="1" dirty="0"/>
              <a:t> </a:t>
            </a:r>
            <a:r>
              <a:rPr lang="en-US" sz="4000" b="1" dirty="0" err="1"/>
              <a:t>leiomyomas</a:t>
            </a:r>
            <a:r>
              <a:rPr lang="en-US" sz="4000" dirty="0"/>
              <a:t> </a:t>
            </a:r>
            <a:endParaRPr lang="en-CA" sz="4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67" grpId="0" animBg="1"/>
      <p:bldP spid="36868" grpId="0" animBg="1"/>
      <p:bldP spid="3686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667000"/>
            <a:ext cx="4110038" cy="3787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8915" name="Picture 3" descr="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667000"/>
            <a:ext cx="4176713" cy="3816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1268413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en-US" sz="3200" b="1" dirty="0"/>
              <a:t>Endometrial cancer is typically a diffuse process,</a:t>
            </a:r>
            <a:r>
              <a:rPr lang="en-US" sz="3200" b="1" baseline="30000" dirty="0"/>
              <a:t> </a:t>
            </a:r>
            <a:r>
              <a:rPr lang="en-US" sz="3200" b="1" dirty="0"/>
              <a:t>but early cases can appear as a </a:t>
            </a:r>
            <a:r>
              <a:rPr lang="en-US" sz="3200" b="1" dirty="0" err="1"/>
              <a:t>polypoid</a:t>
            </a:r>
            <a:r>
              <a:rPr lang="en-US" sz="3200" b="1" dirty="0"/>
              <a:t> mass</a:t>
            </a:r>
          </a:p>
          <a:p>
            <a:pPr rtl="0" eaLnBrk="0" hangingPunct="0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4751387" cy="882650"/>
          </a:xfrm>
          <a:ln>
            <a:solidFill>
              <a:srgbClr val="FFFF00"/>
            </a:solidFill>
          </a:ln>
        </p:spPr>
        <p:txBody>
          <a:bodyPr/>
          <a:lstStyle/>
          <a:p>
            <a:pPr marL="54864" rtl="0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a typeface="+mj-ea"/>
              </a:rPr>
              <a:t>Endometrial cancer</a:t>
            </a:r>
            <a:endParaRPr lang="en-CA" sz="3600" b="1" dirty="0">
              <a:solidFill>
                <a:srgbClr val="FF0000"/>
              </a:solidFill>
              <a:ea typeface="+mj-ea"/>
            </a:endParaRP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5795963" y="3644900"/>
            <a:ext cx="2232025" cy="2305050"/>
          </a:xfrm>
          <a:prstGeom prst="ellips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60286"/>
            <a:ext cx="9144000" cy="571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lphaUcPeriod"/>
            </a:pPr>
            <a:r>
              <a:rPr lang="en-US" sz="3600" b="1" i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Outpatient endometrial biopsy</a:t>
            </a:r>
            <a:r>
              <a:rPr lang="en-US" sz="3600" i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3600" b="1" i="1" dirty="0" err="1">
                <a:latin typeface="+mj-lt"/>
                <a:cs typeface="Arial" panose="020B0604020202020204" pitchFamily="34" charset="0"/>
              </a:rPr>
              <a:t>Pipelle</a:t>
            </a:r>
            <a:endParaRPr lang="en-US" sz="3600" b="1" dirty="0">
              <a:latin typeface="+mj-lt"/>
              <a:cs typeface="Arial" panose="020B0604020202020204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3600" b="1" i="1" dirty="0" err="1">
                <a:latin typeface="+mj-lt"/>
                <a:cs typeface="Arial" panose="020B0604020202020204" pitchFamily="34" charset="0"/>
              </a:rPr>
              <a:t>Vabra</a:t>
            </a:r>
            <a:endParaRPr lang="en-US" sz="3600" b="1" dirty="0">
              <a:latin typeface="+mj-lt"/>
              <a:cs typeface="Arial" panose="020B0604020202020204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3600" b="1" i="1" dirty="0" err="1">
                <a:latin typeface="+mj-lt"/>
                <a:cs typeface="Arial" panose="020B0604020202020204" pitchFamily="34" charset="0"/>
              </a:rPr>
              <a:t>sharman</a:t>
            </a:r>
            <a:r>
              <a:rPr lang="en-US" sz="3600" b="1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+mj-lt"/>
                <a:cs typeface="Arial" panose="020B0604020202020204" pitchFamily="34" charset="0"/>
              </a:rPr>
              <a:t>curatte</a:t>
            </a:r>
            <a:endParaRPr lang="en-US" sz="3600" b="1" dirty="0">
              <a:latin typeface="+mj-lt"/>
              <a:cs typeface="Arial" panose="020B0604020202020204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3600" b="1" i="1" dirty="0">
                <a:latin typeface="+mj-lt"/>
                <a:cs typeface="Arial" panose="020B0604020202020204" pitchFamily="34" charset="0"/>
              </a:rPr>
              <a:t>Outpatient hysteroscopy</a:t>
            </a:r>
          </a:p>
          <a:p>
            <a:pPr lvl="0"/>
            <a:endParaRPr lang="en-US" sz="3600" b="1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B. </a:t>
            </a:r>
            <a:r>
              <a:rPr lang="en-US" sz="3600" b="1" i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In patient</a:t>
            </a:r>
            <a:r>
              <a:rPr lang="en-US" sz="3600" i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endometrial biopsy</a:t>
            </a:r>
            <a:r>
              <a:rPr lang="en-US" sz="3600" b="1" i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36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Dilatation&amp; curettage </a:t>
            </a:r>
            <a:endParaRPr lang="en-US" sz="3600" b="1" dirty="0"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36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Hysteroscopy directed endometrial biopsy.</a:t>
            </a:r>
            <a:endParaRPr lang="en-US" sz="3600" b="1" dirty="0"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b="1" i="1" dirty="0"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36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169572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Endometrial sampling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7645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23017"/>
            <a:ext cx="7315200" cy="253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625101"/>
            <a:ext cx="2286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32254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5181600"/>
            <a:ext cx="47244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0"/>
            <a:ext cx="8762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502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28600" y="381000"/>
            <a:ext cx="86106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n-US" sz="4400" b="1" dirty="0"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ar-IQ" sz="3600" b="1" dirty="0"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ar-IQ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429000" y="228600"/>
            <a:ext cx="571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3200" b="1" dirty="0">
                <a:cs typeface="Times New Roman" pitchFamily="18" charset="0"/>
              </a:rPr>
              <a:t>Office outpatient </a:t>
            </a:r>
            <a:r>
              <a:rPr lang="en-US" sz="3200" b="1" dirty="0" err="1">
                <a:cs typeface="Times New Roman" pitchFamily="18" charset="0"/>
              </a:rPr>
              <a:t>sonohysteroscopy</a:t>
            </a:r>
            <a:r>
              <a:rPr lang="en-US" sz="3200" b="1" dirty="0">
                <a:cs typeface="Times New Roman" pitchFamily="18" charset="0"/>
              </a:rPr>
              <a:t> directed</a:t>
            </a:r>
            <a:r>
              <a:rPr lang="en-US" sz="3200" b="1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cs typeface="Times New Roman" pitchFamily="18" charset="0"/>
              </a:rPr>
              <a:t>endometrial biopsy </a:t>
            </a:r>
            <a:r>
              <a:rPr lang="en-US" b="1" dirty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60020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i="1" dirty="0"/>
              <a:t>As many as </a:t>
            </a:r>
            <a:r>
              <a:rPr lang="en-US" sz="4800" b="1" i="1" dirty="0">
                <a:solidFill>
                  <a:srgbClr val="FFC000"/>
                </a:solidFill>
              </a:rPr>
              <a:t>one-third</a:t>
            </a:r>
            <a:r>
              <a:rPr lang="en-US" sz="4800" b="1" i="1" dirty="0"/>
              <a:t> of the cases are due to malignancy.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9651620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915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sz="4800" b="1" dirty="0">
              <a:latin typeface="Arial Black" panose="020B0A04020102020204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5400" b="1" dirty="0">
                <a:solidFill>
                  <a:srgbClr val="C00000"/>
                </a:solidFill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Current recommendation</a:t>
            </a:r>
            <a:r>
              <a:rPr lang="en-US" sz="5400" b="1" dirty="0"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4800" b="1" dirty="0"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hysteroscopy &amp;endometrial sampling as the gold standard for evaluation of women with PMB.</a:t>
            </a:r>
            <a:endParaRPr lang="ar-IQ" sz="4800" b="1" dirty="0"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335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276600"/>
            <a:ext cx="68580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28600"/>
            <a:ext cx="5791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52400" y="585028"/>
            <a:ext cx="8534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6000" b="1" i="1" dirty="0"/>
              <a:t>CT and MRI:</a:t>
            </a:r>
          </a:p>
          <a:p>
            <a:pPr lvl="0"/>
            <a:r>
              <a:rPr lang="en-US" sz="6000" i="1" dirty="0"/>
              <a:t>may also use to predict </a:t>
            </a:r>
            <a:r>
              <a:rPr lang="en-US" sz="6000" i="1" dirty="0" err="1"/>
              <a:t>myometrial</a:t>
            </a:r>
            <a:r>
              <a:rPr lang="en-US" sz="6000" i="1" dirty="0"/>
              <a:t> invasion.</a:t>
            </a:r>
            <a:endParaRPr lang="en-US" sz="6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sz="60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036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q"/>
              <a:tabLst>
                <a:tab pos="285750" algn="l"/>
              </a:tabLst>
            </a:pPr>
            <a:r>
              <a:rPr lang="en-US" sz="4000" i="1" dirty="0">
                <a:latin typeface="Arial" panose="020B0604020202020204" pitchFamily="34" charset="0"/>
                <a:ea typeface="Times New Roman" panose="02020603050405020304" pitchFamily="18" charset="0"/>
              </a:rPr>
              <a:t>in suspected cases of ovarian or adnexal mass: </a:t>
            </a:r>
            <a:r>
              <a:rPr lang="en-US" sz="40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tumor markers </a:t>
            </a:r>
            <a:r>
              <a:rPr lang="en-US" sz="4000" i="1" dirty="0">
                <a:solidFill>
                  <a:srgbClr val="002060"/>
                </a:solidFill>
                <a:latin typeface="AGaramond-Regular"/>
                <a:ea typeface="Times New Roman" panose="02020603050405020304" pitchFamily="18" charset="0"/>
              </a:rPr>
              <a:t>(</a:t>
            </a:r>
            <a:r>
              <a:rPr lang="en-US" sz="4000" b="1" i="1" dirty="0">
                <a:solidFill>
                  <a:srgbClr val="002060"/>
                </a:solidFill>
                <a:latin typeface="AGaramond-Regular"/>
                <a:ea typeface="Times New Roman" panose="02020603050405020304" pitchFamily="18" charset="0"/>
              </a:rPr>
              <a:t>Ca-125, LDH, </a:t>
            </a:r>
            <a:r>
              <a:rPr lang="en-US" sz="4000" b="1" i="1" dirty="0" err="1">
                <a:solidFill>
                  <a:srgbClr val="002060"/>
                </a:solidFill>
                <a:latin typeface="AGaramond-Regular"/>
                <a:ea typeface="Times New Roman" panose="02020603050405020304" pitchFamily="18" charset="0"/>
              </a:rPr>
              <a:t>hCG</a:t>
            </a:r>
            <a:r>
              <a:rPr lang="en-US" sz="4000" b="1" i="1" dirty="0">
                <a:solidFill>
                  <a:srgbClr val="002060"/>
                </a:solidFill>
                <a:latin typeface="AGaramond-Regular"/>
                <a:ea typeface="Times New Roman" panose="02020603050405020304" pitchFamily="18" charset="0"/>
              </a:rPr>
              <a:t>, AFP,CEA, </a:t>
            </a:r>
            <a:r>
              <a:rPr lang="en-US" sz="4000" b="1" i="1" dirty="0" err="1">
                <a:solidFill>
                  <a:srgbClr val="002060"/>
                </a:solidFill>
                <a:latin typeface="AGaramond-Regular"/>
                <a:ea typeface="Times New Roman" panose="02020603050405020304" pitchFamily="18" charset="0"/>
              </a:rPr>
              <a:t>inhibin</a:t>
            </a:r>
            <a:r>
              <a:rPr lang="en-US" sz="4000" b="1" i="1" dirty="0">
                <a:solidFill>
                  <a:srgbClr val="002060"/>
                </a:solidFill>
                <a:latin typeface="AGaramond-Regular"/>
                <a:ea typeface="Times New Roman" panose="02020603050405020304" pitchFamily="18" charset="0"/>
              </a:rPr>
              <a:t>, and estradiol)</a:t>
            </a:r>
            <a:endParaRPr lang="en-US" sz="4000" b="1" dirty="0">
              <a:solidFill>
                <a:srgbClr val="002060"/>
              </a:solidFill>
              <a:latin typeface="AGaramond-Regular"/>
              <a:ea typeface="Times New Roman" panose="02020603050405020304" pitchFamily="18" charset="0"/>
            </a:endParaRPr>
          </a:p>
          <a:p>
            <a:pPr marL="571500" marR="0" lvl="0" indent="-5715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285750" algn="l"/>
              </a:tabLst>
            </a:pPr>
            <a:r>
              <a:rPr lang="en-US" sz="40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Cystoscopy</a:t>
            </a:r>
            <a:r>
              <a:rPr lang="en-US" sz="4000" i="1" dirty="0"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sz="40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proctoscopy </a:t>
            </a:r>
            <a:r>
              <a:rPr lang="en-US" sz="4000" i="1" dirty="0">
                <a:latin typeface="Arial" panose="020B0604020202020204" pitchFamily="34" charset="0"/>
                <a:ea typeface="Times New Roman" panose="02020603050405020304" pitchFamily="18" charset="0"/>
              </a:rPr>
              <a:t>in order to rule out urinary tract and rectal lesions respectively must be done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marR="0" lvl="0" indent="-5715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285750" algn="l"/>
              </a:tabLst>
            </a:pPr>
            <a:r>
              <a:rPr lang="en-US" sz="40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Laparoscopy: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ea typeface="Times New Roman" panose="02020603050405020304" pitchFamily="18" charset="0"/>
              </a:rPr>
              <a:t>in selected cases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525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839" y="912674"/>
            <a:ext cx="853440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are the </a:t>
            </a:r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causes of postmenopausal bleeding</a:t>
            </a:r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graphicFrame>
        <p:nvGraphicFramePr>
          <p:cNvPr id="2050" name="Object 2"/>
          <p:cNvGraphicFramePr>
            <a:graphicFrameLocks/>
          </p:cNvGraphicFramePr>
          <p:nvPr/>
        </p:nvGraphicFramePr>
        <p:xfrm>
          <a:off x="914400" y="2667000"/>
          <a:ext cx="77724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ClipArt" r:id="rId3" imgW="2273040" imgH="2286720" progId="">
                  <p:embed/>
                </p:oleObj>
              </mc:Choice>
              <mc:Fallback>
                <p:oleObj name="ClipArt" r:id="rId3" imgW="2273040" imgH="228672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667000"/>
                        <a:ext cx="77724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228600" y="1124636"/>
            <a:ext cx="8915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Treatment of postmenopausal bleeding depends on the cause.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5400" b="1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Lesions of the </a:t>
            </a:r>
            <a:r>
              <a:rPr kumimoji="0" lang="en-US" sz="5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Arial" pitchFamily="34" charset="0"/>
              </a:rPr>
              <a:t>vulva</a:t>
            </a:r>
            <a:r>
              <a:rPr kumimoji="0" lang="en-US" sz="5400" b="1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5400" b="1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and </a:t>
            </a:r>
            <a:r>
              <a:rPr kumimoji="0" lang="en-US" sz="5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Arial" pitchFamily="34" charset="0"/>
              </a:rPr>
              <a:t>vagina </a:t>
            </a:r>
            <a:r>
              <a:rPr kumimoji="0" lang="en-US" sz="5400" b="1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should be biopsied and treated accordingly.</a:t>
            </a: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1981200" y="0"/>
            <a:ext cx="4724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5400" b="1" i="0" u="sng" strike="noStrike" normalizeH="0" baseline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Calibri" pitchFamily="34" charset="0"/>
                <a:cs typeface="Arial" pitchFamily="34" charset="0"/>
              </a:rPr>
              <a:t>Treatment</a:t>
            </a:r>
            <a:endParaRPr kumimoji="0" lang="en-US" sz="5400" b="1" i="0" u="none" strike="noStrike" normalizeH="0" baseline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0"/>
            <a:ext cx="8610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ea typeface="Calibri" pitchFamily="34" charset="0"/>
                <a:cs typeface="Arial" pitchFamily="34" charset="0"/>
              </a:rPr>
              <a:t>2.Lacerations of the vaginal mucosa should be repaired With:</a:t>
            </a:r>
          </a:p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5400" b="1" dirty="0">
                <a:solidFill>
                  <a:srgbClr val="393939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5400" b="1" dirty="0">
                <a:solidFill>
                  <a:srgbClr val="C00000"/>
                </a:solidFill>
                <a:ea typeface="Calibri" pitchFamily="34" charset="0"/>
                <a:cs typeface="Arial" pitchFamily="34" charset="0"/>
              </a:rPr>
              <a:t>vaginal estrogen preparations in the form of (creams, pill, &amp; rings)</a:t>
            </a:r>
            <a:endParaRPr lang="en-US" sz="5400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686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4800" b="1" dirty="0">
                <a:ea typeface="Calibri" pitchFamily="34" charset="0"/>
                <a:cs typeface="Arial" pitchFamily="34" charset="0"/>
              </a:rPr>
              <a:t>Systemic treatment </a:t>
            </a:r>
            <a:r>
              <a:rPr lang="en-US" sz="4800" b="1" dirty="0">
                <a:solidFill>
                  <a:srgbClr val="393939"/>
                </a:solidFill>
                <a:ea typeface="Calibri" pitchFamily="34" charset="0"/>
                <a:cs typeface="Arial" pitchFamily="34" charset="0"/>
              </a:rPr>
              <a:t>:</a:t>
            </a:r>
            <a:r>
              <a:rPr lang="en-US" sz="4800" b="1" u="sng" dirty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with</a:t>
            </a:r>
          </a:p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4800" b="1" u="sng" dirty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hormone replacement </a:t>
            </a:r>
            <a:r>
              <a:rPr lang="en-US" sz="4800" b="1" dirty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therapy (HRT) </a:t>
            </a:r>
            <a:r>
              <a:rPr lang="en-US" sz="4800" b="1" u="sng" dirty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if the uterus is in situ </a:t>
            </a:r>
          </a:p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4800" b="1" dirty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with estrogen replacement therapy (ERT) if the uterus has been removed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228600" y="542583"/>
            <a:ext cx="8610600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ea typeface="Calibri" pitchFamily="34" charset="0"/>
                <a:cs typeface="Arial" pitchFamily="34" charset="0"/>
              </a:rPr>
              <a:t>3.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Removal of tissue from the inside of uterus 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Arial" pitchFamily="34" charset="0"/>
              </a:rPr>
              <a:t>(curettage) 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may be all that is necessary to relieve postmenopausal bleeding.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ea typeface="Calibri" pitchFamily="34" charset="0"/>
                <a:cs typeface="Arial" pitchFamily="34" charset="0"/>
              </a:rPr>
              <a:t>4</a:t>
            </a:r>
            <a:r>
              <a:rPr lang="en-US" sz="4000" b="1" dirty="0">
                <a:solidFill>
                  <a:srgbClr val="393939"/>
                </a:solidFill>
                <a:ea typeface="Calibri" pitchFamily="34" charset="0"/>
                <a:cs typeface="Arial" pitchFamily="34" charset="0"/>
              </a:rPr>
              <a:t>.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Endometrial polyps may be removed 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(polypectomy)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ea typeface="Calibri" pitchFamily="34" charset="0"/>
                <a:cs typeface="Arial" pitchFamily="34" charset="0"/>
              </a:rPr>
              <a:t>  by </a:t>
            </a:r>
            <a:r>
              <a:rPr kumimoji="0" lang="en-US" sz="4000" b="1" i="0" u="sng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Arial" pitchFamily="34" charset="0"/>
              </a:rPr>
              <a:t>hysteroscopic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40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Arial" pitchFamily="34" charset="0"/>
              </a:rPr>
              <a:t>resection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ea typeface="Calibri" pitchFamily="34" charset="0"/>
                <a:cs typeface="Arial" pitchFamily="34" charset="0"/>
              </a:rPr>
              <a:t> or </a:t>
            </a:r>
            <a:r>
              <a:rPr kumimoji="0" lang="en-US" sz="40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Arial" pitchFamily="34" charset="0"/>
              </a:rPr>
              <a:t>D&amp;C 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ea typeface="Calibri" pitchFamily="34" charset="0"/>
                <a:cs typeface="Arial" pitchFamily="34" charset="0"/>
              </a:rPr>
              <a:t>; 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will correct bleeding associated with their presence.</a:t>
            </a:r>
            <a:endParaRPr kumimoji="0" lang="en-US" sz="4000" b="1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4800" b="1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br>
              <a:rPr kumimoji="0" lang="en-US" sz="4800" b="0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85800"/>
            <a:ext cx="8839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ea typeface="Calibri" pitchFamily="34" charset="0"/>
                <a:cs typeface="Arial" pitchFamily="34" charset="0"/>
              </a:rPr>
              <a:t>5.</a:t>
            </a:r>
            <a:r>
              <a:rPr lang="en-US" sz="4400" b="1" dirty="0">
                <a:solidFill>
                  <a:srgbClr val="393939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ea typeface="Times New Roman" pitchFamily="18" charset="0"/>
                <a:cs typeface="Times New Roman" pitchFamily="18" charset="0"/>
              </a:rPr>
              <a:t>Endometrial hyperplasia can be treated </a:t>
            </a:r>
            <a:r>
              <a:rPr lang="en-US" sz="4400" b="1" u="sng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with progestin therapy or hysterectomy</a:t>
            </a:r>
            <a:endParaRPr lang="en-US" sz="4400" u="sng" dirty="0">
              <a:solidFill>
                <a:srgbClr val="002060"/>
              </a:solidFill>
            </a:endParaRPr>
          </a:p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4400" b="1" dirty="0">
                <a:solidFill>
                  <a:srgbClr val="C00000"/>
                </a:solidFill>
                <a:ea typeface="Calibri" pitchFamily="34" charset="0"/>
                <a:cs typeface="Arial" pitchFamily="34" charset="0"/>
              </a:rPr>
              <a:t>Cyclic progestin </a:t>
            </a:r>
            <a:r>
              <a:rPr lang="en-US" sz="4400" b="1" dirty="0">
                <a:solidFill>
                  <a:srgbClr val="393939"/>
                </a:solidFill>
                <a:ea typeface="Calibri" pitchFamily="34" charset="0"/>
                <a:cs typeface="Arial" pitchFamily="34" charset="0"/>
              </a:rPr>
              <a:t>may be </a:t>
            </a:r>
            <a:r>
              <a:rPr lang="en-US" sz="4400" b="1" dirty="0">
                <a:ea typeface="Calibri" pitchFamily="34" charset="0"/>
                <a:cs typeface="Arial" pitchFamily="34" charset="0"/>
              </a:rPr>
              <a:t>administered for treatment of </a:t>
            </a:r>
            <a:r>
              <a:rPr lang="en-US" sz="4400" b="1" dirty="0">
                <a:solidFill>
                  <a:srgbClr val="C00000"/>
                </a:solidFill>
                <a:ea typeface="Calibri" pitchFamily="34" charset="0"/>
                <a:cs typeface="Arial" pitchFamily="34" charset="0"/>
              </a:rPr>
              <a:t>overgrowth of the endometrium </a:t>
            </a:r>
            <a:r>
              <a:rPr lang="en-US" sz="4400" b="1" u="sng" dirty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(simple endometrial hyperplasia</a:t>
            </a:r>
            <a:r>
              <a:rPr lang="en-US" sz="4400" b="1" dirty="0">
                <a:solidFill>
                  <a:srgbClr val="393939"/>
                </a:solidFill>
                <a:ea typeface="Calibri" pitchFamily="34" charset="0"/>
                <a:cs typeface="Arial" pitchFamily="34" charset="0"/>
              </a:rPr>
              <a:t>), </a:t>
            </a:r>
            <a:r>
              <a:rPr lang="en-US" sz="4400" b="1" dirty="0">
                <a:ea typeface="Calibri" pitchFamily="34" charset="0"/>
                <a:cs typeface="Arial" pitchFamily="34" charset="0"/>
              </a:rPr>
              <a:t>for up to 3 months. </a:t>
            </a:r>
            <a:endParaRPr lang="en-US" sz="4400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839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u="sng" dirty="0">
                <a:ea typeface="Calibri" pitchFamily="34" charset="0"/>
                <a:cs typeface="Arial" pitchFamily="34" charset="0"/>
              </a:rPr>
              <a:t>At completion of progestin therapy</a:t>
            </a:r>
          </a:p>
          <a:p>
            <a:pPr marL="742950" indent="-7429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4000" b="1" dirty="0">
                <a:ea typeface="Calibri" pitchFamily="34" charset="0"/>
                <a:cs typeface="Arial" pitchFamily="34" charset="0"/>
              </a:rPr>
              <a:t> a repeat D&amp;C or endometrial biopsy will be performed to verify absence of hyperplasia</a:t>
            </a:r>
          </a:p>
          <a:p>
            <a:pPr marL="742950" indent="-7429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4000" b="1" dirty="0">
                <a:ea typeface="Calibri" pitchFamily="34" charset="0"/>
                <a:cs typeface="Arial" pitchFamily="34" charset="0"/>
              </a:rPr>
              <a:t>Then oral HRT with progestin may be given.</a:t>
            </a:r>
            <a:endParaRPr lang="en-US" sz="4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solidFill>
                <a:srgbClr val="393939"/>
              </a:solidFill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152400" y="533400"/>
            <a:ext cx="8839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6</a:t>
            </a:r>
            <a:r>
              <a:rPr kumimoji="0" lang="en-US" sz="4400" b="1" i="0" u="none" strike="noStrike" normalizeH="0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. </a:t>
            </a:r>
            <a:r>
              <a:rPr kumimoji="0" lang="en-US" sz="4400" b="1" i="0" u="none" strike="noStrike" normalizeH="0" baseline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endometrial cancer is usually treated by </a:t>
            </a:r>
            <a:r>
              <a:rPr kumimoji="0" lang="en-US" sz="4400" b="1" i="0" u="sng" strike="noStrike" normalizeH="0" baseline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TAHBSO</a:t>
            </a:r>
            <a:r>
              <a:rPr kumimoji="0" lang="en-US" sz="4400" b="1" i="0" u="sng" strike="noStrike" normalizeH="0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4400" b="1" i="0" u="none" strike="noStrike" normalizeH="0" baseline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performed in conjunction with possible</a:t>
            </a:r>
            <a:r>
              <a:rPr kumimoji="0" lang="en-US" sz="4400" b="1" i="0" u="none" strike="noStrike" normalizeH="0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sng" strike="noStrike" normalizeH="0" baseline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lymph node dissection</a:t>
            </a:r>
            <a:r>
              <a:rPr kumimoji="0" lang="en-US" sz="4400" b="1" i="0" u="none" strike="noStrike" normalizeH="0" baseline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4400" b="1" i="0" u="sng" strike="noStrike" normalizeH="0" baseline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radiation</a:t>
            </a:r>
            <a:r>
              <a:rPr kumimoji="0" lang="en-US" sz="4400" b="1" i="0" u="none" strike="noStrike" normalizeH="0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4400" b="1" i="0" u="none" strike="noStrike" normalizeH="0" baseline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or </a:t>
            </a:r>
            <a:r>
              <a:rPr kumimoji="0" lang="en-US" sz="4400" b="1" i="0" u="sng" strike="noStrike" normalizeH="0" baseline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chemotherapy</a:t>
            </a:r>
            <a:r>
              <a:rPr kumimoji="0" lang="en-US" sz="4400" b="1" i="0" u="none" strike="noStrike" normalizeH="0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4400" b="1" i="0" u="none" strike="noStrike" normalizeH="0" baseline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(less common).</a:t>
            </a:r>
            <a:br>
              <a:rPr kumimoji="0" lang="en-US" sz="4400" b="1" i="0" u="none" strike="noStrike" normalizeH="0" baseline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</a:br>
            <a:endParaRPr kumimoji="0" lang="en-US" sz="4400" b="1" i="0" u="none" strike="noStrike" normalizeH="0" baseline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763000" cy="64325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7.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Arial" pitchFamily="34" charset="0"/>
                <a:hlinkClick r:id="rId2"/>
              </a:rPr>
              <a:t>Hysterectomy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may be necessary to treat the following condition.</a:t>
            </a:r>
            <a:endParaRPr lang="en-US" sz="44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4000" b="1" i="1" dirty="0"/>
              <a:t>Endometrial hyperplasia with atypical cells.</a:t>
            </a:r>
            <a:endParaRPr lang="en-US" sz="4000" b="1" dirty="0"/>
          </a:p>
          <a:p>
            <a:pPr marL="514350" lvl="0" indent="-514350">
              <a:buFont typeface="+mj-lt"/>
              <a:buAutoNum type="arabicPeriod"/>
            </a:pPr>
            <a:r>
              <a:rPr lang="en-US" sz="4000" b="1" i="1" dirty="0"/>
              <a:t>Bleeding does not resolve with treatment ,causing </a:t>
            </a:r>
            <a:r>
              <a:rPr lang="en-US" sz="4000" b="1" i="1" dirty="0">
                <a:hlinkClick r:id="rId3"/>
              </a:rPr>
              <a:t>anemia</a:t>
            </a:r>
            <a:r>
              <a:rPr lang="en-US" sz="4000" b="1" i="1" dirty="0"/>
              <a:t> due to chronic blood loss.</a:t>
            </a:r>
            <a:endParaRPr lang="en-US" sz="4000" b="1" dirty="0"/>
          </a:p>
          <a:p>
            <a:pPr marL="514350" lvl="0" indent="-514350">
              <a:buFont typeface="+mj-lt"/>
              <a:buAutoNum type="arabicPeriod"/>
            </a:pPr>
            <a:r>
              <a:rPr lang="en-US" sz="4000" b="1" i="1" dirty="0"/>
              <a:t>endometrial</a:t>
            </a:r>
            <a:r>
              <a:rPr lang="en-US" sz="4000" b="1" dirty="0"/>
              <a:t> </a:t>
            </a:r>
            <a:r>
              <a:rPr lang="en-US" sz="4000" b="1" i="1" dirty="0"/>
              <a:t>cancer</a:t>
            </a:r>
            <a:endParaRPr lang="en-US" sz="4000" b="1" dirty="0"/>
          </a:p>
          <a:p>
            <a:pPr marL="514350" lvl="0" indent="-514350">
              <a:buFont typeface="+mj-lt"/>
              <a:buAutoNum type="arabicPeriod"/>
            </a:pPr>
            <a:r>
              <a:rPr lang="en-US" sz="4000" b="1" i="1" dirty="0"/>
              <a:t>cervix cancer 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828800" y="2819400"/>
            <a:ext cx="5562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ar-SA" sz="72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355087"/>
          <a:ext cx="8229600" cy="621300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117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600" b="1" u="sng" dirty="0">
                          <a:solidFill>
                            <a:schemeClr val="tx1"/>
                          </a:solidFill>
                        </a:rPr>
                        <a:t>The main </a:t>
                      </a:r>
                      <a:r>
                        <a:rPr lang="en-US" sz="3600" b="1" u="sng" dirty="0">
                          <a:solidFill>
                            <a:schemeClr val="tx1"/>
                          </a:solidFill>
                          <a:hlinkClick r:id="rId2" tooltip="Differential diagnosis"/>
                        </a:rPr>
                        <a:t>differential diagnosis</a:t>
                      </a:r>
                      <a:r>
                        <a:rPr lang="en-US" sz="3600" b="1" u="sng" dirty="0">
                          <a:solidFill>
                            <a:schemeClr val="tx1"/>
                          </a:solidFill>
                        </a:rPr>
                        <a:t> of PMB :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65" marR="5976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24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1.HRT.( 30% )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65" marR="5976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557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2. atrophic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endometritis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vaginitis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(30%)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65" marR="5976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78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hlinkClick r:id="rId3" tooltip="Endometrial cancer"/>
                        </a:rPr>
                        <a:t>endometrial cancer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(15%)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65" marR="5976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2387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4. endometrial polyps or cervical polyps (10%)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65" marR="5976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050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5. endometrial hyperplasia (simple, complex, and atypical) (5% )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65" marR="5976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746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6.other     10%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65" marR="5976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4171</TotalTime>
  <Words>1569</Words>
  <Application>Microsoft Office PowerPoint</Application>
  <PresentationFormat>On-screen Show (4:3)</PresentationFormat>
  <Paragraphs>254</Paragraphs>
  <Slides>88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100" baseType="lpstr">
      <vt:lpstr>ae_AlBattar</vt:lpstr>
      <vt:lpstr>AGaramond-Regular</vt:lpstr>
      <vt:lpstr>AngsanaUPC</vt:lpstr>
      <vt:lpstr>Arial</vt:lpstr>
      <vt:lpstr>Arial Black</vt:lpstr>
      <vt:lpstr>Arial Narrow</vt:lpstr>
      <vt:lpstr>Calibri</vt:lpstr>
      <vt:lpstr>Majalla UI</vt:lpstr>
      <vt:lpstr>Times New Roman</vt:lpstr>
      <vt:lpstr>Wingdings</vt:lpstr>
      <vt:lpstr>1_Office Theme</vt:lpstr>
      <vt:lpstr>ClipArt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HRT.( 30% ) </vt:lpstr>
      <vt:lpstr>PowerPoint Presentation</vt:lpstr>
      <vt:lpstr>endometrial cancer (15%)</vt:lpstr>
      <vt:lpstr>PowerPoint Presentation</vt:lpstr>
      <vt:lpstr>endometrial hyperplasia (simple, complex, and atypical) (5% 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History </vt:lpstr>
      <vt:lpstr>PowerPoint Presentation</vt:lpstr>
      <vt:lpstr>4.Medications taken, especially estrogens or steroids, should be asked</vt:lpstr>
      <vt:lpstr>PowerPoint Presentation</vt:lpstr>
      <vt:lpstr>PowerPoint Presentation</vt:lpstr>
      <vt:lpstr>PowerPoint Presentation</vt:lpstr>
      <vt:lpstr>PowerPoint Presentation</vt:lpstr>
      <vt:lpstr>Clinical examination </vt:lpstr>
      <vt:lpstr>PowerPoint Presentation</vt:lpstr>
      <vt:lpstr>Abdominal and pelvic examination</vt:lpstr>
      <vt:lpstr>PowerPoint Presentation</vt:lpstr>
      <vt:lpstr>PowerPoint Presentation</vt:lpstr>
      <vt:lpstr>Palpation:  </vt:lpstr>
      <vt:lpstr>PowerPoint Presentation</vt:lpstr>
      <vt:lpstr>PowerPoint Presentation</vt:lpstr>
      <vt:lpstr>PowerPoint Presentation</vt:lpstr>
      <vt:lpstr>Speculum examination of the cervix </vt:lpstr>
      <vt:lpstr>PowerPoint Presentation</vt:lpstr>
      <vt:lpstr>Bimanual examination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Colposcopy </vt:lpstr>
      <vt:lpstr>Biopsy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procedure</vt:lpstr>
      <vt:lpstr>PowerPoint Presentation</vt:lpstr>
      <vt:lpstr>normal cavity</vt:lpstr>
      <vt:lpstr>PowerPoint Presentation</vt:lpstr>
      <vt:lpstr>PowerPoint Presentation</vt:lpstr>
      <vt:lpstr>PowerPoint Presentation</vt:lpstr>
      <vt:lpstr>The Thickened endometrium may be a polyp</vt:lpstr>
      <vt:lpstr>The Thickened endometrium may be a polyp</vt:lpstr>
      <vt:lpstr>PowerPoint Presentation</vt:lpstr>
      <vt:lpstr>Endometrial cancer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</dc:creator>
  <cp:lastModifiedBy>DR ZAINAB</cp:lastModifiedBy>
  <cp:revision>206</cp:revision>
  <dcterms:created xsi:type="dcterms:W3CDTF">2006-08-16T00:00:00Z</dcterms:created>
  <dcterms:modified xsi:type="dcterms:W3CDTF">2016-02-27T18:56:31Z</dcterms:modified>
</cp:coreProperties>
</file>