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69" r:id="rId2"/>
    <p:sldId id="257" r:id="rId3"/>
    <p:sldId id="319" r:id="rId4"/>
    <p:sldId id="258" r:id="rId5"/>
    <p:sldId id="276" r:id="rId6"/>
    <p:sldId id="259" r:id="rId7"/>
    <p:sldId id="260" r:id="rId8"/>
    <p:sldId id="347" r:id="rId9"/>
    <p:sldId id="261" r:id="rId10"/>
    <p:sldId id="266" r:id="rId11"/>
    <p:sldId id="348" r:id="rId12"/>
    <p:sldId id="372" r:id="rId13"/>
    <p:sldId id="381" r:id="rId14"/>
    <p:sldId id="382" r:id="rId15"/>
    <p:sldId id="373" r:id="rId16"/>
    <p:sldId id="374" r:id="rId17"/>
    <p:sldId id="375" r:id="rId18"/>
    <p:sldId id="388" r:id="rId19"/>
    <p:sldId id="376" r:id="rId20"/>
    <p:sldId id="383" r:id="rId21"/>
    <p:sldId id="384" r:id="rId22"/>
    <p:sldId id="385" r:id="rId23"/>
    <p:sldId id="386" r:id="rId24"/>
    <p:sldId id="387" r:id="rId25"/>
    <p:sldId id="377" r:id="rId26"/>
    <p:sldId id="378" r:id="rId27"/>
    <p:sldId id="379" r:id="rId28"/>
    <p:sldId id="380" r:id="rId29"/>
    <p:sldId id="310" r:id="rId30"/>
    <p:sldId id="318" r:id="rId31"/>
    <p:sldId id="326" r:id="rId32"/>
    <p:sldId id="325" r:id="rId33"/>
    <p:sldId id="351" r:id="rId34"/>
    <p:sldId id="352" r:id="rId35"/>
    <p:sldId id="353" r:id="rId36"/>
    <p:sldId id="360" r:id="rId37"/>
    <p:sldId id="350" r:id="rId38"/>
    <p:sldId id="361" r:id="rId39"/>
    <p:sldId id="362" r:id="rId40"/>
    <p:sldId id="364" r:id="rId41"/>
    <p:sldId id="363" r:id="rId42"/>
    <p:sldId id="281" r:id="rId43"/>
    <p:sldId id="285" r:id="rId44"/>
    <p:sldId id="359" r:id="rId45"/>
    <p:sldId id="284" r:id="rId46"/>
    <p:sldId id="366" r:id="rId47"/>
    <p:sldId id="367" r:id="rId48"/>
    <p:sldId id="338" r:id="rId49"/>
    <p:sldId id="370" r:id="rId50"/>
    <p:sldId id="355" r:id="rId51"/>
    <p:sldId id="339" r:id="rId52"/>
    <p:sldId id="356" r:id="rId53"/>
    <p:sldId id="371" r:id="rId54"/>
    <p:sldId id="340" r:id="rId55"/>
    <p:sldId id="36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4" autoAdjust="0"/>
  </p:normalViewPr>
  <p:slideViewPr>
    <p:cSldViewPr>
      <p:cViewPr varScale="1">
        <p:scale>
          <a:sx n="70" d="100"/>
          <a:sy n="70" d="100"/>
        </p:scale>
        <p:origin x="9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C99A-E7FB-4CE7-A0AC-F94AD624A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E5AC7-69BA-4663-91F7-BC851C3F977C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4F1DB-BCFD-4070-905E-C4C5B9361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600199"/>
          </a:xfrm>
        </p:spPr>
        <p:txBody>
          <a:bodyPr/>
          <a:lstStyle/>
          <a:p>
            <a:pPr rtl="1"/>
            <a:r>
              <a:rPr lang="ar-IQ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د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ar-IQ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زينب عبد الأمير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7467600" cy="2590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Instruments in gynecology</a:t>
            </a:r>
            <a:endParaRPr lang="en-US" sz="4800" b="1" i="1" dirty="0">
              <a:ln w="6600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78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err="1" smtClean="0"/>
              <a:t>kocher's</a:t>
            </a:r>
            <a:r>
              <a:rPr lang="en-US" b="1" cap="none" dirty="0" smtClean="0"/>
              <a:t> forceps (clamp)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648200" cy="4983163"/>
          </a:xfrm>
        </p:spPr>
        <p:txBody>
          <a:bodyPr>
            <a:normAutofit fontScale="92500"/>
          </a:bodyPr>
          <a:lstStyle/>
          <a:p>
            <a:r>
              <a:rPr lang="en-US" sz="4800" dirty="0"/>
              <a:t>The tips of the blades have teeth so that the tissue does not slip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 </a:t>
            </a:r>
            <a:r>
              <a:rPr lang="en-US" sz="4800" dirty="0"/>
              <a:t>The blades can either be straight or curved. </a:t>
            </a:r>
          </a:p>
          <a:p>
            <a:endParaRPr lang="en-US" sz="4800" dirty="0"/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Content Placeholder 9" descr="Tip of Kocher's Forceps (20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295400"/>
            <a:ext cx="4038600" cy="1783489"/>
          </a:xfrm>
        </p:spPr>
      </p:pic>
      <p:pic>
        <p:nvPicPr>
          <p:cNvPr id="43009" name="Picture 1" descr="C:\Users\mustafahnaji\Desktop\Tip of Kocher's Forceps (2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31289"/>
            <a:ext cx="4038600" cy="2210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This instrument is used in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holding 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pedicles in hysterectomy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salpingectomy in ectopic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oophorectomy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ovarian mass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</a:rPr>
              <a:t>This can also be used for clamping umbilical cord of new born at the time of delivery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</a:rPr>
              <a:t>artificial low rupture of membranes ( ARM).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Slide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8379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5300" b="1" dirty="0" err="1"/>
              <a:t>Vulsellum</a:t>
            </a:r>
            <a:r>
              <a:rPr lang="en-US" sz="5300" b="1" dirty="0"/>
              <a:t> Forceps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400" dirty="0" smtClean="0"/>
              <a:t>Types</a:t>
            </a:r>
            <a:r>
              <a:rPr lang="en-US" sz="4400" dirty="0"/>
              <a:t>:</a:t>
            </a:r>
          </a:p>
          <a:p>
            <a:pPr marL="0" indent="0">
              <a:buNone/>
            </a:pPr>
            <a:r>
              <a:rPr lang="en-US" sz="4400" dirty="0"/>
              <a:t>1.   Single toothed (bullet forceps) </a:t>
            </a:r>
            <a:r>
              <a:rPr lang="en-US" sz="4400" dirty="0" err="1"/>
              <a:t>Tenaculum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2.   Double toothed (Fenton’s bull-dog </a:t>
            </a:r>
            <a:r>
              <a:rPr lang="en-US" sz="4400" dirty="0" err="1"/>
              <a:t>vulsellum</a:t>
            </a:r>
            <a:r>
              <a:rPr lang="en-US" sz="4400" dirty="0"/>
              <a:t> or the lion’s forceps)</a:t>
            </a:r>
          </a:p>
          <a:p>
            <a:pPr marL="0" indent="0">
              <a:buNone/>
            </a:pPr>
            <a:r>
              <a:rPr lang="en-US" sz="4400" dirty="0"/>
              <a:t> 3.   Multiple toothed </a:t>
            </a:r>
            <a:r>
              <a:rPr lang="en-US" sz="4400" dirty="0" err="1"/>
              <a:t>vulsellum</a:t>
            </a:r>
            <a:r>
              <a:rPr lang="en-US" sz="4400" dirty="0"/>
              <a:t> (</a:t>
            </a:r>
            <a:r>
              <a:rPr lang="en-US" sz="4400" dirty="0" err="1"/>
              <a:t>Tenaculum</a:t>
            </a:r>
            <a:r>
              <a:rPr lang="en-US" sz="4400" dirty="0"/>
              <a:t>)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918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b="1" cap="none" dirty="0" err="1" smtClean="0"/>
              <a:t>vulsellum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7286676" cy="5572164"/>
          </a:xfrm>
        </p:spPr>
        <p:txBody>
          <a:bodyPr>
            <a:noAutofit/>
          </a:bodyPr>
          <a:lstStyle/>
          <a:p>
            <a:pPr algn="l" rtl="0">
              <a:buBlip>
                <a:blip r:embed="rId2"/>
              </a:buBlip>
            </a:pPr>
            <a:r>
              <a:rPr lang="en-US" sz="4400" dirty="0" smtClean="0"/>
              <a:t>This instrument is used for </a:t>
            </a:r>
            <a:r>
              <a:rPr lang="en-US" sz="4400" b="1" dirty="0" smtClean="0"/>
              <a:t>grasping the cervix </a:t>
            </a:r>
            <a:r>
              <a:rPr lang="en-US" sz="4400" dirty="0" smtClean="0"/>
              <a:t>( Usually anterior lip of the cervix is grasped)</a:t>
            </a:r>
          </a:p>
          <a:p>
            <a:pPr algn="l" rtl="0"/>
            <a:r>
              <a:rPr lang="en-US" sz="4400" dirty="0" smtClean="0"/>
              <a:t>Its a long instrument with gentle curve so that the line of vision is not obstructed</a:t>
            </a:r>
          </a:p>
          <a:p>
            <a:pPr algn="l" rtl="0">
              <a:buNone/>
            </a:pP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7" name="Content Placeholder 6" descr="Vulsellum (53)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336397" y="2478884"/>
            <a:ext cx="5615006" cy="1571637"/>
          </a:xfrm>
        </p:spPr>
      </p:pic>
    </p:spTree>
    <p:extLst>
      <p:ext uri="{BB962C8B-B14F-4D97-AF65-F5344CB8AC3E}">
        <p14:creationId xmlns:p14="http://schemas.microsoft.com/office/powerpoint/2010/main" val="4039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42852"/>
            <a:ext cx="85725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400" dirty="0" smtClean="0"/>
              <a:t>The tip of the blades have 3-4 teeth to hold and steady the cervix in procedures like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4400" dirty="0" smtClean="0"/>
              <a:t> </a:t>
            </a:r>
            <a:r>
              <a:rPr lang="en-US" sz="4400" b="1" dirty="0" smtClean="0"/>
              <a:t>Insertion of IUCD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4400" b="1" dirty="0" err="1" smtClean="0"/>
              <a:t>Cx</a:t>
            </a:r>
            <a:r>
              <a:rPr lang="en-US" sz="4400" b="1" dirty="0" smtClean="0"/>
              <a:t> Biopsy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4400" b="1" dirty="0" smtClean="0"/>
              <a:t> D&amp;C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4400" b="1" dirty="0" smtClean="0"/>
              <a:t> First trimester TOP with Suction Evacuation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4400" b="1" dirty="0" smtClean="0"/>
              <a:t>Vaginal Hysterectomy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960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Blip>
                <a:blip r:embed="rId2"/>
              </a:buBlip>
            </a:pPr>
            <a:r>
              <a:rPr lang="en-US" sz="4400" b="1" dirty="0" smtClean="0"/>
              <a:t>Posterior lip of the cervix is grasped for post. </a:t>
            </a:r>
            <a:r>
              <a:rPr lang="en-US" sz="4400" b="1" dirty="0" err="1" smtClean="0"/>
              <a:t>colpotomy</a:t>
            </a:r>
            <a:r>
              <a:rPr lang="en-US" sz="4400" b="1" dirty="0" smtClean="0"/>
              <a:t> .</a:t>
            </a:r>
          </a:p>
          <a:p>
            <a:pPr algn="l" rtl="0"/>
            <a:endParaRPr lang="en-US" sz="4400" b="1" dirty="0" smtClean="0"/>
          </a:p>
          <a:p>
            <a:pPr algn="l" rtl="0">
              <a:buBlip>
                <a:blip r:embed="rId2"/>
              </a:buBlip>
            </a:pPr>
            <a:r>
              <a:rPr lang="en-US" sz="4400" b="1" dirty="0" smtClean="0"/>
              <a:t>Since the teeth are sharp it is not used in pregnancy as it may cause cervical tears and lacerations. Instead sponge holding forceps is used to grasp the cervix.</a:t>
            </a:r>
            <a:br>
              <a:rPr lang="en-US" sz="4400" b="1" dirty="0" smtClean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26999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Patient-lithotomy position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Posterior lip of cervix-downwards and forwards with </a:t>
            </a:r>
            <a:r>
              <a:rPr lang="en-US" dirty="0" err="1" smtClean="0">
                <a:solidFill>
                  <a:schemeClr val="bg1"/>
                </a:solidFill>
              </a:rPr>
              <a:t>vulsellum</a:t>
            </a:r>
            <a:r>
              <a:rPr lang="en-US" dirty="0" smtClean="0">
                <a:solidFill>
                  <a:schemeClr val="bg1"/>
                </a:solidFill>
              </a:rPr>
              <a:t> forceps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Speculum-retracts posterior vaginal wall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Area disinfected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Aspiration syringe inserted into the pouch and aspirated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Done best in OT under full </a:t>
            </a:r>
            <a:r>
              <a:rPr lang="en-US" dirty="0" err="1" smtClean="0">
                <a:solidFill>
                  <a:schemeClr val="bg1"/>
                </a:solidFill>
              </a:rPr>
              <a:t>asceptic</a:t>
            </a:r>
            <a:r>
              <a:rPr lang="en-US" dirty="0" smtClean="0">
                <a:solidFill>
                  <a:schemeClr val="bg1"/>
                </a:solidFill>
              </a:rPr>
              <a:t> precautions and to proceed </a:t>
            </a:r>
            <a:r>
              <a:rPr lang="en-US" dirty="0" err="1" smtClean="0">
                <a:solidFill>
                  <a:schemeClr val="bg1"/>
                </a:solidFill>
              </a:rPr>
              <a:t>laproscopy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laprotomy</a:t>
            </a:r>
            <a:r>
              <a:rPr lang="en-US" dirty="0" smtClean="0">
                <a:solidFill>
                  <a:schemeClr val="bg1"/>
                </a:solidFill>
              </a:rPr>
              <a:t> if indicated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91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716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Artery Forceps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54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used for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clamping bleeding vessels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grasping tissue at the time of operation( Opening and closing peritoneum)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hold stay sutures.</a:t>
            </a:r>
            <a:endParaRPr lang="en-US" dirty="0"/>
          </a:p>
        </p:txBody>
      </p:sp>
      <p:pic>
        <p:nvPicPr>
          <p:cNvPr id="52226" name="Picture 2" descr="http://4.bp.blogspot.com/-TTFS48Fjf-w/T7A_EhS0-cI/AAAAAAAADQY/B6eOziufzAk/s1600/Artery+Forceps+%282%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400"/>
            <a:ext cx="4343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Indications: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 Grasping of the cervix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4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  To grasp a prolapsed </a:t>
            </a:r>
            <a:r>
              <a:rPr lang="en-US" dirty="0" err="1"/>
              <a:t>submucous</a:t>
            </a:r>
            <a:r>
              <a:rPr lang="en-US" dirty="0"/>
              <a:t> </a:t>
            </a:r>
            <a:r>
              <a:rPr lang="en-US" dirty="0" err="1"/>
              <a:t>myoma</a:t>
            </a:r>
            <a:r>
              <a:rPr lang="en-US" dirty="0"/>
              <a:t> during a vaginal myomectomy.</a:t>
            </a:r>
          </a:p>
          <a:p>
            <a:pPr marL="0" indent="0">
              <a:buNone/>
            </a:pPr>
            <a:r>
              <a:rPr lang="en-US" dirty="0"/>
              <a:t>3.   During operation of hysterectomy it can be used to hold the cercal stump</a:t>
            </a:r>
          </a:p>
          <a:p>
            <a:pPr marL="0" indent="0">
              <a:buNone/>
            </a:pPr>
            <a:r>
              <a:rPr lang="en-US" dirty="0"/>
              <a:t>after the removal of the uterine body in subtotal hysterectomy.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33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Contraindications: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soft pregnant cervix,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Infections</a:t>
            </a:r>
            <a:r>
              <a:rPr lang="en-US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Suspicious malignancy of the cervix.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13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Complications: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  Lacerations of the cervix.</a:t>
            </a:r>
          </a:p>
          <a:p>
            <a:pPr marL="0" indent="0">
              <a:buNone/>
            </a:pPr>
            <a:r>
              <a:rPr lang="en-US" dirty="0"/>
              <a:t>2.   Infections</a:t>
            </a:r>
          </a:p>
          <a:p>
            <a:pPr marL="0" indent="0">
              <a:buNone/>
            </a:pPr>
            <a:r>
              <a:rPr lang="en-US" dirty="0"/>
              <a:t>3.   Bleeding from the site of the bite of the teeth of the </a:t>
            </a:r>
            <a:r>
              <a:rPr lang="en-US" dirty="0" err="1"/>
              <a:t>vulsellum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6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5454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215238" cy="148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871543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3766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500990" cy="123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7605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Slide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3781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surgical blades/ scalpel</a:t>
            </a:r>
            <a:endParaRPr lang="en-US" cap="none" dirty="0"/>
          </a:p>
        </p:txBody>
      </p:sp>
      <p:pic>
        <p:nvPicPr>
          <p:cNvPr id="5" name="Content Placeholder 4" descr="Surgical Blades - Scalpel (46)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3058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lide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70983" y="274638"/>
            <a:ext cx="7802033" cy="5851525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Bonney's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myomectomy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clamp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170" name="Picture 2" descr="C:\Users\DR SALLY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924800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0"/>
            <a:ext cx="6934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BONNEY MYOMECTOMY CLAMP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85801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It is applied on the lower part of the uterus </a:t>
            </a:r>
            <a:r>
              <a:rPr lang="en-US" sz="3600" b="1" u="sng" dirty="0" smtClean="0">
                <a:solidFill>
                  <a:srgbClr val="C00000"/>
                </a:solidFill>
              </a:rPr>
              <a:t>just above the cervix </a:t>
            </a:r>
            <a:r>
              <a:rPr lang="en-US" sz="3600" dirty="0" smtClean="0"/>
              <a:t>to compress the uterine arteries to minimize blood loss during abdominal myomectomy.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The blades may cause crushing of the uterine wall.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 Instead a rubber catheter is preferred because it is less traumatic and both uterine and ovarian arteries are occlude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 Zainab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 Zainab\Desktop\images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0579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 Zainab\Desktop\image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848601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 Zainab\Desktop\Bonney-Myomectomy-Cla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763000" cy="1646238"/>
          </a:xfrm>
        </p:spPr>
        <p:txBody>
          <a:bodyPr>
            <a:normAutofit/>
          </a:bodyPr>
          <a:lstStyle/>
          <a:p>
            <a:r>
              <a:rPr lang="en-US" b="1" dirty="0" smtClean="0"/>
              <a:t>Sponge Holder / Sponge holding forceps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6934200" cy="5211763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/>
              <a:t>this is used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holding sponge or a gauze piece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painting the area before operation.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b="1" u="sng" dirty="0" smtClean="0">
                <a:solidFill>
                  <a:srgbClr val="C00000"/>
                </a:solidFill>
              </a:rPr>
              <a:t>grasping the cervix </a:t>
            </a:r>
            <a:r>
              <a:rPr lang="en-US" dirty="0" smtClean="0"/>
              <a:t>in </a:t>
            </a:r>
            <a:r>
              <a:rPr lang="en-US" b="1" dirty="0" smtClean="0"/>
              <a:t>obstetrics</a:t>
            </a:r>
            <a:r>
              <a:rPr lang="en-US" dirty="0" smtClean="0"/>
              <a:t> in exploring cervix after forceps delivery ( three sponge holding forceps are used)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5" name="Content Placeholder 4" descr="Sponge Holder or Sponge holding forceps (35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617252" y="2917148"/>
            <a:ext cx="5105400" cy="155710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 Zainab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228600"/>
            <a:ext cx="8229601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 Zainab\Desktop\index,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543800" cy="5181600"/>
          </a:xfrm>
          <a:prstGeom prst="rect">
            <a:avLst/>
          </a:prstGeom>
          <a:noFill/>
        </p:spPr>
      </p:pic>
      <p:pic>
        <p:nvPicPr>
          <p:cNvPr id="6147" name="Picture 3" descr="C:\Users\Dr. Zainab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C:\Users\Dr. Zainab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Babcock's Forceps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r>
              <a:rPr lang="en-US" dirty="0"/>
              <a:t>The tip is </a:t>
            </a:r>
            <a:r>
              <a:rPr lang="en-US" dirty="0" err="1"/>
              <a:t>atraumatic</a:t>
            </a:r>
            <a:r>
              <a:rPr lang="en-US" dirty="0"/>
              <a:t> as there are no sharp tooth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used</a:t>
            </a:r>
            <a:r>
              <a:rPr lang="en-US" b="1" dirty="0" smtClean="0"/>
              <a:t> for grasping tubular structures</a:t>
            </a:r>
            <a:r>
              <a:rPr lang="en-US" dirty="0" smtClean="0"/>
              <a:t> like: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fallopian tube in </a:t>
            </a:r>
            <a:r>
              <a:rPr lang="en-US" u="sng" dirty="0" err="1" smtClean="0">
                <a:solidFill>
                  <a:srgbClr val="C00000"/>
                </a:solidFill>
              </a:rPr>
              <a:t>tubectomy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 modified Pomeroy's operation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C00000"/>
                </a:solidFill>
              </a:rPr>
              <a:t>Ureter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C00000"/>
                </a:solidFill>
              </a:rPr>
              <a:t>appendix</a:t>
            </a:r>
            <a:endParaRPr lang="en-US" dirty="0"/>
          </a:p>
        </p:txBody>
      </p:sp>
      <p:pic>
        <p:nvPicPr>
          <p:cNvPr id="51201" name="Picture 1" descr="C:\Users\mustafahnaji\Desktop\Babcock's Forceps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3143482"/>
            <a:ext cx="4038600" cy="1439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 Zainab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 Zainab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152400"/>
            <a:ext cx="7848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b="1" cap="none" dirty="0" err="1" smtClean="0"/>
              <a:t>shirodkars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cerclage</a:t>
            </a:r>
            <a:r>
              <a:rPr lang="en-US" b="1" cap="none" dirty="0" smtClean="0"/>
              <a:t> needle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64770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This is specially designed needle for</a:t>
            </a:r>
            <a:r>
              <a:rPr lang="en-US" b="1" dirty="0" smtClean="0"/>
              <a:t> putting stitch around the cervix.</a:t>
            </a:r>
            <a:r>
              <a:rPr lang="en-US" dirty="0" smtClean="0"/>
              <a:t> </a:t>
            </a:r>
          </a:p>
        </p:txBody>
      </p:sp>
      <p:pic>
        <p:nvPicPr>
          <p:cNvPr id="7" name="Content Placeholder 6" descr="Shirodkars Cerclage Needle (38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230502" y="3099180"/>
            <a:ext cx="5257801" cy="2209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Bladder Sound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6934200" cy="29257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000" b="1" dirty="0" smtClean="0"/>
              <a:t>It is long instrument with </a:t>
            </a:r>
          </a:p>
          <a:p>
            <a:pPr marL="514350" indent="-514350"/>
            <a:r>
              <a:rPr lang="en-US" sz="4000" b="1" dirty="0" smtClean="0"/>
              <a:t>gentle curve ( not angled like uterine sound) </a:t>
            </a:r>
          </a:p>
          <a:p>
            <a:pPr marL="514350" indent="-514350"/>
            <a:r>
              <a:rPr lang="en-US" sz="4000" b="1" dirty="0" smtClean="0"/>
              <a:t> has no markings on it.</a:t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7" name="Content Placeholder 6" descr="Bladder Sound (52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620000" cy="213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1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It is used to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define </a:t>
            </a:r>
            <a:r>
              <a:rPr lang="en-US" sz="4400" b="1" dirty="0" smtClean="0"/>
              <a:t>extension of bladder </a:t>
            </a:r>
            <a:r>
              <a:rPr lang="en-US" sz="4400" b="1" dirty="0" err="1" smtClean="0"/>
              <a:t>cystocele</a:t>
            </a:r>
            <a:r>
              <a:rPr lang="en-US" sz="4400" b="1" dirty="0" smtClean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vaginal hysterectomy.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Uterine sound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7239000" cy="51054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Its a long instrument with blunt tip ( To avoid perforation) About 5 </a:t>
            </a:r>
            <a:r>
              <a:rPr lang="en-US" sz="3600" dirty="0" err="1" smtClean="0"/>
              <a:t>cms</a:t>
            </a:r>
            <a:r>
              <a:rPr lang="en-US" sz="3600" dirty="0" smtClean="0"/>
              <a:t> from the tip its bend to make angle of 30 degrees.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It has marking on it for measurements. ( Bladder sound has no markings )</a:t>
            </a:r>
          </a:p>
          <a:p>
            <a:pPr marL="742950" indent="-742950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7" name="Content Placeholder 6" descr="Uterine sound (51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192880" y="2579518"/>
            <a:ext cx="6096000" cy="139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14488"/>
            <a:ext cx="5029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6858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96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/>
              <a:t>Uterine Sound</a:t>
            </a:r>
            <a:endParaRPr lang="en-US" sz="4000" b="1" dirty="0" smtClean="0"/>
          </a:p>
          <a:p>
            <a:r>
              <a:rPr lang="en-US" sz="4000" b="1" dirty="0" err="1" smtClean="0"/>
              <a:t>indicatlons</a:t>
            </a:r>
            <a:endParaRPr lang="en-US" sz="4000" b="1" dirty="0" smtClean="0"/>
          </a:p>
          <a:p>
            <a:pPr marL="742950" indent="-742950">
              <a:buAutoNum type="arabicParenBoth"/>
            </a:pPr>
            <a:r>
              <a:rPr lang="en-US" sz="4000" b="1" dirty="0" smtClean="0">
                <a:solidFill>
                  <a:srgbClr val="C00000"/>
                </a:solidFill>
              </a:rPr>
              <a:t>Diagnosis of </a:t>
            </a:r>
            <a:r>
              <a:rPr lang="en-US" sz="4000" b="1" u="sng" dirty="0" smtClean="0">
                <a:solidFill>
                  <a:srgbClr val="C00000"/>
                </a:solidFill>
              </a:rPr>
              <a:t>cervical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stenosis</a:t>
            </a:r>
            <a:r>
              <a:rPr lang="en-US" sz="4000" b="1" u="sng" dirty="0" smtClean="0">
                <a:solidFill>
                  <a:srgbClr val="C00000"/>
                </a:solidFill>
              </a:rPr>
              <a:t> </a:t>
            </a:r>
          </a:p>
          <a:p>
            <a:pPr marL="742950" indent="-742950"/>
            <a:r>
              <a:rPr lang="en-US" sz="3600" b="1" dirty="0" smtClean="0"/>
              <a:t>it cannot be introduced through the cervical</a:t>
            </a:r>
          </a:p>
          <a:p>
            <a:r>
              <a:rPr lang="en-US" sz="4000" b="1" dirty="0" smtClean="0"/>
              <a:t>(2) </a:t>
            </a:r>
            <a:r>
              <a:rPr lang="en-US" sz="4000" b="1" dirty="0" smtClean="0">
                <a:solidFill>
                  <a:srgbClr val="C00000"/>
                </a:solidFill>
              </a:rPr>
              <a:t>measure the </a:t>
            </a:r>
            <a:r>
              <a:rPr lang="en-US" sz="4000" b="1" u="sng" dirty="0" smtClean="0">
                <a:solidFill>
                  <a:srgbClr val="C00000"/>
                </a:solidFill>
              </a:rPr>
              <a:t>length of the cervix</a:t>
            </a:r>
            <a:r>
              <a:rPr lang="en-US" sz="4000" b="1" u="sng" dirty="0" smtClean="0"/>
              <a:t> </a:t>
            </a:r>
            <a:r>
              <a:rPr lang="en-US" sz="4000" b="1" dirty="0" smtClean="0"/>
              <a:t>by feeling resistance at the internal </a:t>
            </a:r>
            <a:r>
              <a:rPr lang="en-US" sz="4000" b="1" dirty="0" err="1" smtClean="0"/>
              <a:t>os</a:t>
            </a:r>
            <a:r>
              <a:rPr lang="en-US" sz="4000" b="1" dirty="0" smtClean="0"/>
              <a:t>. </a:t>
            </a:r>
          </a:p>
          <a:p>
            <a:r>
              <a:rPr lang="en-US" sz="2800" b="1" dirty="0" smtClean="0"/>
              <a:t>This is of value 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diagnose </a:t>
            </a:r>
            <a:r>
              <a:rPr lang="en-US" sz="2800" b="1" dirty="0" err="1" smtClean="0"/>
              <a:t>supravaginal</a:t>
            </a:r>
            <a:r>
              <a:rPr lang="en-US" sz="2800" b="1" dirty="0" smtClean="0"/>
              <a:t> elongation in case of uterine </a:t>
            </a:r>
            <a:r>
              <a:rPr lang="en-US" sz="2800" b="1" dirty="0" err="1" smtClean="0"/>
              <a:t>prolapse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during Fothergill’s operation to estimate the length to be amputated</a:t>
            </a:r>
          </a:p>
          <a:p>
            <a:r>
              <a:rPr lang="en-US" sz="2800" b="1" dirty="0" smtClean="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(3) </a:t>
            </a:r>
            <a:r>
              <a:rPr lang="en-US" b="1" dirty="0"/>
              <a:t>diagnosis of </a:t>
            </a:r>
            <a:r>
              <a:rPr lang="en-US" b="1" u="sng" dirty="0">
                <a:solidFill>
                  <a:srgbClr val="C00000"/>
                </a:solidFill>
              </a:rPr>
              <a:t>incompetent cervix</a:t>
            </a:r>
            <a:r>
              <a:rPr lang="en-US" b="1" dirty="0"/>
              <a:t>. When internal </a:t>
            </a:r>
            <a:r>
              <a:rPr lang="en-US" b="1" dirty="0" err="1"/>
              <a:t>os</a:t>
            </a:r>
            <a:r>
              <a:rPr lang="en-US" b="1" dirty="0"/>
              <a:t> is wide the sound rocks</a:t>
            </a:r>
          </a:p>
          <a:p>
            <a:pPr marL="0" indent="0">
              <a:buNone/>
            </a:pPr>
            <a:r>
              <a:rPr lang="en-US" b="1" dirty="0"/>
              <a:t>freely inside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9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ovum holding forceps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859740" cy="4906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tip of this instrument is rounded cup like to avoid perforation and to hold large tissue.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used for  </a:t>
            </a:r>
            <a:r>
              <a:rPr lang="en-US" sz="2400" b="1" dirty="0" smtClean="0"/>
              <a:t>removing the products of conception in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 inevitable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incomplete abortion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 in termination of  pregnancy operations.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Content Placeholder 6" descr="Ovum Holding Forceps (29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7009" y="2667000"/>
            <a:ext cx="4038600" cy="1222843"/>
          </a:xfrm>
        </p:spPr>
      </p:pic>
      <p:pic>
        <p:nvPicPr>
          <p:cNvPr id="8" name="Picture 7" descr="Ovum Holding Forceps (3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267200"/>
            <a:ext cx="40386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1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4) </a:t>
            </a:r>
            <a:r>
              <a:rPr lang="en-US" sz="4400" b="1" dirty="0" smtClean="0">
                <a:solidFill>
                  <a:srgbClr val="C00000"/>
                </a:solidFill>
              </a:rPr>
              <a:t>measure the </a:t>
            </a:r>
            <a:r>
              <a:rPr lang="en-US" sz="4400" b="1" u="sng" dirty="0" smtClean="0">
                <a:solidFill>
                  <a:srgbClr val="C00000"/>
                </a:solidFill>
              </a:rPr>
              <a:t>length of uterine cavity 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 b="1" dirty="0" smtClean="0"/>
              <a:t>This is done before dilatation of the cervix to </a:t>
            </a:r>
            <a:r>
              <a:rPr lang="en-US" sz="4400" b="1" dirty="0" err="1" smtClean="0"/>
              <a:t>avoide</a:t>
            </a:r>
            <a:r>
              <a:rPr lang="en-US" sz="4400" b="1" dirty="0" smtClean="0"/>
              <a:t> perforation of uterus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 b="1" dirty="0" smtClean="0"/>
              <a:t>diagnose </a:t>
            </a:r>
            <a:r>
              <a:rPr lang="en-US" sz="4400" b="1" u="sng" dirty="0">
                <a:solidFill>
                  <a:srgbClr val="C00000"/>
                </a:solidFill>
              </a:rPr>
              <a:t>uterine hypoplasia</a:t>
            </a:r>
            <a:endParaRPr lang="en-US" sz="4400" b="1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u="sng" dirty="0" smtClean="0">
              <a:solidFill>
                <a:srgbClr val="C00000"/>
              </a:solidFill>
            </a:endParaRPr>
          </a:p>
          <a:p>
            <a:endParaRPr lang="en-US" sz="4800" b="1" dirty="0" smtClean="0"/>
          </a:p>
          <a:p>
            <a:r>
              <a:rPr lang="en-US" sz="4800" b="1" dirty="0" smtClean="0"/>
              <a:t>(5) to know the </a:t>
            </a:r>
            <a:r>
              <a:rPr lang="en-US" sz="4800" b="1" u="sng" dirty="0" smtClean="0">
                <a:solidFill>
                  <a:srgbClr val="C00000"/>
                </a:solidFill>
              </a:rPr>
              <a:t>position and direction of uterus as in Retroversion</a:t>
            </a:r>
          </a:p>
          <a:p>
            <a:endParaRPr lang="en-US" sz="4800" b="1" dirty="0" smtClean="0"/>
          </a:p>
          <a:p>
            <a:endParaRPr lang="en-US" sz="48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(6)Elicit the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click sign </a:t>
            </a:r>
            <a:r>
              <a:rPr lang="en-US" sz="4000" b="1" dirty="0" smtClean="0"/>
              <a:t>in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vesicovaginal</a:t>
            </a:r>
            <a:r>
              <a:rPr lang="en-US" sz="4000" b="1" u="sng" dirty="0" smtClean="0">
                <a:solidFill>
                  <a:srgbClr val="C00000"/>
                </a:solidFill>
              </a:rPr>
              <a:t> fistula</a:t>
            </a:r>
          </a:p>
          <a:p>
            <a:endParaRPr lang="en-US" sz="4000" b="1" dirty="0" smtClean="0"/>
          </a:p>
        </p:txBody>
      </p:sp>
      <p:pic>
        <p:nvPicPr>
          <p:cNvPr id="3" name="Picture 2" descr="C:\Users\Dr. Zainab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17770"/>
            <a:ext cx="6857999" cy="5159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Contraindications:</a:t>
            </a:r>
          </a:p>
          <a:p>
            <a:pPr marL="0" indent="0" algn="l" rtl="0">
              <a:buNone/>
            </a:pPr>
            <a:r>
              <a:rPr lang="en-US" dirty="0"/>
              <a:t>1.   Genital infections</a:t>
            </a:r>
          </a:p>
          <a:p>
            <a:pPr marL="0" indent="0" algn="l" rtl="0">
              <a:buNone/>
            </a:pPr>
            <a:r>
              <a:rPr lang="en-US" dirty="0"/>
              <a:t>2.   Suspicion of pregnancy</a:t>
            </a:r>
          </a:p>
          <a:p>
            <a:pPr marL="0" indent="0" algn="l" rtl="0">
              <a:buNone/>
            </a:pPr>
            <a:r>
              <a:rPr lang="en-US" dirty="0"/>
              <a:t>3.   Soft uterus (malignancy, infection, molar pregnancy).</a:t>
            </a:r>
          </a:p>
        </p:txBody>
      </p:sp>
    </p:spTree>
    <p:extLst>
      <p:ext uri="{BB962C8B-B14F-4D97-AF65-F5344CB8AC3E}">
        <p14:creationId xmlns:p14="http://schemas.microsoft.com/office/powerpoint/2010/main" val="13186889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845"/>
            <a:ext cx="8839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4000" b="1" dirty="0" smtClean="0"/>
              <a:t>COMPLICATIONS</a:t>
            </a:r>
          </a:p>
          <a:p>
            <a:endParaRPr lang="en-US" sz="4000" b="1" dirty="0" smtClean="0"/>
          </a:p>
          <a:p>
            <a:r>
              <a:rPr lang="en-US" sz="2400" dirty="0" smtClean="0"/>
              <a:t>(</a:t>
            </a:r>
            <a:r>
              <a:rPr lang="en-US" sz="3600" dirty="0" smtClean="0"/>
              <a:t>1) Ascending infection</a:t>
            </a:r>
          </a:p>
          <a:p>
            <a:r>
              <a:rPr lang="en-US" sz="3600" dirty="0" smtClean="0"/>
              <a:t>(2) Perforation of uterus</a:t>
            </a:r>
          </a:p>
          <a:p>
            <a:r>
              <a:rPr lang="en-US" sz="3600" dirty="0" smtClean="0"/>
              <a:t>(3)Shock (</a:t>
            </a:r>
            <a:r>
              <a:rPr lang="en-US" sz="3600" dirty="0" err="1" smtClean="0"/>
              <a:t>Neurogenic</a:t>
            </a:r>
            <a:r>
              <a:rPr lang="en-US" sz="3600" dirty="0" smtClean="0"/>
              <a:t> shock) due to pain may occur in sensitive women</a:t>
            </a:r>
          </a:p>
          <a:p>
            <a:r>
              <a:rPr lang="en-US" sz="3600" dirty="0" smtClean="0"/>
              <a:t>(4) Abortion may occur if introduced into a pregnant uterus</a:t>
            </a:r>
          </a:p>
          <a:p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600200"/>
          </a:xfrm>
        </p:spPr>
        <p:txBody>
          <a:bodyPr>
            <a:normAutofit/>
          </a:bodyPr>
          <a:lstStyle/>
          <a:p>
            <a:r>
              <a:rPr lang="en-US" b="1" dirty="0" smtClean="0"/>
              <a:t>Allis' Forceps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713038"/>
            <a:ext cx="8382000" cy="3413125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used for grasping tough structures like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Rectus sheath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fascia</a:t>
            </a:r>
          </a:p>
          <a:p>
            <a:pPr marL="514350" indent="-514350">
              <a:buNone/>
            </a:pPr>
            <a:r>
              <a:rPr lang="en-US" dirty="0" smtClean="0"/>
              <a:t> in operations like 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Tubectomy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LSCS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abdominal hysterectomy.</a:t>
            </a:r>
            <a:endParaRPr lang="en-US" dirty="0"/>
          </a:p>
        </p:txBody>
      </p:sp>
      <p:pic>
        <p:nvPicPr>
          <p:cNvPr id="50177" name="Picture 1" descr="C:\Users\mustafahnaji\Desktop\Allis' Forcep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2000" y="152400"/>
            <a:ext cx="6934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doyen's retractor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used for </a:t>
            </a:r>
            <a:r>
              <a:rPr lang="en-US" b="1" i="1" u="sng" dirty="0" smtClean="0">
                <a:solidFill>
                  <a:srgbClr val="C00000"/>
                </a:solidFill>
              </a:rPr>
              <a:t>retracting bladder </a:t>
            </a:r>
            <a:r>
              <a:rPr lang="en-US" b="1" dirty="0" smtClean="0"/>
              <a:t>downwards during abdominal operations like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.LSCS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abdominal hysterectomy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laparotomy</a:t>
            </a:r>
            <a:endParaRPr lang="en-US" dirty="0"/>
          </a:p>
        </p:txBody>
      </p:sp>
      <p:pic>
        <p:nvPicPr>
          <p:cNvPr id="49153" name="Picture 1" descr="C:\Users\mustafahnaji\Desktop\Doyen's Retractor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350941" y="2629296"/>
            <a:ext cx="455691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71628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352800" y="1524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Doyen's retractor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err="1" smtClean="0"/>
              <a:t>deaver's</a:t>
            </a:r>
            <a:r>
              <a:rPr lang="en-US" b="1" cap="none" dirty="0" smtClean="0"/>
              <a:t> retractor for retraction of deep structures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1" name="Picture 3" descr="C:\Users\mustafahnaji\Desktop\Deaver's Retractor for retraction of deep structures (1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610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877</Words>
  <Application>Microsoft Office PowerPoint</Application>
  <PresentationFormat>On-screen Show (4:3)</PresentationFormat>
  <Paragraphs>138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Times New Roman</vt:lpstr>
      <vt:lpstr>Wingdings</vt:lpstr>
      <vt:lpstr>Office Theme</vt:lpstr>
      <vt:lpstr>د.زينب عبد الأمير</vt:lpstr>
      <vt:lpstr>Artery Forceps</vt:lpstr>
      <vt:lpstr>PowerPoint Presentation</vt:lpstr>
      <vt:lpstr>Babcock's Forceps</vt:lpstr>
      <vt:lpstr>ovum holding forceps</vt:lpstr>
      <vt:lpstr>Allis' Forceps</vt:lpstr>
      <vt:lpstr>doyen's retractor</vt:lpstr>
      <vt:lpstr>PowerPoint Presentation</vt:lpstr>
      <vt:lpstr>deaver's retractor for retraction of deep structures</vt:lpstr>
      <vt:lpstr>kocher's forceps (clamp)</vt:lpstr>
      <vt:lpstr>PowerPoint Presentation</vt:lpstr>
      <vt:lpstr>PowerPoint Presentation</vt:lpstr>
      <vt:lpstr>PowerPoint Presentation</vt:lpstr>
      <vt:lpstr>Vulsellum Forceps </vt:lpstr>
      <vt:lpstr>vulsellum</vt:lpstr>
      <vt:lpstr>PowerPoint Presentation</vt:lpstr>
      <vt:lpstr>PowerPoint Presentation</vt:lpstr>
      <vt:lpstr>PowerPoint Presentation</vt:lpstr>
      <vt:lpstr>PowerPoint Presentation</vt:lpstr>
      <vt:lpstr> Indications: </vt:lpstr>
      <vt:lpstr>PowerPoint Presentation</vt:lpstr>
      <vt:lpstr>Contraindications: </vt:lpstr>
      <vt:lpstr>Complications: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surgical blades/ scalpel</vt:lpstr>
      <vt:lpstr>Bonney's myomectomy clamp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Sponge Holder / Sponge holding forceps</vt:lpstr>
      <vt:lpstr>PowerPoint Presentation</vt:lpstr>
      <vt:lpstr>PowerPoint Presentation</vt:lpstr>
      <vt:lpstr>PowerPoint Presentation</vt:lpstr>
      <vt:lpstr>PowerPoint Presentation</vt:lpstr>
      <vt:lpstr>shirodkars cerclage needle</vt:lpstr>
      <vt:lpstr>Bladder Sound</vt:lpstr>
      <vt:lpstr>PowerPoint Presentation</vt:lpstr>
      <vt:lpstr>Uterine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mustafahnaji</dc:creator>
  <cp:lastModifiedBy>DR ZAINAB</cp:lastModifiedBy>
  <cp:revision>59</cp:revision>
  <dcterms:created xsi:type="dcterms:W3CDTF">2012-07-22T02:00:46Z</dcterms:created>
  <dcterms:modified xsi:type="dcterms:W3CDTF">2014-05-03T20:47:34Z</dcterms:modified>
</cp:coreProperties>
</file>