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53" r:id="rId2"/>
    <p:sldId id="354" r:id="rId3"/>
    <p:sldId id="355" r:id="rId4"/>
    <p:sldId id="356" r:id="rId5"/>
    <p:sldId id="357" r:id="rId6"/>
    <p:sldId id="358" r:id="rId7"/>
    <p:sldId id="359" r:id="rId8"/>
    <p:sldId id="360" r:id="rId9"/>
    <p:sldId id="361" r:id="rId10"/>
    <p:sldId id="345" r:id="rId11"/>
    <p:sldId id="346" r:id="rId12"/>
    <p:sldId id="347" r:id="rId13"/>
    <p:sldId id="348" r:id="rId14"/>
    <p:sldId id="349" r:id="rId15"/>
    <p:sldId id="350" r:id="rId16"/>
    <p:sldId id="351" r:id="rId17"/>
    <p:sldId id="352" r:id="rId18"/>
    <p:sldId id="335" r:id="rId19"/>
    <p:sldId id="311" r:id="rId20"/>
    <p:sldId id="343" r:id="rId21"/>
    <p:sldId id="344" r:id="rId22"/>
    <p:sldId id="307" r:id="rId23"/>
    <p:sldId id="333" r:id="rId24"/>
    <p:sldId id="334" r:id="rId25"/>
    <p:sldId id="322" r:id="rId26"/>
    <p:sldId id="323" r:id="rId2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236" y="2598"/>
      </p:cViewPr>
      <p:guideLst>
        <p:guide orient="horz" pos="2880"/>
        <p:guide pos="2160"/>
      </p:guideLst>
    </p:cSldViewPr>
  </p:slideViewPr>
  <p:notesTextViewPr>
    <p:cViewPr>
      <p:scale>
        <a:sx n="100" d="100"/>
        <a:sy n="100" d="100"/>
      </p:scale>
      <p:origin x="0" y="0"/>
    </p:cViewPr>
  </p:notesText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AB604B-7062-445F-846E-5B6F210C557F}" type="datetimeFigureOut">
              <a:rPr lang="en-US" smtClean="0"/>
              <a:t>4/25/2019</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C7090-E516-44C8-9433-CA41427CC7CE}" type="slidenum">
              <a:rPr lang="en-US" smtClean="0"/>
              <a:t>‹#›</a:t>
            </a:fld>
            <a:endParaRPr lang="en-US"/>
          </a:p>
        </p:txBody>
      </p:sp>
    </p:spTree>
    <p:extLst>
      <p:ext uri="{BB962C8B-B14F-4D97-AF65-F5344CB8AC3E}">
        <p14:creationId xmlns:p14="http://schemas.microsoft.com/office/powerpoint/2010/main" val="398732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C7090-E516-44C8-9433-CA41427CC7CE}" type="slidenum">
              <a:rPr lang="en-US" smtClean="0"/>
              <a:t>11</a:t>
            </a:fld>
            <a:endParaRPr lang="en-US"/>
          </a:p>
        </p:txBody>
      </p:sp>
    </p:spTree>
    <p:extLst>
      <p:ext uri="{BB962C8B-B14F-4D97-AF65-F5344CB8AC3E}">
        <p14:creationId xmlns:p14="http://schemas.microsoft.com/office/powerpoint/2010/main" val="374847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C7090-E516-44C8-9433-CA41427CC7CE}" type="slidenum">
              <a:rPr lang="en-US" smtClean="0"/>
              <a:t>19</a:t>
            </a:fld>
            <a:endParaRPr lang="en-US"/>
          </a:p>
        </p:txBody>
      </p:sp>
    </p:spTree>
    <p:extLst>
      <p:ext uri="{BB962C8B-B14F-4D97-AF65-F5344CB8AC3E}">
        <p14:creationId xmlns:p14="http://schemas.microsoft.com/office/powerpoint/2010/main" val="1437849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C7090-E516-44C8-9433-CA41427CC7CE}" type="slidenum">
              <a:rPr lang="en-US" smtClean="0"/>
              <a:t>20</a:t>
            </a:fld>
            <a:endParaRPr lang="en-US"/>
          </a:p>
        </p:txBody>
      </p:sp>
    </p:spTree>
    <p:extLst>
      <p:ext uri="{BB962C8B-B14F-4D97-AF65-F5344CB8AC3E}">
        <p14:creationId xmlns:p14="http://schemas.microsoft.com/office/powerpoint/2010/main" val="1437849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4/25/2019</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www.sciencedirect.com/topics/biochemistry-genetics-and-molecular-biology/isomerases" TargetMode="External"/><Relationship Id="rId3" Type="http://schemas.openxmlformats.org/officeDocument/2006/relationships/hyperlink" Target="https://www.sciencedirect.com/topics/biochemistry-genetics-and-molecular-biology/oxidoreductases" TargetMode="External"/><Relationship Id="rId7" Type="http://schemas.openxmlformats.org/officeDocument/2006/relationships/hyperlink" Target="https://www.sciencedirect.com/topics/biochemistry-genetics-and-molecular-biology/ligase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sciencedirect.com/topics/biochemistry-genetics-and-molecular-biology/lyases" TargetMode="External"/><Relationship Id="rId5" Type="http://schemas.openxmlformats.org/officeDocument/2006/relationships/hyperlink" Target="https://www.sciencedirect.com/topics/biochemistry-genetics-and-molecular-biology/hydrolases" TargetMode="External"/><Relationship Id="rId4" Type="http://schemas.openxmlformats.org/officeDocument/2006/relationships/hyperlink" Target="https://www.sciencedirect.com/topics/biochemistry-genetics-and-molecular-biology/transferases"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mp"/><Relationship Id="rId1" Type="http://schemas.openxmlformats.org/officeDocument/2006/relationships/slideLayout" Target="../slideLayouts/slideLayout7.xml"/><Relationship Id="rId4" Type="http://schemas.openxmlformats.org/officeDocument/2006/relationships/image" Target="../media/image22.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tmp"/><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7.xml"/><Relationship Id="rId4" Type="http://schemas.openxmlformats.org/officeDocument/2006/relationships/image" Target="../media/image28.tmp"/></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File:Protein_CP_PDB_1kcw.png" TargetMode="External"/><Relationship Id="rId2" Type="http://schemas.openxmlformats.org/officeDocument/2006/relationships/image" Target="../media/image39.tmp"/><Relationship Id="rId1" Type="http://schemas.openxmlformats.org/officeDocument/2006/relationships/slideLayout" Target="../slideLayouts/slideLayout7.xml"/><Relationship Id="rId5" Type="http://schemas.openxmlformats.org/officeDocument/2006/relationships/image" Target="../media/image41.tmp"/><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tm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tmp"/></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ÙØªÙØ¬Ø© Ø¨Ø­Ø« Ø§ÙØµÙØ± Ø¹Ù â«Ø²ÙÙØ± rosee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0"/>
            <a:ext cx="6343650" cy="9042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8355" y="3048000"/>
            <a:ext cx="5221301" cy="769441"/>
          </a:xfrm>
          <a:prstGeom prst="rect">
            <a:avLst/>
          </a:prstGeom>
        </p:spPr>
        <p:txBody>
          <a:bodyPr wrap="none">
            <a:spAutoFit/>
          </a:bodyPr>
          <a:lstStyle/>
          <a:p>
            <a:pPr algn="just">
              <a:spcBef>
                <a:spcPct val="50000"/>
              </a:spcBef>
            </a:pPr>
            <a:r>
              <a:rPr lang="ar-IQ" sz="4400" b="1" dirty="0" smtClean="0">
                <a:ln w="10541" cmpd="sng">
                  <a:solidFill>
                    <a:schemeClr val="accent1">
                      <a:shade val="88000"/>
                      <a:satMod val="110000"/>
                    </a:schemeClr>
                  </a:solidFill>
                  <a:prstDash val="solid"/>
                </a:ln>
                <a:solidFill>
                  <a:schemeClr val="bg1"/>
                </a:solidFill>
                <a:latin typeface="Arial" pitchFamily="34" charset="0"/>
                <a:cs typeface="Arial" pitchFamily="34" charset="0"/>
              </a:rPr>
              <a:t>المحاضرة </a:t>
            </a:r>
            <a:r>
              <a:rPr lang="ar-IQ" sz="4400" b="1" smtClean="0">
                <a:ln w="10541" cmpd="sng">
                  <a:solidFill>
                    <a:schemeClr val="accent1">
                      <a:shade val="88000"/>
                      <a:satMod val="110000"/>
                    </a:schemeClr>
                  </a:solidFill>
                  <a:prstDash val="solid"/>
                </a:ln>
                <a:solidFill>
                  <a:schemeClr val="bg1"/>
                </a:solidFill>
                <a:latin typeface="Arial" pitchFamily="34" charset="0"/>
                <a:cs typeface="Arial" pitchFamily="34" charset="0"/>
              </a:rPr>
              <a:t>الاولى الانزيمات</a:t>
            </a:r>
            <a:endParaRPr lang="en-US" sz="4400" b="1" dirty="0">
              <a:ln w="10541" cmpd="sng">
                <a:solidFill>
                  <a:schemeClr val="accent1">
                    <a:shade val="88000"/>
                    <a:satMod val="110000"/>
                  </a:schemeClr>
                </a:solidFill>
                <a:prstDash val="solid"/>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07150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609600"/>
            <a:ext cx="5829300" cy="1960033"/>
          </a:xfrm>
        </p:spPr>
        <p:txBody>
          <a:bodyPr/>
          <a:lstStyle/>
          <a:p>
            <a:r>
              <a:rPr lang="ar-IQ" dirty="0" smtClean="0"/>
              <a:t>المحاضرة الثانية انزيمات</a:t>
            </a:r>
            <a:r>
              <a:rPr lang="en-US" dirty="0" smtClean="0"/>
              <a:t/>
            </a:r>
            <a:br>
              <a:rPr lang="en-US" dirty="0" smtClean="0"/>
            </a:br>
            <a:r>
              <a:rPr lang="en-US" dirty="0" smtClean="0"/>
              <a:t>21-4-2019</a:t>
            </a:r>
            <a:endParaRPr lang="en-US" dirty="0"/>
          </a:p>
        </p:txBody>
      </p:sp>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35751" t="51539" r="4322"/>
          <a:stretch/>
        </p:blipFill>
        <p:spPr>
          <a:xfrm>
            <a:off x="1300425" y="2731477"/>
            <a:ext cx="4109775" cy="4431323"/>
          </a:xfrm>
          <a:prstGeom prst="rect">
            <a:avLst/>
          </a:prstGeom>
        </p:spPr>
      </p:pic>
    </p:spTree>
    <p:extLst>
      <p:ext uri="{BB962C8B-B14F-4D97-AF65-F5344CB8AC3E}">
        <p14:creationId xmlns:p14="http://schemas.microsoft.com/office/powerpoint/2010/main" val="281565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003" y="76200"/>
            <a:ext cx="6546797" cy="10402848"/>
          </a:xfrm>
          <a:prstGeom prst="rect">
            <a:avLst/>
          </a:prstGeom>
        </p:spPr>
        <p:txBody>
          <a:bodyPr wrap="square">
            <a:spAutoFit/>
          </a:bodyPr>
          <a:lstStyle/>
          <a:p>
            <a:pPr algn="ctr"/>
            <a:r>
              <a:rPr lang="en-US" b="1" u="sng" dirty="0" smtClean="0"/>
              <a:t>Enzyme </a:t>
            </a:r>
            <a:r>
              <a:rPr lang="en-US" b="1" u="sng" dirty="0"/>
              <a:t>classes : </a:t>
            </a:r>
          </a:p>
          <a:p>
            <a:r>
              <a:rPr lang="en-US" sz="1600" b="1" dirty="0" smtClean="0"/>
              <a:t>Your </a:t>
            </a:r>
            <a:r>
              <a:rPr lang="en-US" sz="1600" b="1" dirty="0"/>
              <a:t>body contains around 3,000 unique </a:t>
            </a:r>
            <a:r>
              <a:rPr lang="en-US" sz="1600" b="1" dirty="0" smtClean="0"/>
              <a:t>enzymes, and are </a:t>
            </a:r>
            <a:r>
              <a:rPr lang="en-US" sz="1600" b="1" dirty="0"/>
              <a:t>classified into six </a:t>
            </a:r>
            <a:r>
              <a:rPr lang="en-US" sz="1600" b="1" dirty="0" smtClean="0"/>
              <a:t>categories: </a:t>
            </a:r>
            <a:r>
              <a:rPr lang="en-US" sz="1600" b="1" dirty="0" smtClean="0">
                <a:hlinkClick r:id="rId3" tooltip="Learn more about Oxidoreductases"/>
              </a:rPr>
              <a:t>Oxidoreductases</a:t>
            </a:r>
            <a:r>
              <a:rPr lang="en-US" sz="1600" b="1" dirty="0"/>
              <a:t>, </a:t>
            </a:r>
            <a:r>
              <a:rPr lang="en-US" sz="1600" b="1" dirty="0">
                <a:hlinkClick r:id="rId4" tooltip="Learn more about Transferases"/>
              </a:rPr>
              <a:t>transferases</a:t>
            </a:r>
            <a:r>
              <a:rPr lang="en-US" sz="1600" b="1" dirty="0"/>
              <a:t>, </a:t>
            </a:r>
            <a:r>
              <a:rPr lang="en-US" sz="1600" b="1" dirty="0">
                <a:hlinkClick r:id="rId5" tooltip="Learn more about Hydrolases"/>
              </a:rPr>
              <a:t>hydrolases</a:t>
            </a:r>
            <a:r>
              <a:rPr lang="en-US" sz="1600" b="1" dirty="0"/>
              <a:t>, </a:t>
            </a:r>
            <a:r>
              <a:rPr lang="en-US" sz="1600" b="1" dirty="0">
                <a:hlinkClick r:id="rId6" tooltip="Learn more about Lyases"/>
              </a:rPr>
              <a:t>Lyases</a:t>
            </a:r>
            <a:r>
              <a:rPr lang="en-US" sz="1600" b="1" dirty="0"/>
              <a:t>, </a:t>
            </a:r>
            <a:r>
              <a:rPr lang="en-US" sz="1600" b="1" dirty="0">
                <a:hlinkClick r:id="rId7" tooltip="Learn more about Ligases"/>
              </a:rPr>
              <a:t>ligases</a:t>
            </a:r>
            <a:r>
              <a:rPr lang="en-US" sz="1600" b="1" dirty="0"/>
              <a:t>, and </a:t>
            </a:r>
            <a:r>
              <a:rPr lang="en-US" sz="1600" b="1" u="sng" dirty="0" smtClean="0">
                <a:hlinkClick r:id="rId8" tooltip="Learn more about Isomerases"/>
              </a:rPr>
              <a:t>Isomerases</a:t>
            </a:r>
            <a:r>
              <a:rPr lang="en-US" sz="1600" b="1" dirty="0" smtClean="0"/>
              <a:t>. As </a:t>
            </a:r>
            <a:r>
              <a:rPr lang="en-US" sz="1600" b="1" dirty="0"/>
              <a:t>in table</a:t>
            </a:r>
            <a:r>
              <a:rPr lang="en-US" sz="1600" b="1" dirty="0">
                <a:cs typeface="Times New Roman" pitchFamily="18" charset="0"/>
              </a:rPr>
              <a:t> (3</a:t>
            </a:r>
            <a:r>
              <a:rPr lang="en-US" sz="1600" b="1" dirty="0" smtClean="0">
                <a:cs typeface="Times New Roman" pitchFamily="18" charset="0"/>
              </a:rPr>
              <a:t>).</a:t>
            </a:r>
          </a:p>
          <a:p>
            <a:r>
              <a:rPr lang="en-US" sz="1600" b="1" dirty="0" smtClean="0"/>
              <a:t>Table</a:t>
            </a:r>
            <a:r>
              <a:rPr lang="en-US" sz="1600" b="1" dirty="0" smtClean="0">
                <a:cs typeface="Times New Roman" pitchFamily="18" charset="0"/>
              </a:rPr>
              <a:t> </a:t>
            </a:r>
            <a:r>
              <a:rPr lang="en-US" sz="1600" b="1" dirty="0">
                <a:cs typeface="Times New Roman" pitchFamily="18" charset="0"/>
              </a:rPr>
              <a:t>(3</a:t>
            </a:r>
            <a:r>
              <a:rPr lang="en-US" sz="1600" b="1" dirty="0" smtClean="0">
                <a:cs typeface="Times New Roman" pitchFamily="18" charset="0"/>
              </a:rPr>
              <a:t>): Enzyme classes.</a:t>
            </a:r>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pPr algn="ctr"/>
            <a:endParaRPr lang="en-US" sz="2000" b="1" u="sng" dirty="0" smtClean="0"/>
          </a:p>
          <a:p>
            <a:pPr algn="ctr"/>
            <a:r>
              <a:rPr lang="en-US" sz="2000" b="1" u="sng" dirty="0" smtClean="0"/>
              <a:t>Factors </a:t>
            </a:r>
            <a:r>
              <a:rPr lang="en-US" sz="2000" b="1" u="sng" dirty="0"/>
              <a:t>Affecting The Enzyme Activity</a:t>
            </a:r>
          </a:p>
          <a:p>
            <a:r>
              <a:rPr lang="en-US" b="1" dirty="0"/>
              <a:t>1-Enzyme concentration</a:t>
            </a:r>
          </a:p>
          <a:p>
            <a:r>
              <a:rPr lang="en-US" b="1" dirty="0"/>
              <a:t>2- substrate concentration</a:t>
            </a:r>
          </a:p>
          <a:p>
            <a:r>
              <a:rPr lang="en-US" b="1" dirty="0"/>
              <a:t>3- Product concentration</a:t>
            </a:r>
          </a:p>
          <a:p>
            <a:r>
              <a:rPr lang="en-US" b="1" dirty="0"/>
              <a:t>4-Tempreture</a:t>
            </a:r>
          </a:p>
          <a:p>
            <a:r>
              <a:rPr lang="en-US" b="1" dirty="0"/>
              <a:t>5- pH</a:t>
            </a:r>
          </a:p>
          <a:p>
            <a:r>
              <a:rPr lang="en-US" b="1" dirty="0" smtClean="0"/>
              <a:t>6- UV light &amp; Radiation</a:t>
            </a:r>
          </a:p>
          <a:p>
            <a:r>
              <a:rPr lang="en-US" b="1" dirty="0" smtClean="0"/>
              <a:t>7- Activators</a:t>
            </a:r>
          </a:p>
          <a:p>
            <a:r>
              <a:rPr lang="en-US" b="1" dirty="0" smtClean="0"/>
              <a:t>8-Inhibitors</a:t>
            </a:r>
          </a:p>
          <a:p>
            <a:r>
              <a:rPr lang="en-US" b="1" dirty="0" smtClean="0"/>
              <a:t>9- Anti enzymes</a:t>
            </a:r>
          </a:p>
          <a:p>
            <a:r>
              <a:rPr lang="en-US" b="1" dirty="0" smtClean="0"/>
              <a:t>10- Time</a:t>
            </a: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a:p>
        </p:txBody>
      </p:sp>
      <p:graphicFrame>
        <p:nvGraphicFramePr>
          <p:cNvPr id="4" name="Table 3"/>
          <p:cNvGraphicFramePr>
            <a:graphicFrameLocks noGrp="1"/>
          </p:cNvGraphicFramePr>
          <p:nvPr>
            <p:extLst>
              <p:ext uri="{D42A27DB-BD31-4B8C-83A1-F6EECF244321}">
                <p14:modId xmlns:p14="http://schemas.microsoft.com/office/powerpoint/2010/main" val="2302172985"/>
              </p:ext>
            </p:extLst>
          </p:nvPr>
        </p:nvGraphicFramePr>
        <p:xfrm>
          <a:off x="228600" y="1560568"/>
          <a:ext cx="6400800" cy="4230632"/>
        </p:xfrm>
        <a:graphic>
          <a:graphicData uri="http://schemas.openxmlformats.org/drawingml/2006/table">
            <a:tbl>
              <a:tblPr/>
              <a:tblGrid>
                <a:gridCol w="1981200"/>
                <a:gridCol w="4419600"/>
              </a:tblGrid>
              <a:tr h="302350">
                <a:tc>
                  <a:txBody>
                    <a:bodyPr/>
                    <a:lstStyle/>
                    <a:p>
                      <a:pPr algn="ctr"/>
                      <a:r>
                        <a:rPr lang="en-US" sz="1800" b="1" dirty="0" smtClean="0">
                          <a:effectLst/>
                        </a:rPr>
                        <a:t>Class </a:t>
                      </a:r>
                      <a:endParaRPr lang="en-US" sz="1800" b="1" dirty="0">
                        <a:effectLst/>
                      </a:endParaRP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800" b="1" u="none" dirty="0" smtClean="0"/>
                        <a:t>Enzyme Function</a:t>
                      </a:r>
                      <a:endParaRPr lang="en-US" sz="1800" b="1" u="none" dirty="0"/>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r>
              <a:tr h="744800">
                <a:tc>
                  <a:txBody>
                    <a:bodyPr/>
                    <a:lstStyle/>
                    <a:p>
                      <a:pPr algn="ctr"/>
                      <a:r>
                        <a:rPr lang="en-US" sz="1600" b="1" dirty="0" smtClean="0">
                          <a:effectLst/>
                        </a:rPr>
                        <a:t>Oxidoredo-reductases</a:t>
                      </a:r>
                      <a:endParaRPr lang="en-US" sz="1600" b="1" dirty="0">
                        <a:effectLst/>
                      </a:endParaRP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n-US" sz="1600" b="1" dirty="0">
                          <a:effectLst/>
                        </a:rPr>
                        <a:t>Catalyze oxidation-reduction </a:t>
                      </a:r>
                      <a:r>
                        <a:rPr lang="en-US" sz="1600" b="1" dirty="0" smtClean="0">
                          <a:effectLst/>
                        </a:rPr>
                        <a:t>reactions</a:t>
                      </a:r>
                    </a:p>
                    <a:p>
                      <a:pPr algn="l"/>
                      <a:r>
                        <a:rPr lang="en-US" sz="1600" b="1" u="none" dirty="0" smtClean="0">
                          <a:solidFill>
                            <a:schemeClr val="tx1"/>
                          </a:solidFill>
                          <a:effectLst/>
                        </a:rPr>
                        <a:t> Glucose Dehydrogenase, o</a:t>
                      </a:r>
                      <a:r>
                        <a:rPr lang="en-US" sz="1600" b="1" i="0" u="none" kern="1200" dirty="0" smtClean="0">
                          <a:solidFill>
                            <a:schemeClr val="tx1"/>
                          </a:solidFill>
                          <a:effectLst/>
                          <a:latin typeface="+mn-lt"/>
                          <a:ea typeface="+mn-ea"/>
                          <a:cs typeface="+mn-cs"/>
                        </a:rPr>
                        <a:t>xidizes Glucose to</a:t>
                      </a:r>
                    </a:p>
                    <a:p>
                      <a:pPr algn="l"/>
                      <a:r>
                        <a:rPr lang="en-US" sz="1600" b="1" i="0" u="none" kern="1200" dirty="0" smtClean="0">
                          <a:solidFill>
                            <a:schemeClr val="tx1"/>
                          </a:solidFill>
                          <a:effectLst/>
                          <a:latin typeface="+mn-lt"/>
                          <a:ea typeface="+mn-ea"/>
                          <a:cs typeface="+mn-cs"/>
                        </a:rPr>
                        <a:t> ATP in animals.</a:t>
                      </a:r>
                      <a:endParaRPr lang="en-US" sz="1600" b="1" dirty="0">
                        <a:effectLst/>
                      </a:endParaRP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08827">
                <a:tc>
                  <a:txBody>
                    <a:bodyPr/>
                    <a:lstStyle/>
                    <a:p>
                      <a:pPr algn="ctr"/>
                      <a:r>
                        <a:rPr lang="en-US" sz="1600" b="1" dirty="0">
                          <a:effectLst/>
                        </a:rPr>
                        <a:t>Transferases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effectLst/>
                        </a:rPr>
                        <a:t>Catalyze the transfer of functional groups among </a:t>
                      </a:r>
                      <a:r>
                        <a:rPr lang="en-US" sz="1600" b="1" dirty="0" smtClean="0">
                          <a:effectLst/>
                        </a:rPr>
                        <a:t>molecules, Transaminase Kinases.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222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Hydrolases </a:t>
                      </a:r>
                    </a:p>
                  </a:txBody>
                  <a:tcPr marL="68580" marR="68580" marT="60960" marB="609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Add water across a bond, </a:t>
                      </a:r>
                      <a:r>
                        <a:rPr lang="en-US" sz="1600" b="1" i="0" kern="1200" dirty="0" smtClean="0">
                          <a:solidFill>
                            <a:schemeClr val="tx1"/>
                          </a:solidFill>
                          <a:effectLst/>
                          <a:latin typeface="+mn-lt"/>
                          <a:ea typeface="+mn-ea"/>
                          <a:cs typeface="+mn-cs"/>
                        </a:rPr>
                        <a:t>Lipases.</a:t>
                      </a:r>
                      <a:endParaRPr lang="en-US" sz="1600" b="1" dirty="0"/>
                    </a:p>
                  </a:txBody>
                  <a:tcPr marL="68580" marR="68580" marT="60960" marB="609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08827">
                <a:tc>
                  <a:txBody>
                    <a:bodyPr/>
                    <a:lstStyle/>
                    <a:p>
                      <a:pPr algn="ctr"/>
                      <a:r>
                        <a:rPr lang="en-US" sz="1600" b="1" dirty="0">
                          <a:effectLst/>
                        </a:rPr>
                        <a:t>Lyases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effectLst/>
                        </a:rPr>
                        <a:t>Catalyze </a:t>
                      </a:r>
                      <a:r>
                        <a:rPr lang="en-US" sz="1600" b="1" dirty="0" smtClean="0">
                          <a:effectLst/>
                        </a:rPr>
                        <a:t>a formation of double bonds (or a ring structure), Decarboxylases.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20698">
                <a:tc>
                  <a:txBody>
                    <a:bodyPr/>
                    <a:lstStyle/>
                    <a:p>
                      <a:pPr algn="ctr"/>
                      <a:r>
                        <a:rPr lang="en-US" sz="1600" b="1" dirty="0">
                          <a:effectLst/>
                        </a:rPr>
                        <a:t>Ligases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effectLst/>
                        </a:rPr>
                        <a:t>Catalyze bond formation, Citric acid synthetase.</a:t>
                      </a:r>
                      <a:endParaRPr lang="en-US" sz="1600" b="1" dirty="0">
                        <a:effectLst/>
                      </a:endParaRP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954032">
                <a:tc>
                  <a:txBody>
                    <a:bodyPr/>
                    <a:lstStyle/>
                    <a:p>
                      <a:pPr algn="ctr"/>
                      <a:r>
                        <a:rPr lang="en-US" sz="1600" b="1" dirty="0">
                          <a:effectLst/>
                        </a:rPr>
                        <a:t>Isomerases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n-US" sz="1600" b="1" dirty="0">
                          <a:effectLst/>
                        </a:rPr>
                        <a:t>Catalyze isomerization (changing of a molecule into its isomer</a:t>
                      </a:r>
                      <a:r>
                        <a:rPr lang="en-US" sz="1600" b="1" dirty="0" smtClean="0">
                          <a:effectLst/>
                        </a:rPr>
                        <a:t>), Phospho hexo isomerase:</a:t>
                      </a:r>
                      <a:endParaRPr lang="en-US" sz="1600" b="1" i="0" u="none" strike="noStrike" kern="1200" dirty="0" smtClean="0">
                        <a:solidFill>
                          <a:schemeClr val="tx1"/>
                        </a:solidFill>
                        <a:effectLst/>
                        <a:latin typeface="+mn-lt"/>
                        <a:ea typeface="+mn-ea"/>
                        <a:cs typeface="+mn-cs"/>
                      </a:endParaRPr>
                    </a:p>
                    <a:p>
                      <a:pPr algn="l"/>
                      <a:r>
                        <a:rPr lang="en-US" sz="1600" b="1" i="0" u="none" strike="noStrike" kern="1200" dirty="0" smtClean="0">
                          <a:solidFill>
                            <a:schemeClr val="tx1"/>
                          </a:solidFill>
                          <a:effectLst/>
                          <a:latin typeface="+mn-lt"/>
                          <a:ea typeface="+mn-ea"/>
                          <a:cs typeface="+mn-cs"/>
                        </a:rPr>
                        <a:t>glucose-6-phosphate</a:t>
                      </a:r>
                      <a:r>
                        <a:rPr lang="en-US" sz="1600" b="1" i="0" kern="1200" dirty="0" smtClean="0">
                          <a:solidFill>
                            <a:schemeClr val="tx1"/>
                          </a:solidFill>
                          <a:effectLst/>
                          <a:latin typeface="+mn-lt"/>
                          <a:ea typeface="+mn-ea"/>
                          <a:cs typeface="+mn-cs"/>
                        </a:rPr>
                        <a:t> ↔ fructose</a:t>
                      </a:r>
                      <a:r>
                        <a:rPr lang="en-US" sz="1600" b="1" i="0" u="none" strike="noStrike" kern="1200" dirty="0" smtClean="0">
                          <a:solidFill>
                            <a:schemeClr val="tx1"/>
                          </a:solidFill>
                          <a:effectLst/>
                          <a:latin typeface="+mn-lt"/>
                          <a:ea typeface="+mn-ea"/>
                          <a:cs typeface="+mn-cs"/>
                        </a:rPr>
                        <a:t>-6-phosphate.</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val="1334049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6705600" cy="9233297"/>
          </a:xfrm>
          <a:prstGeom prst="rect">
            <a:avLst/>
          </a:prstGeom>
        </p:spPr>
        <p:txBody>
          <a:bodyPr wrap="square">
            <a:spAutoFit/>
          </a:bodyPr>
          <a:lstStyle/>
          <a:p>
            <a:r>
              <a:rPr lang="en-US" sz="1600" b="1" dirty="0"/>
              <a:t> </a:t>
            </a:r>
            <a:r>
              <a:rPr lang="en-US" sz="1600" b="1" u="sng" dirty="0"/>
              <a:t>Factors </a:t>
            </a:r>
            <a:r>
              <a:rPr lang="en-US" sz="1600" b="1" u="sng" dirty="0" smtClean="0"/>
              <a:t>Affecting The </a:t>
            </a:r>
            <a:r>
              <a:rPr lang="en-US" sz="1600" b="1" u="sng" dirty="0"/>
              <a:t>Enzyme </a:t>
            </a:r>
            <a:r>
              <a:rPr lang="en-US" sz="1600" b="1" u="sng" dirty="0" smtClean="0"/>
              <a:t>Activity:</a:t>
            </a:r>
            <a:endParaRPr lang="en-US" sz="1600" b="1" dirty="0"/>
          </a:p>
          <a:p>
            <a:r>
              <a:rPr lang="en-US" sz="1600" b="1" u="sng" dirty="0" smtClean="0"/>
              <a:t>1-Enzyme concentration:</a:t>
            </a:r>
            <a:endParaRPr lang="en-US" sz="1600" b="1" u="sng" dirty="0"/>
          </a:p>
          <a:p>
            <a:r>
              <a:rPr lang="en-US" sz="1600" b="1" dirty="0" smtClean="0"/>
              <a:t>If the </a:t>
            </a:r>
            <a:r>
              <a:rPr lang="en-US" sz="1600" b="1" dirty="0"/>
              <a:t>concentration of the enzyme is increased, the velocity of the reaction proportionately </a:t>
            </a:r>
            <a:r>
              <a:rPr lang="en-US" sz="1600" b="1" dirty="0" smtClean="0"/>
              <a:t>increases, in clinical application determination of enzyme concentration &amp; for diagnosis of inborn error in metabolism.</a:t>
            </a:r>
          </a:p>
          <a:p>
            <a:r>
              <a:rPr lang="en-US" sz="1600" b="1" dirty="0" smtClean="0"/>
              <a:t> as bellow</a:t>
            </a:r>
            <a:r>
              <a:rPr lang="en-US" sz="1600" b="1" dirty="0"/>
              <a:t>. Figure(6</a:t>
            </a:r>
            <a:r>
              <a:rPr lang="en-US" sz="1600" b="1" dirty="0" smtClean="0"/>
              <a:t>).</a:t>
            </a:r>
          </a:p>
          <a:p>
            <a:endParaRPr lang="en-US" sz="1600" b="1" dirty="0"/>
          </a:p>
          <a:p>
            <a:endParaRPr lang="en-US" sz="1600" b="1" dirty="0" smtClean="0"/>
          </a:p>
          <a:p>
            <a:endParaRPr lang="en-US" sz="1600" b="1" dirty="0"/>
          </a:p>
          <a:p>
            <a:endParaRPr lang="en-US" b="1" dirty="0" smtClean="0"/>
          </a:p>
          <a:p>
            <a:endParaRPr lang="en-US" b="1" dirty="0" smtClean="0"/>
          </a:p>
          <a:p>
            <a:endParaRPr lang="en-US" b="1" dirty="0"/>
          </a:p>
          <a:p>
            <a:endParaRPr lang="en-US" b="1" dirty="0" smtClean="0"/>
          </a:p>
          <a:p>
            <a:endParaRPr lang="en-US" b="1" dirty="0"/>
          </a:p>
          <a:p>
            <a:endParaRPr lang="en-US" b="1" dirty="0" smtClean="0"/>
          </a:p>
          <a:p>
            <a:endParaRPr lang="en-US" b="1" dirty="0" smtClean="0"/>
          </a:p>
          <a:p>
            <a:endParaRPr lang="en-US" b="1" u="sng" dirty="0" smtClean="0"/>
          </a:p>
          <a:p>
            <a:r>
              <a:rPr lang="en-US" b="1" u="sng" dirty="0" smtClean="0"/>
              <a:t>2- The </a:t>
            </a:r>
            <a:r>
              <a:rPr lang="en-US" b="1" u="sng" dirty="0"/>
              <a:t>substrate </a:t>
            </a:r>
            <a:r>
              <a:rPr lang="en-US" b="1" u="sng" dirty="0" smtClean="0"/>
              <a:t>concentration:</a:t>
            </a:r>
            <a:endParaRPr lang="en-US" b="1" u="sng" dirty="0"/>
          </a:p>
          <a:p>
            <a:r>
              <a:rPr lang="en-US" sz="1600" b="1" dirty="0"/>
              <a:t>the rate of enzymatic reaction increases as the substrate concentration increases until a limiting rate is reached, after which further increase in the substrate concentration produces no significant change in the reaction rate. At this point, </a:t>
            </a:r>
            <a:r>
              <a:rPr lang="en-US" sz="1600" b="1" dirty="0" smtClean="0"/>
              <a:t>all </a:t>
            </a:r>
            <a:r>
              <a:rPr lang="en-US" sz="1600" b="1" dirty="0"/>
              <a:t>of the enzyme active sites have saturated with substrate, </a:t>
            </a:r>
            <a:r>
              <a:rPr lang="en-US" sz="1600" b="1" dirty="0" smtClean="0"/>
              <a:t>Figure(7).</a:t>
            </a:r>
          </a:p>
          <a:p>
            <a:endParaRPr lang="en-US" sz="1600" b="1" dirty="0"/>
          </a:p>
          <a:p>
            <a:endParaRPr lang="en-US" sz="1600" b="1" dirty="0" smtClean="0"/>
          </a:p>
          <a:p>
            <a:endParaRPr lang="en-US" b="1" u="sng" dirty="0" smtClean="0"/>
          </a:p>
          <a:p>
            <a:endParaRPr lang="en-US" b="1" u="sng" dirty="0"/>
          </a:p>
          <a:p>
            <a:endParaRPr lang="en-US" b="1" u="sng" dirty="0" smtClean="0"/>
          </a:p>
          <a:p>
            <a:endParaRPr lang="en-US" b="1" u="sng" dirty="0" smtClean="0"/>
          </a:p>
          <a:p>
            <a:endParaRPr lang="en-US" b="1" u="sng" dirty="0"/>
          </a:p>
          <a:p>
            <a:endParaRPr lang="en-US" b="1" u="sng" dirty="0" smtClean="0"/>
          </a:p>
          <a:p>
            <a:r>
              <a:rPr lang="en-US" b="1" u="sng" dirty="0" smtClean="0"/>
              <a:t>3- </a:t>
            </a:r>
            <a:r>
              <a:rPr lang="en-US" b="1" u="sng" dirty="0"/>
              <a:t>Product </a:t>
            </a:r>
            <a:r>
              <a:rPr lang="en-US" b="1" u="sng" dirty="0" smtClean="0"/>
              <a:t>concentration:</a:t>
            </a:r>
          </a:p>
          <a:p>
            <a:r>
              <a:rPr lang="en-US" b="1" dirty="0" smtClean="0"/>
              <a:t> </a:t>
            </a:r>
            <a:r>
              <a:rPr lang="en-US" sz="1600" b="1" dirty="0" smtClean="0"/>
              <a:t>With </a:t>
            </a:r>
            <a:r>
              <a:rPr lang="en-US" sz="1600" b="1" dirty="0"/>
              <a:t>increase in product concentration the velocity rate </a:t>
            </a:r>
            <a:r>
              <a:rPr lang="en-US" sz="1600" b="1" dirty="0" smtClean="0"/>
              <a:t>decrease causing feed-back inhibition of enzyme.</a:t>
            </a:r>
            <a:endParaRPr lang="en-US" sz="1600" b="1" dirty="0"/>
          </a:p>
          <a:p>
            <a:endParaRPr lang="en-US" sz="1600" b="1" dirty="0"/>
          </a:p>
        </p:txBody>
      </p:sp>
      <p:grpSp>
        <p:nvGrpSpPr>
          <p:cNvPr id="9" name="Group 8"/>
          <p:cNvGrpSpPr/>
          <p:nvPr/>
        </p:nvGrpSpPr>
        <p:grpSpPr>
          <a:xfrm>
            <a:off x="639455" y="1676400"/>
            <a:ext cx="5731490" cy="2514600"/>
            <a:chOff x="669322" y="2819400"/>
            <a:chExt cx="4403511" cy="3853934"/>
          </a:xfrm>
        </p:grpSpPr>
        <p:sp>
          <p:nvSpPr>
            <p:cNvPr id="10" name="Rectangle 9"/>
            <p:cNvSpPr/>
            <p:nvPr/>
          </p:nvSpPr>
          <p:spPr>
            <a:xfrm>
              <a:off x="669323" y="6211669"/>
              <a:ext cx="4403510" cy="461665"/>
            </a:xfrm>
            <a:prstGeom prst="rect">
              <a:avLst/>
            </a:prstGeom>
          </p:spPr>
          <p:txBody>
            <a:bodyPr wrap="square">
              <a:spAutoFit/>
            </a:bodyPr>
            <a:lstStyle/>
            <a:p>
              <a:r>
                <a:rPr lang="en-US" sz="1200" b="1" dirty="0"/>
                <a:t>Figure(6): The effect of increasing the enzyme </a:t>
              </a:r>
              <a:r>
                <a:rPr lang="en-US" sz="1200" b="1" dirty="0" smtClean="0"/>
                <a:t>concentration </a:t>
              </a:r>
              <a:r>
                <a:rPr lang="en-US" sz="1200" b="1" dirty="0"/>
                <a:t>upon the reaction. X1,X2 are increasing concentration.</a:t>
              </a:r>
            </a:p>
          </p:txBody>
        </p:sp>
        <p:pic>
          <p:nvPicPr>
            <p:cNvPr id="11" name="Picture 10" descr="Enzyme Concentration (Introduction to Enzymes) - Google Chrome"/>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7031" t="61273" r="74959" b="35527"/>
            <a:stretch/>
          </p:blipFill>
          <p:spPr>
            <a:xfrm>
              <a:off x="3469285" y="4896059"/>
              <a:ext cx="797915" cy="361741"/>
            </a:xfrm>
            <a:prstGeom prst="rect">
              <a:avLst/>
            </a:prstGeom>
          </p:spPr>
        </p:pic>
        <p:pic>
          <p:nvPicPr>
            <p:cNvPr id="12" name="Picture 11" descr="Enzyme Concentration (Introduction to Enzymes) - Google Chrome"/>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427" t="40267" r="73055" b="30075"/>
            <a:stretch/>
          </p:blipFill>
          <p:spPr>
            <a:xfrm>
              <a:off x="669322" y="2819400"/>
              <a:ext cx="4403511" cy="3333148"/>
            </a:xfrm>
            <a:prstGeom prst="rect">
              <a:avLst/>
            </a:prstGeom>
          </p:spPr>
        </p:pic>
        <p:sp>
          <p:nvSpPr>
            <p:cNvPr id="13" name="Rectangle 12"/>
            <p:cNvSpPr/>
            <p:nvPr/>
          </p:nvSpPr>
          <p:spPr>
            <a:xfrm>
              <a:off x="3124200" y="3313331"/>
              <a:ext cx="914400" cy="496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enzyme concentration </a:t>
              </a:r>
              <a:r>
                <a:rPr lang="en-US" sz="1100" b="1" dirty="0" smtClean="0"/>
                <a:t>X2 </a:t>
              </a:r>
              <a:endParaRPr lang="en-US" sz="1100" dirty="0"/>
            </a:p>
          </p:txBody>
        </p:sp>
        <p:sp>
          <p:nvSpPr>
            <p:cNvPr id="14" name="Rectangle 13"/>
            <p:cNvSpPr/>
            <p:nvPr/>
          </p:nvSpPr>
          <p:spPr>
            <a:xfrm>
              <a:off x="3886200" y="4303931"/>
              <a:ext cx="914400" cy="496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enzyme concentration X1 </a:t>
              </a:r>
              <a:endParaRPr lang="en-US" sz="1100" dirty="0"/>
            </a:p>
          </p:txBody>
        </p:sp>
        <p:sp>
          <p:nvSpPr>
            <p:cNvPr id="15" name="Rectangle 14"/>
            <p:cNvSpPr/>
            <p:nvPr/>
          </p:nvSpPr>
          <p:spPr>
            <a:xfrm>
              <a:off x="3810000" y="5294531"/>
              <a:ext cx="914400" cy="496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No enzyme  </a:t>
              </a:r>
              <a:endParaRPr lang="en-US" sz="1100" dirty="0"/>
            </a:p>
          </p:txBody>
        </p:sp>
        <p:sp>
          <p:nvSpPr>
            <p:cNvPr id="16" name="Rectangle 15"/>
            <p:cNvSpPr/>
            <p:nvPr/>
          </p:nvSpPr>
          <p:spPr>
            <a:xfrm>
              <a:off x="1828800" y="5867400"/>
              <a:ext cx="685800" cy="180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Time</a:t>
              </a:r>
              <a:endParaRPr lang="en-US" sz="1100" dirty="0"/>
            </a:p>
          </p:txBody>
        </p:sp>
        <p:sp>
          <p:nvSpPr>
            <p:cNvPr id="17" name="Rectangle 16"/>
            <p:cNvSpPr/>
            <p:nvPr/>
          </p:nvSpPr>
          <p:spPr>
            <a:xfrm rot="16200000">
              <a:off x="-403871" y="4466883"/>
              <a:ext cx="2514601" cy="13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Product concentration </a:t>
              </a:r>
              <a:endParaRPr lang="en-US" sz="1100" dirty="0"/>
            </a:p>
          </p:txBody>
        </p:sp>
      </p:grpSp>
      <p:grpSp>
        <p:nvGrpSpPr>
          <p:cNvPr id="19" name="Group 18"/>
          <p:cNvGrpSpPr/>
          <p:nvPr/>
        </p:nvGrpSpPr>
        <p:grpSpPr>
          <a:xfrm>
            <a:off x="1218363" y="5848863"/>
            <a:ext cx="5182437" cy="2228337"/>
            <a:chOff x="0" y="2590800"/>
            <a:chExt cx="5791200" cy="2365178"/>
          </a:xfrm>
        </p:grpSpPr>
        <p:pic>
          <p:nvPicPr>
            <p:cNvPr id="20" name="Picture 19" descr="Factors Affecting Enzyme Activity | A-Level Biology Revision Notes - Google Chrome"/>
            <p:cNvPicPr>
              <a:picLocks noChangeAspect="1"/>
            </p:cNvPicPr>
            <p:nvPr/>
          </p:nvPicPr>
          <p:blipFill rotWithShape="1">
            <a:blip r:embed="rId4">
              <a:duotone>
                <a:prstClr val="black"/>
                <a:schemeClr val="accent1">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1667" t="29102" r="49167" b="43869"/>
            <a:stretch/>
          </p:blipFill>
          <p:spPr>
            <a:xfrm>
              <a:off x="76200" y="2590800"/>
              <a:ext cx="5715000" cy="2057400"/>
            </a:xfrm>
            <a:prstGeom prst="rect">
              <a:avLst/>
            </a:prstGeom>
          </p:spPr>
        </p:pic>
        <p:sp>
          <p:nvSpPr>
            <p:cNvPr id="21" name="Rounded Rectangle 20"/>
            <p:cNvSpPr/>
            <p:nvPr/>
          </p:nvSpPr>
          <p:spPr>
            <a:xfrm>
              <a:off x="3124198" y="4415832"/>
              <a:ext cx="2411548"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The enzyme </a:t>
              </a:r>
              <a:r>
                <a:rPr lang="en-US" sz="1200" b="1" dirty="0" smtClean="0"/>
                <a:t>concentration</a:t>
              </a:r>
              <a:r>
                <a:rPr lang="en-US" sz="1200" b="1" dirty="0"/>
                <a:t>. </a:t>
              </a:r>
            </a:p>
          </p:txBody>
        </p:sp>
        <p:sp>
          <p:nvSpPr>
            <p:cNvPr id="22" name="Rounded Rectangle 21"/>
            <p:cNvSpPr/>
            <p:nvPr/>
          </p:nvSpPr>
          <p:spPr>
            <a:xfrm>
              <a:off x="304800" y="4419600"/>
              <a:ext cx="2058237"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t>Substrate </a:t>
              </a:r>
              <a:r>
                <a:rPr lang="en-US" sz="1200" b="1" dirty="0"/>
                <a:t>concentration. </a:t>
              </a:r>
            </a:p>
          </p:txBody>
        </p:sp>
        <p:sp>
          <p:nvSpPr>
            <p:cNvPr id="23" name="Rounded Rectangle 22"/>
            <p:cNvSpPr/>
            <p:nvPr/>
          </p:nvSpPr>
          <p:spPr>
            <a:xfrm rot="16200000">
              <a:off x="-673771" y="3456937"/>
              <a:ext cx="1560234" cy="212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The </a:t>
              </a:r>
              <a:r>
                <a:rPr lang="en-US" sz="1200" b="1" dirty="0" smtClean="0"/>
                <a:t>reaction rate. </a:t>
              </a:r>
              <a:endParaRPr lang="en-US" sz="1200" b="1" dirty="0"/>
            </a:p>
          </p:txBody>
        </p:sp>
        <p:sp>
          <p:nvSpPr>
            <p:cNvPr id="24" name="Rounded Rectangle 23"/>
            <p:cNvSpPr/>
            <p:nvPr/>
          </p:nvSpPr>
          <p:spPr>
            <a:xfrm rot="16200000">
              <a:off x="2145629" y="3416972"/>
              <a:ext cx="1560234" cy="212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The </a:t>
              </a:r>
              <a:r>
                <a:rPr lang="en-US" sz="1200" b="1" dirty="0" smtClean="0"/>
                <a:t>reaction rate. </a:t>
              </a:r>
              <a:endParaRPr lang="en-US" sz="1200" b="1" dirty="0"/>
            </a:p>
          </p:txBody>
        </p:sp>
        <p:sp>
          <p:nvSpPr>
            <p:cNvPr id="25" name="Rectangle 24"/>
            <p:cNvSpPr/>
            <p:nvPr/>
          </p:nvSpPr>
          <p:spPr>
            <a:xfrm>
              <a:off x="106346" y="4648201"/>
              <a:ext cx="5684854" cy="307777"/>
            </a:xfrm>
            <a:prstGeom prst="rect">
              <a:avLst/>
            </a:prstGeom>
          </p:spPr>
          <p:txBody>
            <a:bodyPr wrap="square">
              <a:spAutoFit/>
            </a:bodyPr>
            <a:lstStyle/>
            <a:p>
              <a:pPr eaLnBrk="0" hangingPunct="0">
                <a:defRPr/>
              </a:pPr>
              <a:r>
                <a:rPr lang="en-US" sz="1400" b="1" dirty="0" smtClean="0"/>
                <a:t>Figure(7): </a:t>
              </a:r>
              <a:r>
                <a:rPr lang="en-US" sz="1400" b="1" dirty="0"/>
                <a:t>The effect of </a:t>
              </a:r>
              <a:r>
                <a:rPr lang="en-US" sz="1400" b="1" dirty="0" smtClean="0"/>
                <a:t>substrate concentration on </a:t>
              </a:r>
              <a:r>
                <a:rPr lang="en-US" sz="1400" b="1" dirty="0"/>
                <a:t>Enzyme action. </a:t>
              </a:r>
            </a:p>
          </p:txBody>
        </p:sp>
      </p:grpSp>
    </p:spTree>
    <p:extLst>
      <p:ext uri="{BB962C8B-B14F-4D97-AF65-F5344CB8AC3E}">
        <p14:creationId xmlns:p14="http://schemas.microsoft.com/office/powerpoint/2010/main" val="2562276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6629400" cy="11203067"/>
          </a:xfrm>
          <a:prstGeom prst="rect">
            <a:avLst/>
          </a:prstGeom>
        </p:spPr>
        <p:txBody>
          <a:bodyPr wrap="square">
            <a:spAutoFit/>
          </a:bodyPr>
          <a:lstStyle/>
          <a:p>
            <a:pPr eaLnBrk="0" hangingPunct="0">
              <a:defRPr/>
            </a:pPr>
            <a:r>
              <a:rPr lang="en-US" b="1" u="sng" dirty="0" smtClean="0"/>
              <a:t>4-The effect of Temperature on Enzyme activity:</a:t>
            </a:r>
            <a:r>
              <a:rPr lang="en-US" dirty="0"/>
              <a:t> </a:t>
            </a:r>
            <a:r>
              <a:rPr lang="en-US" sz="1600" b="1" dirty="0"/>
              <a:t>Each enzyme has a temperature that it works optimally in, which in humans is around </a:t>
            </a:r>
            <a:r>
              <a:rPr lang="en-US" sz="1600" b="1" dirty="0" smtClean="0"/>
              <a:t>37⁰ the </a:t>
            </a:r>
            <a:r>
              <a:rPr lang="en-US" sz="1600" b="1" dirty="0"/>
              <a:t>normal body temperature for </a:t>
            </a:r>
            <a:r>
              <a:rPr lang="en-US" sz="1600" b="1" dirty="0" smtClean="0"/>
              <a:t>humans. Temperature is speed up all reactions. </a:t>
            </a:r>
            <a:r>
              <a:rPr lang="en-US" sz="1600" b="1" dirty="0"/>
              <a:t>Figure(8) </a:t>
            </a:r>
            <a:r>
              <a:rPr lang="en-US" sz="1600" b="1" dirty="0" smtClean="0"/>
              <a:t>indicate </a:t>
            </a:r>
            <a:r>
              <a:rPr lang="en-US" sz="1600" b="1" dirty="0"/>
              <a:t>enzyme activity stops completely at 0C°, but if the temperature rises again, then the enzyme gets reactivated once </a:t>
            </a:r>
            <a:r>
              <a:rPr lang="en-US" sz="1600" b="1" dirty="0" smtClean="0"/>
              <a:t>more, </a:t>
            </a:r>
            <a:r>
              <a:rPr lang="en-US" sz="1600" b="1" dirty="0"/>
              <a:t>besides If the temperature gets too hot, the enzyme </a:t>
            </a:r>
            <a:r>
              <a:rPr lang="en-US" sz="1600" b="1" dirty="0" smtClean="0"/>
              <a:t>denatures.</a:t>
            </a:r>
          </a:p>
          <a:p>
            <a:pPr eaLnBrk="0" hangingPunct="0">
              <a:defRPr/>
            </a:pPr>
            <a:endParaRPr lang="en-US" sz="1600" b="1" dirty="0" smtClean="0"/>
          </a:p>
          <a:p>
            <a:pPr eaLnBrk="0" hangingPunct="0">
              <a:defRPr/>
            </a:pPr>
            <a:r>
              <a:rPr lang="en-US" sz="1200" b="1" dirty="0" smtClean="0"/>
              <a:t>          Figure(8): The </a:t>
            </a:r>
            <a:r>
              <a:rPr lang="en-US" sz="1200" b="1" dirty="0"/>
              <a:t>effect of Temperature on </a:t>
            </a:r>
            <a:endParaRPr lang="en-US" sz="1200" b="1" dirty="0" smtClean="0"/>
          </a:p>
          <a:p>
            <a:pPr eaLnBrk="0" hangingPunct="0">
              <a:defRPr/>
            </a:pPr>
            <a:r>
              <a:rPr lang="en-US" sz="1200" b="1" dirty="0"/>
              <a:t> </a:t>
            </a:r>
            <a:r>
              <a:rPr lang="en-US" sz="1200" b="1" dirty="0" smtClean="0"/>
              <a:t>                              Enzyme action. </a:t>
            </a:r>
          </a:p>
          <a:p>
            <a:endParaRPr lang="en-US" sz="1200" b="1" u="sng" dirty="0"/>
          </a:p>
          <a:p>
            <a:endParaRPr lang="en-US" sz="1600" b="1" u="sng" dirty="0" smtClean="0"/>
          </a:p>
          <a:p>
            <a:pPr eaLnBrk="0" hangingPunct="0">
              <a:defRPr/>
            </a:pPr>
            <a:endParaRPr lang="en-US" sz="1600" b="1" dirty="0" smtClean="0"/>
          </a:p>
          <a:p>
            <a:pPr lvl="0" eaLnBrk="0" hangingPunct="0">
              <a:defRPr/>
            </a:pPr>
            <a:endParaRPr lang="en-US" b="1" u="sng" dirty="0" smtClean="0"/>
          </a:p>
          <a:p>
            <a:pPr lvl="0" eaLnBrk="0" hangingPunct="0">
              <a:defRPr/>
            </a:pPr>
            <a:r>
              <a:rPr lang="en-US" b="1" u="sng" dirty="0" smtClean="0"/>
              <a:t>5-The </a:t>
            </a:r>
            <a:r>
              <a:rPr lang="en-US" b="1" u="sng" dirty="0"/>
              <a:t>effect of pH </a:t>
            </a:r>
            <a:r>
              <a:rPr lang="en-US" b="1" u="sng" dirty="0">
                <a:ea typeface="Times New Roman" pitchFamily="18" charset="0"/>
                <a:cs typeface="Times New Roman" pitchFamily="18" charset="0"/>
              </a:rPr>
              <a:t>(H</a:t>
            </a:r>
            <a:r>
              <a:rPr lang="en-US" b="1" u="sng" baseline="30000" dirty="0">
                <a:ea typeface="Times New Roman" pitchFamily="18" charset="0"/>
                <a:cs typeface="Times New Roman" pitchFamily="18" charset="0"/>
              </a:rPr>
              <a:t>+</a:t>
            </a:r>
            <a:r>
              <a:rPr lang="en-US" b="1" u="sng" dirty="0">
                <a:ea typeface="Times New Roman" pitchFamily="18" charset="0"/>
                <a:cs typeface="Times New Roman" pitchFamily="18" charset="0"/>
              </a:rPr>
              <a:t> concentration)</a:t>
            </a:r>
            <a:r>
              <a:rPr lang="en-US" b="1" u="sng" dirty="0"/>
              <a:t> on Enzyme action</a:t>
            </a:r>
            <a:r>
              <a:rPr lang="en-US" sz="1600" b="1" u="sng" dirty="0"/>
              <a:t>:</a:t>
            </a:r>
          </a:p>
          <a:p>
            <a:r>
              <a:rPr lang="en-US" sz="1600" b="1" dirty="0" smtClean="0"/>
              <a:t>substances </a:t>
            </a:r>
            <a:r>
              <a:rPr lang="en-US" sz="1600" b="1" dirty="0"/>
              <a:t>that contain acidic carboxylic groups (COOH</a:t>
            </a:r>
            <a:r>
              <a:rPr lang="en-US" sz="1600" b="1" baseline="30000" dirty="0"/>
              <a:t>–</a:t>
            </a:r>
            <a:r>
              <a:rPr lang="en-US" sz="1600" b="1" dirty="0"/>
              <a:t>) and basic amino groups (NH</a:t>
            </a:r>
            <a:r>
              <a:rPr lang="en-US" sz="1600" b="1" baseline="-25000" dirty="0"/>
              <a:t>2</a:t>
            </a:r>
            <a:r>
              <a:rPr lang="en-US" sz="1600" b="1" dirty="0" smtClean="0"/>
              <a:t>)</a:t>
            </a:r>
            <a:r>
              <a:rPr lang="en-US" sz="1600" b="1" baseline="-25000" dirty="0" smtClean="0"/>
              <a:t>.</a:t>
            </a:r>
            <a:r>
              <a:rPr lang="en-US" sz="1600" b="1" dirty="0"/>
              <a:t> So, the enzymes are affected by changing the pH value. Each enzyme has a pH value that it works at with maximum efficiency called the optimal pH. If the pH is lower or higher than the optimal pH, the enzyme activity decreases until it stops working. Pepsin works at a low pH, it is highly acidic, while trypsin works at a high pH, it is basic. Most enzymes work at neutral pH 7.4, </a:t>
            </a:r>
            <a:r>
              <a:rPr lang="en-US" sz="1600" b="1" dirty="0" smtClean="0">
                <a:ea typeface="Times New Roman" pitchFamily="18" charset="0"/>
                <a:cs typeface="Times New Roman" pitchFamily="18" charset="0"/>
              </a:rPr>
              <a:t>Fig(9)</a:t>
            </a:r>
            <a:r>
              <a:rPr lang="en-US" sz="1600" b="1" dirty="0" smtClean="0"/>
              <a:t>.</a:t>
            </a:r>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u="sng" dirty="0" smtClean="0"/>
          </a:p>
          <a:p>
            <a:endParaRPr lang="en-US" b="1" u="sng" dirty="0" smtClean="0"/>
          </a:p>
          <a:p>
            <a:endParaRPr lang="en-US" b="1" u="sng" dirty="0"/>
          </a:p>
          <a:p>
            <a:endParaRPr lang="en-US" b="1" u="sng" dirty="0" smtClean="0"/>
          </a:p>
          <a:p>
            <a:r>
              <a:rPr lang="en-US" b="1" u="sng" dirty="0" smtClean="0"/>
              <a:t>6-UV </a:t>
            </a:r>
            <a:r>
              <a:rPr lang="en-US" b="1" u="sng" dirty="0"/>
              <a:t>light &amp; Radiation:</a:t>
            </a:r>
          </a:p>
          <a:p>
            <a:r>
              <a:rPr lang="en-US" sz="1600" b="1" dirty="0"/>
              <a:t>Radiation of high energy rays [X-ray] activate peroxides to react with enzyme producing oxidized enzyme but losing of enzyme activity.</a:t>
            </a:r>
          </a:p>
          <a:p>
            <a:r>
              <a:rPr lang="en-US" sz="1600" b="1" dirty="0"/>
              <a:t>In turn this cause loss of gene expression. </a:t>
            </a:r>
          </a:p>
          <a:p>
            <a:pPr eaLnBrk="0" hangingPunct="0">
              <a:defRPr/>
            </a:pPr>
            <a:endParaRPr lang="en-US" sz="1600" b="1" dirty="0"/>
          </a:p>
          <a:p>
            <a:endParaRPr lang="en-US" sz="1600" b="1" dirty="0"/>
          </a:p>
          <a:p>
            <a:pPr eaLnBrk="0" hangingPunct="0">
              <a:defRPr/>
            </a:pPr>
            <a:endParaRPr lang="en-US" sz="1600" b="1" dirty="0"/>
          </a:p>
          <a:p>
            <a:pPr eaLnBrk="0" hangingPunct="0">
              <a:defRPr/>
            </a:pPr>
            <a:endParaRPr lang="en-US" sz="1600" b="1" dirty="0" smtClean="0"/>
          </a:p>
          <a:p>
            <a:pPr eaLnBrk="0" hangingPunct="0">
              <a:defRPr/>
            </a:pPr>
            <a:endParaRPr lang="en-US" sz="1600" b="1" dirty="0"/>
          </a:p>
          <a:p>
            <a:pPr eaLnBrk="0" hangingPunct="0">
              <a:defRPr/>
            </a:pPr>
            <a:endParaRPr lang="en-US" sz="1600" b="1" dirty="0" smtClean="0"/>
          </a:p>
          <a:p>
            <a:pPr eaLnBrk="0" hangingPunct="0">
              <a:defRPr/>
            </a:pPr>
            <a:endParaRPr lang="en-US" sz="1600" b="1" dirty="0"/>
          </a:p>
          <a:p>
            <a:pPr eaLnBrk="0" hangingPunct="0">
              <a:defRPr/>
            </a:pPr>
            <a:endParaRPr lang="en-US" sz="1600" b="1" dirty="0" smtClean="0"/>
          </a:p>
          <a:p>
            <a:pPr eaLnBrk="0" hangingPunct="0">
              <a:defRPr/>
            </a:pPr>
            <a:endParaRPr lang="en-US" sz="1600" b="1" dirty="0"/>
          </a:p>
          <a:p>
            <a:pPr eaLnBrk="0" hangingPunct="0">
              <a:defRPr/>
            </a:pPr>
            <a:endParaRPr lang="en-US" sz="1600" b="1" dirty="0"/>
          </a:p>
        </p:txBody>
      </p:sp>
      <p:pic>
        <p:nvPicPr>
          <p:cNvPr id="11" name="Picture 10" descr="Factors Affecting Enzyme Activity | A-Level Biology Revision Notes - Google Chrome"/>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23229" t="21944" r="54791" b="39028"/>
          <a:stretch/>
        </p:blipFill>
        <p:spPr>
          <a:xfrm>
            <a:off x="3695258" y="1676400"/>
            <a:ext cx="2934144" cy="1447800"/>
          </a:xfrm>
          <a:prstGeom prst="rect">
            <a:avLst/>
          </a:prstGeom>
        </p:spPr>
      </p:pic>
      <p:sp>
        <p:nvSpPr>
          <p:cNvPr id="4" name="Rectangle 3"/>
          <p:cNvSpPr/>
          <p:nvPr/>
        </p:nvSpPr>
        <p:spPr>
          <a:xfrm>
            <a:off x="4114800" y="1676400"/>
            <a:ext cx="934871" cy="230832"/>
          </a:xfrm>
          <a:prstGeom prst="rect">
            <a:avLst/>
          </a:prstGeom>
        </p:spPr>
        <p:txBody>
          <a:bodyPr wrap="none">
            <a:spAutoFit/>
          </a:bodyPr>
          <a:lstStyle/>
          <a:p>
            <a:r>
              <a:rPr lang="en-US" sz="900" b="1" dirty="0"/>
              <a:t>Enzyme activity</a:t>
            </a:r>
          </a:p>
        </p:txBody>
      </p:sp>
      <p:pic>
        <p:nvPicPr>
          <p:cNvPr id="3" name="Picture 2"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l="26796" t="10293"/>
          <a:stretch/>
        </p:blipFill>
        <p:spPr>
          <a:xfrm>
            <a:off x="1506070" y="2362200"/>
            <a:ext cx="627530" cy="514652"/>
          </a:xfrm>
          <a:prstGeom prst="rect">
            <a:avLst/>
          </a:prstGeom>
        </p:spPr>
      </p:pic>
      <p:grpSp>
        <p:nvGrpSpPr>
          <p:cNvPr id="23" name="Group 22"/>
          <p:cNvGrpSpPr/>
          <p:nvPr/>
        </p:nvGrpSpPr>
        <p:grpSpPr>
          <a:xfrm>
            <a:off x="990600" y="5399818"/>
            <a:ext cx="5638800" cy="2524982"/>
            <a:chOff x="2363218" y="4953000"/>
            <a:chExt cx="4185985" cy="3811868"/>
          </a:xfrm>
        </p:grpSpPr>
        <p:sp>
          <p:nvSpPr>
            <p:cNvPr id="24" name="Rectangle 23"/>
            <p:cNvSpPr/>
            <p:nvPr/>
          </p:nvSpPr>
          <p:spPr>
            <a:xfrm>
              <a:off x="2363218" y="7696200"/>
              <a:ext cx="4185985" cy="1068668"/>
            </a:xfrm>
            <a:prstGeom prst="rect">
              <a:avLst/>
            </a:prstGeom>
          </p:spPr>
          <p:txBody>
            <a:bodyPr wrap="square">
              <a:spAutoFit/>
            </a:bodyPr>
            <a:lstStyle/>
            <a:p>
              <a:pPr lvl="0" algn="ctr" fontAlgn="base">
                <a:spcBef>
                  <a:spcPct val="0"/>
                </a:spcBef>
                <a:spcAft>
                  <a:spcPct val="0"/>
                </a:spcAft>
              </a:pPr>
              <a:r>
                <a:rPr lang="en-US" sz="1200" b="1" dirty="0" smtClean="0">
                  <a:ea typeface="Times New Roman" pitchFamily="18" charset="0"/>
                  <a:cs typeface="Times New Roman" pitchFamily="18" charset="0"/>
                </a:rPr>
                <a:t>Fig(9):</a:t>
              </a:r>
              <a:r>
                <a:rPr lang="en-US" sz="1200" b="1" dirty="0" smtClean="0"/>
                <a:t> </a:t>
              </a:r>
              <a:r>
                <a:rPr lang="en-US" sz="1200" b="1" dirty="0"/>
                <a:t>The effect of pH </a:t>
              </a:r>
              <a:r>
                <a:rPr lang="en-US" sz="1200" b="1" dirty="0">
                  <a:ea typeface="Times New Roman" pitchFamily="18" charset="0"/>
                  <a:cs typeface="Times New Roman" pitchFamily="18" charset="0"/>
                </a:rPr>
                <a:t>(H</a:t>
              </a:r>
              <a:r>
                <a:rPr lang="en-US" sz="1200" b="1" baseline="30000" dirty="0">
                  <a:ea typeface="Times New Roman" pitchFamily="18" charset="0"/>
                  <a:cs typeface="Times New Roman" pitchFamily="18" charset="0"/>
                </a:rPr>
                <a:t>+</a:t>
              </a:r>
              <a:r>
                <a:rPr lang="en-US" sz="1200" b="1" dirty="0">
                  <a:ea typeface="Times New Roman" pitchFamily="18" charset="0"/>
                  <a:cs typeface="Times New Roman" pitchFamily="18" charset="0"/>
                </a:rPr>
                <a:t> concentration)</a:t>
              </a:r>
              <a:r>
                <a:rPr lang="en-US" sz="1200" b="1" dirty="0"/>
                <a:t> on Enzyme action.</a:t>
              </a:r>
              <a:endParaRPr lang="en-US" sz="1200" b="1" dirty="0">
                <a:cs typeface="Times New Roman" pitchFamily="18" charset="0"/>
              </a:endParaRPr>
            </a:p>
            <a:p>
              <a:pPr lvl="0" fontAlgn="base">
                <a:spcBef>
                  <a:spcPct val="0"/>
                </a:spcBef>
                <a:spcAft>
                  <a:spcPct val="0"/>
                </a:spcAft>
              </a:pPr>
              <a:endParaRPr lang="en-US" sz="1600" b="1" dirty="0">
                <a:cs typeface="Times New Roman" pitchFamily="18" charset="0"/>
              </a:endParaRPr>
            </a:p>
          </p:txBody>
        </p:sp>
        <p:grpSp>
          <p:nvGrpSpPr>
            <p:cNvPr id="25" name="Group 24"/>
            <p:cNvGrpSpPr/>
            <p:nvPr/>
          </p:nvGrpSpPr>
          <p:grpSpPr>
            <a:xfrm>
              <a:off x="2606127" y="4953000"/>
              <a:ext cx="3794672" cy="2760869"/>
              <a:chOff x="2606127" y="4953000"/>
              <a:chExt cx="3794672" cy="2760869"/>
            </a:xfrm>
          </p:grpSpPr>
          <p:grpSp>
            <p:nvGrpSpPr>
              <p:cNvPr id="26" name="Group 25"/>
              <p:cNvGrpSpPr/>
              <p:nvPr/>
            </p:nvGrpSpPr>
            <p:grpSpPr>
              <a:xfrm>
                <a:off x="2606127" y="4953000"/>
                <a:ext cx="3794672" cy="2743200"/>
                <a:chOff x="1985622" y="2057400"/>
                <a:chExt cx="4262777" cy="2573441"/>
              </a:xfrm>
            </p:grpSpPr>
            <p:pic>
              <p:nvPicPr>
                <p:cNvPr id="31" name="Picture 30" descr="Factors Affecting Enzyme Activity | A-Level Biology Revision Notes - Google Chrome"/>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23490" t="33167" r="50105" b="37758"/>
                <a:stretch/>
              </p:blipFill>
              <p:spPr>
                <a:xfrm>
                  <a:off x="2371724" y="2057400"/>
                  <a:ext cx="3876675" cy="2200275"/>
                </a:xfrm>
                <a:prstGeom prst="rect">
                  <a:avLst/>
                </a:prstGeom>
              </p:spPr>
            </p:pic>
            <p:sp>
              <p:nvSpPr>
                <p:cNvPr id="32" name="Rectangle 31"/>
                <p:cNvSpPr/>
                <p:nvPr/>
              </p:nvSpPr>
              <p:spPr>
                <a:xfrm>
                  <a:off x="3163843" y="4343400"/>
                  <a:ext cx="3065439" cy="287441"/>
                </a:xfrm>
                <a:prstGeom prst="rect">
                  <a:avLst/>
                </a:prstGeom>
              </p:spPr>
              <p:txBody>
                <a:bodyPr wrap="none">
                  <a:spAutoFit/>
                </a:bodyPr>
                <a:lstStyle/>
                <a:p>
                  <a:r>
                    <a:rPr lang="en-US" sz="1100" b="1" dirty="0" smtClean="0"/>
                    <a:t>Enzyme </a:t>
                  </a:r>
                  <a:r>
                    <a:rPr lang="en-US" sz="1100" b="1" dirty="0"/>
                    <a:t>pH </a:t>
                  </a:r>
                  <a:r>
                    <a:rPr lang="en-US" sz="1100" b="1" dirty="0">
                      <a:ea typeface="Times New Roman" pitchFamily="18" charset="0"/>
                      <a:cs typeface="Times New Roman" pitchFamily="18" charset="0"/>
                    </a:rPr>
                    <a:t>(H</a:t>
                  </a:r>
                  <a:r>
                    <a:rPr lang="en-US" sz="1100" b="1" baseline="30000" dirty="0">
                      <a:ea typeface="Times New Roman" pitchFamily="18" charset="0"/>
                      <a:cs typeface="Times New Roman" pitchFamily="18" charset="0"/>
                    </a:rPr>
                    <a:t>+</a:t>
                  </a:r>
                  <a:r>
                    <a:rPr lang="en-US" sz="1100" b="1" dirty="0">
                      <a:ea typeface="Times New Roman" pitchFamily="18" charset="0"/>
                      <a:cs typeface="Times New Roman" pitchFamily="18" charset="0"/>
                    </a:rPr>
                    <a:t> concentration</a:t>
                  </a:r>
                  <a:r>
                    <a:rPr lang="en-US" sz="1100" b="1" dirty="0" smtClean="0">
                      <a:ea typeface="Times New Roman" pitchFamily="18" charset="0"/>
                      <a:cs typeface="Times New Roman" pitchFamily="18" charset="0"/>
                    </a:rPr>
                    <a:t>)</a:t>
                  </a:r>
                  <a:endParaRPr lang="en-US" sz="1100" b="1" dirty="0"/>
                </a:p>
              </p:txBody>
            </p:sp>
            <p:sp>
              <p:nvSpPr>
                <p:cNvPr id="33" name="Rectangle 32"/>
                <p:cNvSpPr/>
                <p:nvPr/>
              </p:nvSpPr>
              <p:spPr>
                <a:xfrm rot="16200000">
                  <a:off x="1719718" y="3284239"/>
                  <a:ext cx="1212116" cy="680308"/>
                </a:xfrm>
                <a:prstGeom prst="rect">
                  <a:avLst/>
                </a:prstGeom>
              </p:spPr>
              <p:txBody>
                <a:bodyPr wrap="none">
                  <a:spAutoFit/>
                </a:bodyPr>
                <a:lstStyle/>
                <a:p>
                  <a:r>
                    <a:rPr lang="en-US" sz="1100" b="1" dirty="0" smtClean="0"/>
                    <a:t>Enzyme activity</a:t>
                  </a:r>
                </a:p>
                <a:p>
                  <a:endParaRPr lang="en-US" sz="1100" dirty="0"/>
                </a:p>
              </p:txBody>
            </p:sp>
          </p:grpSp>
          <p:sp>
            <p:nvSpPr>
              <p:cNvPr id="27" name="Rectangle 26"/>
              <p:cNvSpPr/>
              <p:nvPr/>
            </p:nvSpPr>
            <p:spPr>
              <a:xfrm>
                <a:off x="3581400" y="6276201"/>
                <a:ext cx="606192" cy="276999"/>
              </a:xfrm>
              <a:prstGeom prst="rect">
                <a:avLst/>
              </a:prstGeom>
            </p:spPr>
            <p:txBody>
              <a:bodyPr wrap="none">
                <a:spAutoFit/>
              </a:bodyPr>
              <a:lstStyle/>
              <a:p>
                <a:r>
                  <a:rPr lang="en-US" sz="1200" b="1" dirty="0" smtClean="0"/>
                  <a:t>Pepsin</a:t>
                </a:r>
                <a:endParaRPr lang="en-US" sz="1200" b="1" dirty="0"/>
              </a:p>
            </p:txBody>
          </p:sp>
          <p:sp>
            <p:nvSpPr>
              <p:cNvPr id="28" name="Rectangle 27"/>
              <p:cNvSpPr/>
              <p:nvPr/>
            </p:nvSpPr>
            <p:spPr>
              <a:xfrm>
                <a:off x="4840005" y="5971401"/>
                <a:ext cx="646395" cy="276999"/>
              </a:xfrm>
              <a:prstGeom prst="rect">
                <a:avLst/>
              </a:prstGeom>
            </p:spPr>
            <p:txBody>
              <a:bodyPr wrap="none">
                <a:spAutoFit/>
              </a:bodyPr>
              <a:lstStyle/>
              <a:p>
                <a:r>
                  <a:rPr lang="en-US" sz="1200" b="1" dirty="0" smtClean="0">
                    <a:ea typeface="Times New Roman" pitchFamily="18" charset="0"/>
                    <a:cs typeface="Times New Roman" pitchFamily="18" charset="0"/>
                  </a:rPr>
                  <a:t>Trypsin</a:t>
                </a:r>
                <a:endParaRPr lang="en-US" sz="1200" b="1" dirty="0"/>
              </a:p>
            </p:txBody>
          </p:sp>
          <p:cxnSp>
            <p:nvCxnSpPr>
              <p:cNvPr id="29" name="Straight Arrow Connector 28"/>
              <p:cNvCxnSpPr/>
              <p:nvPr/>
            </p:nvCxnSpPr>
            <p:spPr>
              <a:xfrm>
                <a:off x="3961501" y="7713869"/>
                <a:ext cx="2057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819400" y="5486400"/>
                <a:ext cx="0" cy="1572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69563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6400800" cy="9017853"/>
          </a:xfrm>
          <a:prstGeom prst="rect">
            <a:avLst/>
          </a:prstGeom>
        </p:spPr>
        <p:txBody>
          <a:bodyPr wrap="square">
            <a:spAutoFit/>
          </a:bodyPr>
          <a:lstStyle/>
          <a:p>
            <a:pPr>
              <a:spcBef>
                <a:spcPct val="50000"/>
              </a:spcBef>
              <a:defRPr/>
            </a:pPr>
            <a:r>
              <a:rPr lang="en-US" b="1" dirty="0">
                <a:cs typeface="Arial" pitchFamily="34" charset="0"/>
              </a:rPr>
              <a:t>7-The </a:t>
            </a:r>
            <a:r>
              <a:rPr lang="en-US" b="1" dirty="0" smtClean="0">
                <a:cs typeface="Arial" pitchFamily="34" charset="0"/>
              </a:rPr>
              <a:t>Effect Of Activators </a:t>
            </a:r>
            <a:r>
              <a:rPr lang="en-US" b="1" dirty="0">
                <a:cs typeface="Arial" pitchFamily="34" charset="0"/>
              </a:rPr>
              <a:t>and </a:t>
            </a:r>
            <a:r>
              <a:rPr lang="en-US" b="1" dirty="0" smtClean="0">
                <a:cs typeface="Arial" pitchFamily="34" charset="0"/>
              </a:rPr>
              <a:t>Inhibitors on Enzyme activity</a:t>
            </a:r>
            <a:endParaRPr lang="en-US" b="1" dirty="0">
              <a:cs typeface="Arial" pitchFamily="34" charset="0"/>
            </a:endParaRPr>
          </a:p>
          <a:p>
            <a:endParaRPr lang="en-US" sz="1600" b="1" u="sng" dirty="0" smtClean="0"/>
          </a:p>
          <a:p>
            <a:r>
              <a:rPr lang="en-US" sz="1600" b="1" u="sng" dirty="0" smtClean="0"/>
              <a:t>Effects of </a:t>
            </a:r>
            <a:r>
              <a:rPr lang="en-US" sz="1600" b="1" u="sng" dirty="0" smtClean="0">
                <a:cs typeface="Arial" pitchFamily="34" charset="0"/>
              </a:rPr>
              <a:t>Activators</a:t>
            </a:r>
            <a:r>
              <a:rPr lang="en-US" sz="1600" b="1" u="sng" dirty="0" smtClean="0"/>
              <a:t> on Enzyme Activity:</a:t>
            </a:r>
          </a:p>
          <a:p>
            <a:r>
              <a:rPr lang="en-US" sz="1600" b="1" dirty="0" smtClean="0"/>
              <a:t>Enzyme activators are molecules that bind to enzymes and increase their activity.  </a:t>
            </a:r>
          </a:p>
          <a:p>
            <a:r>
              <a:rPr lang="en-US" sz="1600" b="1" u="sng" dirty="0" smtClean="0"/>
              <a:t>A cofactor: </a:t>
            </a:r>
            <a:r>
              <a:rPr lang="en-US" sz="1600" b="1" dirty="0" smtClean="0"/>
              <a:t>is a non-protein chemical compound or metallic ion (Ca⁺², Fe⁺², Mg ⁺²,Mn ⁺², Zn ⁺², and K⁺),  that must bind to particular enzymes before a reaction occurs, Cofactors can be sub classified as either inorganic ions binding cofactors, or complex organic molecules(prosthetic group) binding cofactors called </a:t>
            </a:r>
            <a:r>
              <a:rPr lang="en-US" sz="1600" b="1" u="sng" dirty="0" smtClean="0"/>
              <a:t>coenzymes.</a:t>
            </a:r>
            <a:r>
              <a:rPr lang="en-US" sz="1600" b="1" dirty="0" smtClean="0"/>
              <a:t> Cofactors can be considered "helper molecules" that assist in biochemical transformations.</a:t>
            </a:r>
          </a:p>
          <a:p>
            <a:endParaRPr lang="en-US" sz="1600" b="1" dirty="0"/>
          </a:p>
          <a:p>
            <a:endParaRPr lang="en-US" sz="1600" b="1" dirty="0" smtClean="0"/>
          </a:p>
          <a:p>
            <a:endParaRPr lang="en-US" sz="1600" b="1" dirty="0"/>
          </a:p>
          <a:p>
            <a:endParaRPr lang="en-US" sz="1600" b="1" dirty="0" smtClean="0"/>
          </a:p>
          <a:p>
            <a:endParaRPr lang="en-US" sz="1600" b="1" dirty="0"/>
          </a:p>
          <a:p>
            <a:endParaRPr lang="en-US" sz="1600" b="1" u="sng" dirty="0" smtClean="0"/>
          </a:p>
          <a:p>
            <a:endParaRPr lang="en-US" sz="1600" b="1" u="sng" dirty="0" smtClean="0"/>
          </a:p>
          <a:p>
            <a:r>
              <a:rPr lang="en-US" sz="1600" b="1" u="sng" dirty="0" smtClean="0"/>
              <a:t>Effects </a:t>
            </a:r>
            <a:r>
              <a:rPr lang="en-US" sz="1600" b="1" u="sng" dirty="0"/>
              <a:t>of Inhibitors on Enzyme Activity:</a:t>
            </a:r>
          </a:p>
          <a:p>
            <a:pPr algn="just">
              <a:spcBef>
                <a:spcPct val="50000"/>
              </a:spcBef>
              <a:defRPr/>
            </a:pPr>
            <a:r>
              <a:rPr lang="en-US" sz="1600" b="1" dirty="0"/>
              <a:t>        An enzyme inhibitor is a </a:t>
            </a:r>
            <a:r>
              <a:rPr lang="en-US" sz="1600" b="1" dirty="0" smtClean="0"/>
              <a:t>molecule, which </a:t>
            </a:r>
            <a:r>
              <a:rPr lang="en-US" sz="1600" b="1" dirty="0"/>
              <a:t>bind to enzyme, &amp; decreases their activity during biochemical reaction. </a:t>
            </a:r>
            <a:r>
              <a:rPr lang="en-US" sz="1600" b="1" u="sng" dirty="0"/>
              <a:t>Drug</a:t>
            </a:r>
            <a:r>
              <a:rPr lang="en-US" sz="1600" b="1" dirty="0"/>
              <a:t> products are most manufactured with enzyme inhibitors by blocking an enzyme’s activity known as </a:t>
            </a:r>
            <a:r>
              <a:rPr lang="en-US" sz="1600" b="1" u="sng" dirty="0"/>
              <a:t>pathogen</a:t>
            </a:r>
            <a:r>
              <a:rPr lang="en-US" sz="1600" b="1" dirty="0"/>
              <a:t> or correct a metabolic imbalance. Enzyme </a:t>
            </a:r>
            <a:r>
              <a:rPr lang="en-US" sz="1600" b="1" dirty="0">
                <a:cs typeface="Arial" pitchFamily="34" charset="0"/>
              </a:rPr>
              <a:t>Inhibitors may act combining directly with the enzyme and so effectively remove it from the substrate (like Drugs), t</a:t>
            </a:r>
            <a:r>
              <a:rPr lang="en-US" sz="1600" b="1" dirty="0"/>
              <a:t>he optimum temperature for most human enzymes start between 35⁰C and 40⁰C. </a:t>
            </a:r>
            <a:r>
              <a:rPr lang="en-US" sz="1600" b="1" dirty="0" smtClean="0"/>
              <a:t>Human enzymes start to denature above 40⁰C and stop its catalytic activity.</a:t>
            </a:r>
          </a:p>
          <a:p>
            <a:pPr algn="just">
              <a:spcBef>
                <a:spcPct val="50000"/>
              </a:spcBef>
              <a:defRPr/>
            </a:pPr>
            <a:r>
              <a:rPr lang="en-US" sz="1600" b="1" u="sng" dirty="0" smtClean="0"/>
              <a:t> Enzyme inhibition can be categorized in three types:</a:t>
            </a:r>
          </a:p>
          <a:p>
            <a:pPr algn="just">
              <a:spcBef>
                <a:spcPct val="50000"/>
              </a:spcBef>
              <a:defRPr/>
            </a:pPr>
            <a:r>
              <a:rPr lang="en-US" sz="1600" b="1" u="sng" dirty="0" smtClean="0">
                <a:cs typeface="Arial" pitchFamily="34" charset="0"/>
              </a:rPr>
              <a:t>1-Competative Inhibitor.</a:t>
            </a:r>
            <a:r>
              <a:rPr lang="en-US" sz="1600" b="1" dirty="0" smtClean="0">
                <a:cs typeface="Arial" pitchFamily="34" charset="0"/>
              </a:rPr>
              <a:t>  </a:t>
            </a:r>
            <a:endParaRPr lang="en-US" sz="1600" b="1" dirty="0">
              <a:cs typeface="Arial" pitchFamily="34" charset="0"/>
            </a:endParaRPr>
          </a:p>
          <a:p>
            <a:pPr algn="just">
              <a:spcBef>
                <a:spcPct val="50000"/>
              </a:spcBef>
            </a:pPr>
            <a:r>
              <a:rPr lang="en-US" sz="1600" b="1" u="sng" dirty="0" smtClean="0">
                <a:cs typeface="Arial" pitchFamily="34" charset="0"/>
              </a:rPr>
              <a:t>2-Un </a:t>
            </a:r>
            <a:r>
              <a:rPr lang="en-US" sz="1600" b="1" u="sng" dirty="0" err="1" smtClean="0">
                <a:cs typeface="Arial" pitchFamily="34" charset="0"/>
              </a:rPr>
              <a:t>Competative</a:t>
            </a:r>
            <a:r>
              <a:rPr lang="en-US" sz="1600" b="1" u="sng" dirty="0" smtClean="0">
                <a:cs typeface="Arial" pitchFamily="34" charset="0"/>
              </a:rPr>
              <a:t>(</a:t>
            </a:r>
            <a:r>
              <a:rPr lang="en-US" sz="1600" b="1" u="sng" dirty="0" err="1" smtClean="0">
                <a:cs typeface="Arial" pitchFamily="34" charset="0"/>
              </a:rPr>
              <a:t>Reversbile</a:t>
            </a:r>
            <a:r>
              <a:rPr lang="en-US" sz="1600" b="1" u="sng" dirty="0" smtClean="0">
                <a:cs typeface="Arial" pitchFamily="34" charset="0"/>
              </a:rPr>
              <a:t>) Inhibitor.</a:t>
            </a:r>
            <a:r>
              <a:rPr lang="en-US" sz="1600" b="1" dirty="0" smtClean="0">
                <a:cs typeface="Arial" pitchFamily="34" charset="0"/>
              </a:rPr>
              <a:t> </a:t>
            </a:r>
            <a:endParaRPr lang="en-US" sz="1600" b="1" dirty="0">
              <a:cs typeface="Arial" pitchFamily="34" charset="0"/>
            </a:endParaRPr>
          </a:p>
          <a:p>
            <a:pPr algn="just">
              <a:spcBef>
                <a:spcPct val="50000"/>
              </a:spcBef>
              <a:defRPr/>
            </a:pPr>
            <a:r>
              <a:rPr lang="en-US" sz="1600" b="1" u="sng" dirty="0">
                <a:cs typeface="Arial" pitchFamily="34" charset="0"/>
              </a:rPr>
              <a:t>3-No </a:t>
            </a:r>
            <a:r>
              <a:rPr lang="en-US" sz="1600" b="1" u="sng" dirty="0" err="1" smtClean="0">
                <a:cs typeface="Arial" pitchFamily="34" charset="0"/>
              </a:rPr>
              <a:t>Competative</a:t>
            </a:r>
            <a:r>
              <a:rPr lang="en-US" sz="1600" b="1" u="sng" dirty="0" smtClean="0">
                <a:cs typeface="Arial" pitchFamily="34" charset="0"/>
              </a:rPr>
              <a:t> (</a:t>
            </a:r>
            <a:r>
              <a:rPr lang="en-US" sz="1600" b="1" u="sng" dirty="0" err="1" smtClean="0">
                <a:cs typeface="Arial" pitchFamily="34" charset="0"/>
              </a:rPr>
              <a:t>Irreversbile</a:t>
            </a:r>
            <a:r>
              <a:rPr lang="en-US" sz="1600" b="1" u="sng" dirty="0" smtClean="0">
                <a:cs typeface="Arial" pitchFamily="34" charset="0"/>
              </a:rPr>
              <a:t>) Inhibitor.</a:t>
            </a:r>
            <a:r>
              <a:rPr lang="en-US" sz="1600" b="1" dirty="0" smtClean="0">
                <a:cs typeface="Arial" pitchFamily="34" charset="0"/>
              </a:rPr>
              <a:t> </a:t>
            </a:r>
            <a:endParaRPr lang="en-US" sz="1600" b="1" dirty="0">
              <a:cs typeface="Arial" pitchFamily="34" charset="0"/>
            </a:endParaRPr>
          </a:p>
          <a:p>
            <a:endParaRPr lang="en-US" sz="1600" b="1" dirty="0" smtClean="0"/>
          </a:p>
          <a:p>
            <a:endParaRPr lang="en-US" sz="1600" b="1" dirty="0" smtClean="0"/>
          </a:p>
        </p:txBody>
      </p:sp>
      <p:sp>
        <p:nvSpPr>
          <p:cNvPr id="4" name="Rectangle 1"/>
          <p:cNvSpPr>
            <a:spLocks noChangeArrowheads="1"/>
          </p:cNvSpPr>
          <p:nvPr/>
        </p:nvSpPr>
        <p:spPr bwMode="auto">
          <a:xfrm>
            <a:off x="381000" y="3097649"/>
            <a:ext cx="5791200" cy="1323439"/>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lgn="r" eaLnBrk="0" hangingPunct="0">
              <a:spcBef>
                <a:spcPct val="20000"/>
              </a:spcBef>
              <a:buChar char="•"/>
              <a:defRPr sz="3200">
                <a:solidFill>
                  <a:schemeClr val="tx1"/>
                </a:solidFill>
                <a:latin typeface="Arial" charset="0"/>
                <a:cs typeface="Arial" charset="0"/>
              </a:defRPr>
            </a:lvl1pPr>
            <a:lvl2pPr marL="742950" indent="-285750" algn="r" eaLnBrk="0" hangingPunct="0">
              <a:spcBef>
                <a:spcPct val="20000"/>
              </a:spcBef>
              <a:buChar char="–"/>
              <a:defRPr sz="2800">
                <a:solidFill>
                  <a:schemeClr val="tx1"/>
                </a:solidFill>
                <a:latin typeface="Arial" charset="0"/>
                <a:cs typeface="Arial" charset="0"/>
              </a:defRPr>
            </a:lvl2pPr>
            <a:lvl3pPr marL="1143000" indent="-228600" algn="r" eaLnBrk="0" hangingPunct="0">
              <a:spcBef>
                <a:spcPct val="20000"/>
              </a:spcBef>
              <a:buChar char="•"/>
              <a:defRPr sz="2400">
                <a:solidFill>
                  <a:schemeClr val="tx1"/>
                </a:solidFill>
                <a:latin typeface="Arial" charset="0"/>
                <a:cs typeface="Arial" charset="0"/>
              </a:defRPr>
            </a:lvl3pPr>
            <a:lvl4pPr marL="1600200" indent="-228600" algn="r" eaLnBrk="0" hangingPunct="0">
              <a:spcBef>
                <a:spcPct val="20000"/>
              </a:spcBef>
              <a:buChar char="–"/>
              <a:defRPr sz="2000">
                <a:solidFill>
                  <a:schemeClr val="tx1"/>
                </a:solidFill>
                <a:latin typeface="Arial" charset="0"/>
                <a:cs typeface="Arial" charset="0"/>
              </a:defRPr>
            </a:lvl4pPr>
            <a:lvl5pPr marL="2057400" indent="-228600" algn="r"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eaLnBrk="1" hangingPunct="1">
              <a:spcBef>
                <a:spcPct val="0"/>
              </a:spcBef>
              <a:buFontTx/>
              <a:buNone/>
            </a:pPr>
            <a:r>
              <a:rPr lang="en-US" altLang="en-US" sz="1600" b="1" u="sng" dirty="0" smtClean="0">
                <a:latin typeface="+mn-lt"/>
                <a:cs typeface="Times New Roman" pitchFamily="18" charset="0"/>
              </a:rPr>
              <a:t>Some enzymes containing or requiring  metal ions as</a:t>
            </a:r>
            <a:endParaRPr lang="ar-IQ" altLang="en-US" sz="1600" b="1" u="sng" dirty="0" smtClean="0">
              <a:latin typeface="+mn-lt"/>
              <a:cs typeface="Times New Roman" pitchFamily="18" charset="0"/>
            </a:endParaRPr>
          </a:p>
          <a:p>
            <a:pPr algn="l" eaLnBrk="1" hangingPunct="1">
              <a:spcBef>
                <a:spcPct val="0"/>
              </a:spcBef>
              <a:buFontTx/>
              <a:buNone/>
            </a:pPr>
            <a:r>
              <a:rPr lang="en-US" altLang="en-US" sz="1600" b="1" dirty="0" smtClean="0">
                <a:latin typeface="+mn-lt"/>
                <a:cs typeface="Times New Roman" pitchFamily="18" charset="0"/>
              </a:rPr>
              <a:t>Fe⁺² or Fe⁺ᵌ :                        Peroxidase</a:t>
            </a:r>
          </a:p>
          <a:p>
            <a:pPr algn="l" eaLnBrk="1" hangingPunct="1">
              <a:spcBef>
                <a:spcPct val="0"/>
              </a:spcBef>
              <a:buFontTx/>
              <a:buNone/>
            </a:pPr>
            <a:r>
              <a:rPr lang="en-US" altLang="en-US" sz="1600" b="1" dirty="0" smtClean="0">
                <a:latin typeface="+mn-lt"/>
                <a:cs typeface="Times New Roman" pitchFamily="18" charset="0"/>
              </a:rPr>
              <a:t>Zn⁺² :                                        Alcohol dehydrogenase.</a:t>
            </a:r>
          </a:p>
          <a:p>
            <a:pPr algn="l" eaLnBrk="1" hangingPunct="1">
              <a:spcBef>
                <a:spcPct val="0"/>
              </a:spcBef>
              <a:buNone/>
            </a:pPr>
            <a:r>
              <a:rPr lang="en-US" altLang="en-US" sz="1600" b="1" dirty="0" smtClean="0">
                <a:latin typeface="+mn-lt"/>
                <a:cs typeface="Times New Roman" pitchFamily="18" charset="0"/>
              </a:rPr>
              <a:t>Table 4:-metal ions as cofactors. </a:t>
            </a:r>
            <a:endParaRPr lang="ar-IQ" altLang="en-US" sz="1600" b="1" dirty="0" smtClean="0">
              <a:latin typeface="+mn-lt"/>
              <a:cs typeface="Times New Roman" pitchFamily="18" charset="0"/>
            </a:endParaRPr>
          </a:p>
          <a:p>
            <a:pPr algn="l" eaLnBrk="1" hangingPunct="1">
              <a:spcBef>
                <a:spcPct val="0"/>
              </a:spcBef>
              <a:buFontTx/>
              <a:buNone/>
            </a:pPr>
            <a:endParaRPr lang="en-US" altLang="en-US" sz="1600" dirty="0">
              <a:solidFill>
                <a:srgbClr val="0070C0"/>
              </a:solidFill>
              <a:latin typeface="+mn-lt"/>
              <a:cs typeface="Times New Roman" pitchFamily="18" charset="0"/>
            </a:endParaRPr>
          </a:p>
        </p:txBody>
      </p:sp>
    </p:spTree>
    <p:extLst>
      <p:ext uri="{BB962C8B-B14F-4D97-AF65-F5344CB8AC3E}">
        <p14:creationId xmlns:p14="http://schemas.microsoft.com/office/powerpoint/2010/main" val="133998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6400800" cy="5878532"/>
          </a:xfrm>
          <a:prstGeom prst="rect">
            <a:avLst/>
          </a:prstGeom>
        </p:spPr>
        <p:txBody>
          <a:bodyPr wrap="square">
            <a:spAutoFit/>
          </a:bodyPr>
          <a:lstStyle/>
          <a:p>
            <a:pPr algn="ctr">
              <a:spcBef>
                <a:spcPct val="50000"/>
              </a:spcBef>
              <a:defRPr/>
            </a:pPr>
            <a:r>
              <a:rPr lang="en-US" sz="1600" b="1" dirty="0" smtClean="0">
                <a:cs typeface="Arial" pitchFamily="34" charset="0"/>
              </a:rPr>
              <a:t>The Effect Of Activators </a:t>
            </a:r>
            <a:r>
              <a:rPr lang="en-US" sz="1600" b="1" dirty="0">
                <a:cs typeface="Arial" pitchFamily="34" charset="0"/>
              </a:rPr>
              <a:t>and </a:t>
            </a:r>
            <a:r>
              <a:rPr lang="en-US" sz="1600" b="1" dirty="0" smtClean="0">
                <a:cs typeface="Arial" pitchFamily="34" charset="0"/>
              </a:rPr>
              <a:t>Inhibitors on Enzyme activity</a:t>
            </a:r>
            <a:endParaRPr lang="en-US" sz="1600" b="1" dirty="0">
              <a:cs typeface="Arial" pitchFamily="34" charset="0"/>
            </a:endParaRPr>
          </a:p>
          <a:p>
            <a:r>
              <a:rPr lang="en-US" sz="1600" b="1" u="sng" dirty="0" smtClean="0"/>
              <a:t>Effects of Inhibitors on Enzyme Activity:</a:t>
            </a:r>
          </a:p>
          <a:p>
            <a:r>
              <a:rPr lang="en-US" sz="1600" b="1" dirty="0" smtClean="0"/>
              <a:t>        An enzyme inhibitor is a molecule which bind to enzyme, &amp; decreases their activity during biochemical reaction</a:t>
            </a:r>
            <a:r>
              <a:rPr lang="en-US" altLang="en-US" sz="1600" b="1" dirty="0" smtClean="0"/>
              <a:t> </a:t>
            </a:r>
            <a:r>
              <a:rPr lang="en-US" altLang="en-US" sz="1600" b="1" dirty="0"/>
              <a:t>as in fig-11 below</a:t>
            </a:r>
            <a:r>
              <a:rPr lang="en-US" altLang="en-US" sz="1600" b="1" dirty="0" smtClean="0"/>
              <a:t>:-</a:t>
            </a:r>
          </a:p>
          <a:p>
            <a:endParaRPr lang="en-US" altLang="en-US" sz="1600" b="1" dirty="0"/>
          </a:p>
          <a:p>
            <a:endParaRPr lang="en-US" altLang="en-US" sz="1600" b="1" dirty="0" smtClean="0"/>
          </a:p>
          <a:p>
            <a:endParaRPr lang="en-US" altLang="en-US" sz="1600" b="1" dirty="0"/>
          </a:p>
          <a:p>
            <a:endParaRPr lang="en-US" altLang="en-US" sz="1600" b="1" dirty="0" smtClean="0"/>
          </a:p>
          <a:p>
            <a:endParaRPr lang="en-US" altLang="en-US" sz="1600" b="1" dirty="0"/>
          </a:p>
          <a:p>
            <a:r>
              <a:rPr lang="en-US" sz="1600" b="1" dirty="0" smtClean="0"/>
              <a:t> </a:t>
            </a:r>
            <a:r>
              <a:rPr lang="en-US" sz="1600" b="1" u="sng" dirty="0" smtClean="0"/>
              <a:t>Enzyme </a:t>
            </a:r>
            <a:r>
              <a:rPr lang="en-US" sz="1600" b="1" u="sng" dirty="0"/>
              <a:t>inhibition can be categorized in three types</a:t>
            </a:r>
            <a:r>
              <a:rPr lang="en-US" sz="1600" b="1" u="sng" dirty="0" smtClean="0"/>
              <a:t>:</a:t>
            </a:r>
          </a:p>
          <a:p>
            <a:pPr algn="just">
              <a:spcBef>
                <a:spcPct val="50000"/>
              </a:spcBef>
              <a:defRPr/>
            </a:pPr>
            <a:r>
              <a:rPr lang="en-US" sz="1600" b="1" u="sng" dirty="0" smtClean="0">
                <a:cs typeface="Arial" pitchFamily="34" charset="0"/>
              </a:rPr>
              <a:t>1-Competative </a:t>
            </a:r>
            <a:r>
              <a:rPr lang="en-US" sz="1600" b="1" u="sng" dirty="0">
                <a:cs typeface="Arial" pitchFamily="34" charset="0"/>
              </a:rPr>
              <a:t>Inhibitor</a:t>
            </a:r>
            <a:r>
              <a:rPr lang="en-US" sz="1600" b="1" dirty="0">
                <a:cs typeface="Arial" pitchFamily="34" charset="0"/>
              </a:rPr>
              <a:t>:  </a:t>
            </a:r>
          </a:p>
          <a:p>
            <a:pPr lvl="0" algn="just">
              <a:spcBef>
                <a:spcPct val="50000"/>
              </a:spcBef>
              <a:defRPr/>
            </a:pPr>
            <a:r>
              <a:rPr lang="en-US" altLang="en-US" sz="1600" b="1" dirty="0"/>
              <a:t>Substances [I] that compete with the substrate [S] for the </a:t>
            </a:r>
            <a:r>
              <a:rPr lang="en-US" altLang="en-US" sz="1600" b="1" dirty="0" smtClean="0"/>
              <a:t>same active </a:t>
            </a:r>
            <a:r>
              <a:rPr lang="en-US" altLang="en-US" sz="1600" b="1" dirty="0"/>
              <a:t>site of enzyme molecule and form new enzyme- substrate complex [ES</a:t>
            </a:r>
            <a:r>
              <a:rPr lang="en-US" altLang="en-US" sz="1600" b="1" dirty="0" smtClean="0"/>
              <a:t>].</a:t>
            </a:r>
            <a:r>
              <a:rPr lang="en-US" altLang="en-US" sz="1600" b="1" dirty="0">
                <a:solidFill>
                  <a:srgbClr val="000000"/>
                </a:solidFill>
                <a:cs typeface="Arial" pitchFamily="34" charset="0"/>
              </a:rPr>
              <a:t> Malonate and succinate are the anions of dicarboxylic acids and contain three and four carbon atoms, respectively. The malonate molecule binds to the active site because the spacing of its carboxyl groups is not greatly different from that of succinate. However, no catalytic reaction occurs because malonate does not have a CH</a:t>
            </a:r>
            <a:r>
              <a:rPr lang="en-US" altLang="en-US" sz="1600" b="1" baseline="-30000" dirty="0">
                <a:solidFill>
                  <a:srgbClr val="000000"/>
                </a:solidFill>
                <a:cs typeface="Arial" pitchFamily="34" charset="0"/>
              </a:rPr>
              <a:t>2</a:t>
            </a:r>
            <a:r>
              <a:rPr lang="en-US" altLang="en-US" sz="1600" b="1" dirty="0">
                <a:solidFill>
                  <a:srgbClr val="000000"/>
                </a:solidFill>
                <a:cs typeface="Arial" pitchFamily="34" charset="0"/>
              </a:rPr>
              <a:t>CH</a:t>
            </a:r>
            <a:r>
              <a:rPr lang="en-US" altLang="en-US" sz="1600" b="1" baseline="-30000" dirty="0">
                <a:solidFill>
                  <a:srgbClr val="000000"/>
                </a:solidFill>
                <a:cs typeface="Arial" pitchFamily="34" charset="0"/>
              </a:rPr>
              <a:t>2</a:t>
            </a:r>
            <a:r>
              <a:rPr lang="en-US" altLang="en-US" sz="1600" b="1" dirty="0">
                <a:solidFill>
                  <a:srgbClr val="000000"/>
                </a:solidFill>
                <a:cs typeface="Arial" pitchFamily="34" charset="0"/>
              </a:rPr>
              <a:t> group to convert to CH=CH. This reaction will also be discussed in connection with the </a:t>
            </a:r>
            <a:r>
              <a:rPr lang="en-US" altLang="en-US" sz="1600" b="1" dirty="0" smtClean="0">
                <a:solidFill>
                  <a:srgbClr val="000000"/>
                </a:solidFill>
                <a:cs typeface="Arial" pitchFamily="34" charset="0"/>
              </a:rPr>
              <a:t>Krebs cycle,</a:t>
            </a:r>
            <a:r>
              <a:rPr lang="en-US" altLang="en-US" sz="1600" b="1" dirty="0">
                <a:solidFill>
                  <a:srgbClr val="000000"/>
                </a:solidFill>
                <a:cs typeface="Arial" pitchFamily="34" charset="0"/>
              </a:rPr>
              <a:t> and energy production.</a:t>
            </a:r>
            <a:endParaRPr lang="en-US" altLang="en-US" sz="1600" b="1" dirty="0">
              <a:cs typeface="Arial" pitchFamily="34" charset="0"/>
            </a:endParaRPr>
          </a:p>
          <a:p>
            <a:pPr algn="just">
              <a:spcBef>
                <a:spcPct val="50000"/>
              </a:spcBef>
              <a:defRPr/>
            </a:pPr>
            <a:endParaRPr lang="en-US" altLang="en-US" sz="1600" b="1" dirty="0"/>
          </a:p>
          <a:p>
            <a:endParaRPr lang="en-US" altLang="en-US" sz="1600" b="1" dirty="0"/>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863" y="7391400"/>
            <a:ext cx="2435337" cy="1524000"/>
          </a:xfrm>
          <a:prstGeom prst="rect">
            <a:avLst/>
          </a:prstGeom>
        </p:spPr>
      </p:pic>
      <p:sp>
        <p:nvSpPr>
          <p:cNvPr id="8" name="Rectangle 7"/>
          <p:cNvSpPr/>
          <p:nvPr/>
        </p:nvSpPr>
        <p:spPr>
          <a:xfrm>
            <a:off x="705862" y="8120390"/>
            <a:ext cx="1503938" cy="261610"/>
          </a:xfrm>
          <a:prstGeom prst="rect">
            <a:avLst/>
          </a:prstGeom>
        </p:spPr>
        <p:txBody>
          <a:bodyPr wrap="none">
            <a:spAutoFit/>
          </a:bodyPr>
          <a:lstStyle/>
          <a:p>
            <a:r>
              <a:rPr lang="en-US" sz="1100" b="1" dirty="0"/>
              <a:t>Competitive inhibition</a:t>
            </a:r>
          </a:p>
        </p:txBody>
      </p:sp>
      <p:sp>
        <p:nvSpPr>
          <p:cNvPr id="13" name="Rectangle 12"/>
          <p:cNvSpPr/>
          <p:nvPr/>
        </p:nvSpPr>
        <p:spPr>
          <a:xfrm>
            <a:off x="152400" y="6477000"/>
            <a:ext cx="6553200" cy="830997"/>
          </a:xfrm>
          <a:prstGeom prst="rect">
            <a:avLst/>
          </a:prstGeom>
        </p:spPr>
        <p:txBody>
          <a:bodyPr wrap="square">
            <a:spAutoFit/>
          </a:bodyPr>
          <a:lstStyle/>
          <a:p>
            <a:r>
              <a:rPr lang="en-US" sz="1200" b="1" dirty="0" smtClean="0"/>
              <a:t>Fig. (12)Competitive </a:t>
            </a:r>
            <a:r>
              <a:rPr lang="en-US" sz="1200" b="1" dirty="0"/>
              <a:t>Inhibition. (a) Succinate binds to the enzyme succinate dehydrogenase</a:t>
            </a:r>
            <a:r>
              <a:rPr lang="en-US" sz="1200" b="1" dirty="0" smtClean="0"/>
              <a:t>.</a:t>
            </a:r>
          </a:p>
          <a:p>
            <a:r>
              <a:rPr lang="en-US" sz="1200" b="1" dirty="0" smtClean="0"/>
              <a:t> </a:t>
            </a:r>
            <a:r>
              <a:rPr lang="en-US" sz="1200" b="1" dirty="0"/>
              <a:t>A dehydrogenation reaction occurs, and the product</a:t>
            </a:r>
            <a:r>
              <a:rPr lang="en-US" sz="1200" b="1" dirty="0" smtClean="0"/>
              <a:t>— fumarate —is </a:t>
            </a:r>
            <a:r>
              <a:rPr lang="en-US" sz="1200" b="1" dirty="0"/>
              <a:t>released from the enzyme. (b) Malonate also binds to the active site of succinate dehydrogenase. In this case, however, no subsequent reaction occurs while malonate remains bound to the enzyme.</a:t>
            </a:r>
          </a:p>
        </p:txBody>
      </p:sp>
      <p:pic>
        <p:nvPicPr>
          <p:cNvPr id="14" name="Picture 2" descr="imageedit_5_3264962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6" y="5029199"/>
            <a:ext cx="4352924" cy="144780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838200" y="1371600"/>
            <a:ext cx="4800600" cy="914400"/>
            <a:chOff x="5124450" y="1600200"/>
            <a:chExt cx="3333750" cy="1143000"/>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450" y="1600200"/>
              <a:ext cx="33337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324600" y="2373868"/>
              <a:ext cx="833883" cy="369332"/>
            </a:xfrm>
            <a:prstGeom prst="rect">
              <a:avLst/>
            </a:prstGeom>
          </p:spPr>
          <p:txBody>
            <a:bodyPr wrap="none">
              <a:spAutoFit/>
            </a:bodyPr>
            <a:lstStyle/>
            <a:p>
              <a:r>
                <a:rPr lang="en-US" altLang="en-US" b="1" dirty="0"/>
                <a:t> fig-11 </a:t>
              </a:r>
              <a:endParaRPr lang="en-US" dirty="0"/>
            </a:p>
          </p:txBody>
        </p:sp>
        <p:sp>
          <p:nvSpPr>
            <p:cNvPr id="12" name="Rectangle 11"/>
            <p:cNvSpPr/>
            <p:nvPr/>
          </p:nvSpPr>
          <p:spPr>
            <a:xfrm>
              <a:off x="7047267" y="1600200"/>
              <a:ext cx="670100" cy="423193"/>
            </a:xfrm>
            <a:prstGeom prst="rect">
              <a:avLst/>
            </a:prstGeom>
          </p:spPr>
          <p:txBody>
            <a:bodyPr wrap="none">
              <a:spAutoFit/>
            </a:bodyPr>
            <a:lstStyle/>
            <a:p>
              <a:r>
                <a:rPr lang="en-US" altLang="en-US" sz="1600" b="1" dirty="0"/>
                <a:t> </a:t>
              </a:r>
              <a:r>
                <a:rPr lang="en-US" altLang="en-US" sz="1600" b="1" dirty="0" smtClean="0"/>
                <a:t>inhibitor</a:t>
              </a:r>
              <a:endParaRPr lang="en-US" sz="1600" dirty="0"/>
            </a:p>
          </p:txBody>
        </p:sp>
      </p:grpSp>
    </p:spTree>
    <p:extLst>
      <p:ext uri="{BB962C8B-B14F-4D97-AF65-F5344CB8AC3E}">
        <p14:creationId xmlns:p14="http://schemas.microsoft.com/office/powerpoint/2010/main" val="665599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6629400" cy="4770537"/>
          </a:xfrm>
          <a:prstGeom prst="rect">
            <a:avLst/>
          </a:prstGeom>
        </p:spPr>
        <p:txBody>
          <a:bodyPr wrap="square">
            <a:spAutoFit/>
          </a:bodyPr>
          <a:lstStyle/>
          <a:p>
            <a:pPr algn="just">
              <a:spcBef>
                <a:spcPct val="50000"/>
              </a:spcBef>
            </a:pPr>
            <a:r>
              <a:rPr lang="en-US" sz="1600" b="1" dirty="0" smtClean="0">
                <a:cs typeface="Arial" pitchFamily="34" charset="0"/>
              </a:rPr>
              <a:t>2</a:t>
            </a:r>
            <a:r>
              <a:rPr lang="en-US" sz="1600" b="1" u="sng" dirty="0" smtClean="0">
                <a:cs typeface="Arial" pitchFamily="34" charset="0"/>
              </a:rPr>
              <a:t>-</a:t>
            </a:r>
            <a:r>
              <a:rPr lang="en-US" sz="1600" b="1" u="sng" dirty="0" smtClean="0"/>
              <a:t>Uncompetitive inhibition</a:t>
            </a:r>
            <a:r>
              <a:rPr lang="en-US" sz="1600" b="1" u="sng" dirty="0" smtClean="0">
                <a:cs typeface="Arial" pitchFamily="34" charset="0"/>
              </a:rPr>
              <a:t>: </a:t>
            </a:r>
            <a:endParaRPr lang="en-US" sz="1600" b="1" u="sng" dirty="0">
              <a:cs typeface="Arial" pitchFamily="34" charset="0"/>
            </a:endParaRPr>
          </a:p>
          <a:p>
            <a:pPr algn="just">
              <a:spcBef>
                <a:spcPct val="50000"/>
              </a:spcBef>
            </a:pPr>
            <a:r>
              <a:rPr lang="en-US" altLang="en-US" sz="1600" b="1" dirty="0"/>
              <a:t>Decrease enzyme activity and full activity return when inhibitor [I] is removed. </a:t>
            </a:r>
            <a:endParaRPr lang="en-US" altLang="en-US" sz="1600" b="1" dirty="0" smtClean="0"/>
          </a:p>
          <a:p>
            <a:pPr algn="just">
              <a:spcBef>
                <a:spcPct val="50000"/>
              </a:spcBef>
            </a:pPr>
            <a:endParaRPr lang="en-US" sz="1600" b="1" u="sng" dirty="0" smtClean="0">
              <a:cs typeface="Arial" pitchFamily="34" charset="0"/>
            </a:endParaRPr>
          </a:p>
          <a:p>
            <a:pPr algn="just">
              <a:spcBef>
                <a:spcPct val="50000"/>
              </a:spcBef>
            </a:pPr>
            <a:endParaRPr lang="en-US" sz="1600" b="1" u="sng" dirty="0">
              <a:cs typeface="Arial" pitchFamily="34" charset="0"/>
            </a:endParaRPr>
          </a:p>
          <a:p>
            <a:pPr algn="just">
              <a:spcBef>
                <a:spcPct val="50000"/>
              </a:spcBef>
            </a:pPr>
            <a:endParaRPr lang="en-US" sz="1600" b="1" u="sng" dirty="0" smtClean="0">
              <a:cs typeface="Arial" pitchFamily="34" charset="0"/>
            </a:endParaRPr>
          </a:p>
          <a:p>
            <a:pPr algn="just">
              <a:spcBef>
                <a:spcPct val="50000"/>
              </a:spcBef>
            </a:pPr>
            <a:endParaRPr lang="en-US" sz="1600" b="1" u="sng" dirty="0">
              <a:cs typeface="Arial" pitchFamily="34" charset="0"/>
            </a:endParaRPr>
          </a:p>
          <a:p>
            <a:pPr algn="just">
              <a:spcBef>
                <a:spcPct val="50000"/>
              </a:spcBef>
            </a:pPr>
            <a:r>
              <a:rPr lang="en-US" sz="1600" b="1" u="sng" dirty="0" smtClean="0">
                <a:cs typeface="Arial" pitchFamily="34" charset="0"/>
              </a:rPr>
              <a:t>3-No - </a:t>
            </a:r>
            <a:r>
              <a:rPr lang="en-US" sz="1600" b="1" u="sng" dirty="0"/>
              <a:t>competitive </a:t>
            </a:r>
            <a:r>
              <a:rPr lang="en-US" sz="1600" b="1" u="sng" dirty="0" smtClean="0">
                <a:cs typeface="Arial" pitchFamily="34" charset="0"/>
              </a:rPr>
              <a:t>Irreversible </a:t>
            </a:r>
            <a:r>
              <a:rPr lang="en-US" sz="1600" b="1" u="sng" dirty="0">
                <a:cs typeface="Arial" pitchFamily="34" charset="0"/>
              </a:rPr>
              <a:t>Inhibitor</a:t>
            </a:r>
            <a:r>
              <a:rPr lang="en-US" sz="1600" b="1" dirty="0">
                <a:cs typeface="Arial" pitchFamily="34" charset="0"/>
              </a:rPr>
              <a:t>: </a:t>
            </a:r>
          </a:p>
          <a:p>
            <a:r>
              <a:rPr lang="en-US" sz="1600" b="1" dirty="0" smtClean="0"/>
              <a:t>An irreversible inhibitor inactivates an enzyme by bonding covalently to a particular group at the active site. The inhibitor-enzyme bond is so strong that the inhibition cannot be reversed, by the addition of excess substrate. The nerve gases, especially Diisopropyl Fluorophosphate (DIFP), irreversibly inhibit biological systems by forming an enzyme-inhibitor complex with a specific OH group of serine situated at the active sites of certain enzymes. The peptidase enzymes trypsin, and chymotrypsin contain serine groups at the active site, and are inhibited by DIFP (Glaucoma Drug).</a:t>
            </a:r>
            <a:endParaRPr lang="en-US" sz="1400" b="1" dirty="0"/>
          </a:p>
        </p:txBody>
      </p:sp>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b="7991"/>
          <a:stretch/>
        </p:blipFill>
        <p:spPr>
          <a:xfrm>
            <a:off x="2866761" y="6858000"/>
            <a:ext cx="2695839" cy="1905000"/>
          </a:xfrm>
          <a:prstGeom prst="rect">
            <a:avLst/>
          </a:prstGeom>
        </p:spPr>
      </p:pic>
      <p:grpSp>
        <p:nvGrpSpPr>
          <p:cNvPr id="5" name="Group 4"/>
          <p:cNvGrpSpPr/>
          <p:nvPr/>
        </p:nvGrpSpPr>
        <p:grpSpPr>
          <a:xfrm>
            <a:off x="1066800" y="838200"/>
            <a:ext cx="3505196" cy="1807934"/>
            <a:chOff x="1589560" y="5638800"/>
            <a:chExt cx="2830040" cy="1343047"/>
          </a:xfrm>
        </p:grpSpPr>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812" y="5638800"/>
              <a:ext cx="2234788" cy="1343047"/>
            </a:xfrm>
            <a:prstGeom prst="rect">
              <a:avLst/>
            </a:prstGeom>
          </p:spPr>
        </p:pic>
        <p:sp>
          <p:nvSpPr>
            <p:cNvPr id="4" name="Rectangle 3"/>
            <p:cNvSpPr/>
            <p:nvPr/>
          </p:nvSpPr>
          <p:spPr>
            <a:xfrm>
              <a:off x="1589560" y="6431286"/>
              <a:ext cx="1655126" cy="228636"/>
            </a:xfrm>
            <a:prstGeom prst="rect">
              <a:avLst/>
            </a:prstGeom>
          </p:spPr>
          <p:txBody>
            <a:bodyPr wrap="none">
              <a:spAutoFit/>
            </a:bodyPr>
            <a:lstStyle/>
            <a:p>
              <a:r>
                <a:rPr lang="en-US" sz="1400" b="1" dirty="0"/>
                <a:t>Uncompetitive inhibition</a:t>
              </a:r>
            </a:p>
          </p:txBody>
        </p:sp>
      </p:grpSp>
      <p:sp>
        <p:nvSpPr>
          <p:cNvPr id="15" name="Rectangle 14"/>
          <p:cNvSpPr/>
          <p:nvPr/>
        </p:nvSpPr>
        <p:spPr>
          <a:xfrm>
            <a:off x="838200" y="7696200"/>
            <a:ext cx="1906291" cy="276999"/>
          </a:xfrm>
          <a:prstGeom prst="rect">
            <a:avLst/>
          </a:prstGeom>
        </p:spPr>
        <p:txBody>
          <a:bodyPr wrap="none">
            <a:spAutoFit/>
          </a:bodyPr>
          <a:lstStyle/>
          <a:p>
            <a:r>
              <a:rPr lang="en-US" sz="1200" b="1" dirty="0" smtClean="0"/>
              <a:t>No - competitive </a:t>
            </a:r>
            <a:r>
              <a:rPr lang="en-US" sz="1200" b="1" dirty="0"/>
              <a:t>inhibition</a:t>
            </a:r>
          </a:p>
        </p:txBody>
      </p:sp>
      <p:grpSp>
        <p:nvGrpSpPr>
          <p:cNvPr id="6" name="Group 5"/>
          <p:cNvGrpSpPr/>
          <p:nvPr/>
        </p:nvGrpSpPr>
        <p:grpSpPr>
          <a:xfrm>
            <a:off x="304800" y="4846737"/>
            <a:ext cx="6248400" cy="1782663"/>
            <a:chOff x="762000" y="3505200"/>
            <a:chExt cx="5867400" cy="1450777"/>
          </a:xfrm>
        </p:grpSpPr>
        <p:pic>
          <p:nvPicPr>
            <p:cNvPr id="12" name="Picture 11" descr="Screen Clipping"/>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75528" y="3505200"/>
              <a:ext cx="5525272" cy="1295400"/>
            </a:xfrm>
            <a:prstGeom prst="rect">
              <a:avLst/>
            </a:prstGeom>
          </p:spPr>
        </p:pic>
        <p:sp>
          <p:nvSpPr>
            <p:cNvPr id="3" name="Rectangle 2"/>
            <p:cNvSpPr/>
            <p:nvPr/>
          </p:nvSpPr>
          <p:spPr>
            <a:xfrm>
              <a:off x="762000" y="4648200"/>
              <a:ext cx="5867400" cy="307777"/>
            </a:xfrm>
            <a:prstGeom prst="rect">
              <a:avLst/>
            </a:prstGeom>
          </p:spPr>
          <p:txBody>
            <a:bodyPr wrap="square">
              <a:spAutoFit/>
            </a:bodyPr>
            <a:lstStyle/>
            <a:p>
              <a:r>
                <a:rPr lang="en-US" sz="1400" b="1" dirty="0"/>
                <a:t> serine                        DIFP                               serine-DIFP complex         nerve gas</a:t>
              </a:r>
              <a:endParaRPr lang="en-US" sz="1400" dirty="0"/>
            </a:p>
          </p:txBody>
        </p:sp>
      </p:grpSp>
    </p:spTree>
    <p:extLst>
      <p:ext uri="{BB962C8B-B14F-4D97-AF65-F5344CB8AC3E}">
        <p14:creationId xmlns:p14="http://schemas.microsoft.com/office/powerpoint/2010/main" val="3152506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07"/>
          <p:cNvPicPr>
            <a:picLocks noChangeAspect="1" noChangeArrowheads="1"/>
          </p:cNvPicPr>
          <p:nvPr/>
        </p:nvPicPr>
        <p:blipFill>
          <a:blip r:embed="rId2">
            <a:extLst>
              <a:ext uri="{28A0092B-C50C-407E-A947-70E740481C1C}">
                <a14:useLocalDpi xmlns:a14="http://schemas.microsoft.com/office/drawing/2010/main" val="0"/>
              </a:ext>
            </a:extLst>
          </a:blip>
          <a:srcRect l="8594" t="14584" r="7813" b="10417"/>
          <a:stretch>
            <a:fillRect/>
          </a:stretch>
        </p:blipFill>
        <p:spPr bwMode="auto">
          <a:xfrm>
            <a:off x="171450" y="685800"/>
            <a:ext cx="6515100" cy="815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316468"/>
            <a:ext cx="2887201" cy="369332"/>
          </a:xfrm>
          <a:prstGeom prst="rect">
            <a:avLst/>
          </a:prstGeom>
        </p:spPr>
        <p:txBody>
          <a:bodyPr wrap="none">
            <a:spAutoFit/>
          </a:bodyPr>
          <a:lstStyle/>
          <a:p>
            <a:r>
              <a:rPr lang="en-US" b="1" dirty="0"/>
              <a:t>Table</a:t>
            </a:r>
            <a:r>
              <a:rPr lang="en-US" b="1" dirty="0">
                <a:cs typeface="Times New Roman" pitchFamily="18" charset="0"/>
              </a:rPr>
              <a:t> </a:t>
            </a:r>
            <a:r>
              <a:rPr lang="en-US" b="1" dirty="0" smtClean="0">
                <a:cs typeface="Times New Roman" pitchFamily="18" charset="0"/>
              </a:rPr>
              <a:t>(4): </a:t>
            </a:r>
            <a:r>
              <a:rPr lang="en-US" b="1" dirty="0">
                <a:cs typeface="Times New Roman" pitchFamily="18" charset="0"/>
              </a:rPr>
              <a:t>Enzyme </a:t>
            </a:r>
            <a:r>
              <a:rPr lang="en-US" b="1" dirty="0" smtClean="0">
                <a:cs typeface="Times New Roman" pitchFamily="18" charset="0"/>
              </a:rPr>
              <a:t>Inhibitors.</a:t>
            </a:r>
            <a:endParaRPr lang="en-US" dirty="0"/>
          </a:p>
        </p:txBody>
      </p:sp>
    </p:spTree>
    <p:extLst>
      <p:ext uri="{BB962C8B-B14F-4D97-AF65-F5344CB8AC3E}">
        <p14:creationId xmlns:p14="http://schemas.microsoft.com/office/powerpoint/2010/main" val="1898621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4855632"/>
          </a:xfrm>
        </p:spPr>
        <p:txBody>
          <a:bodyPr>
            <a:normAutofit/>
          </a:bodyPr>
          <a:lstStyle/>
          <a:p>
            <a:r>
              <a:rPr lang="ar-IQ" dirty="0" smtClean="0"/>
              <a:t>المحاضرة الثالثة انزيمات</a:t>
            </a:r>
            <a:r>
              <a:rPr lang="en-US" dirty="0" smtClean="0"/>
              <a:t/>
            </a:r>
            <a:br>
              <a:rPr lang="en-US" dirty="0" smtClean="0"/>
            </a:br>
            <a:r>
              <a:rPr lang="en-US" dirty="0" smtClean="0"/>
              <a:t>2</a:t>
            </a:r>
            <a:r>
              <a:rPr lang="ar-IQ" dirty="0" smtClean="0"/>
              <a:t>3</a:t>
            </a:r>
            <a:r>
              <a:rPr lang="en-US" dirty="0" smtClean="0"/>
              <a:t>-4-2019</a:t>
            </a:r>
            <a:r>
              <a:rPr lang="ar-IQ" dirty="0" smtClean="0"/>
              <a:t/>
            </a:r>
            <a:br>
              <a:rPr lang="ar-IQ" dirty="0" smtClean="0"/>
            </a:br>
            <a:r>
              <a:rPr lang="en-US" dirty="0" smtClean="0"/>
              <a:t/>
            </a:r>
            <a:br>
              <a:rPr lang="en-US" dirty="0" smtClean="0"/>
            </a:br>
            <a:r>
              <a:rPr lang="ar-IQ" sz="2200" dirty="0" smtClean="0"/>
              <a:t>الجداول الاخيرة للاطلاع </a:t>
            </a:r>
            <a:br>
              <a:rPr lang="ar-IQ" sz="2200" dirty="0" smtClean="0"/>
            </a:br>
            <a:r>
              <a:rPr lang="ar-IQ" sz="2200" dirty="0" smtClean="0"/>
              <a:t/>
            </a:r>
            <a:br>
              <a:rPr lang="ar-IQ" sz="2200" dirty="0" smtClean="0"/>
            </a:br>
            <a:r>
              <a:rPr lang="en-US" sz="1600" dirty="0" smtClean="0">
                <a:solidFill>
                  <a:srgbClr val="002060"/>
                </a:solidFill>
              </a:rPr>
              <a:t>Table </a:t>
            </a:r>
            <a:r>
              <a:rPr lang="en-US" sz="1600" dirty="0">
                <a:solidFill>
                  <a:srgbClr val="002060"/>
                </a:solidFill>
              </a:rPr>
              <a:t>(5):Clinical significance of some enzyme Levels in human body</a:t>
            </a:r>
            <a:r>
              <a:rPr lang="ar-IQ" sz="1600" dirty="0" smtClean="0"/>
              <a:t> </a:t>
            </a:r>
            <a:br>
              <a:rPr lang="ar-IQ" sz="1600" dirty="0" smtClean="0"/>
            </a:br>
            <a:r>
              <a:rPr lang="en-US" sz="1600" dirty="0">
                <a:solidFill>
                  <a:srgbClr val="002060"/>
                </a:solidFill>
              </a:rPr>
              <a:t> Table (6):Clinical significance of some enzyme Levels in human body:-</a:t>
            </a:r>
            <a:endParaRPr lang="en-US" sz="1600" dirty="0"/>
          </a:p>
        </p:txBody>
      </p:sp>
    </p:spTree>
    <p:extLst>
      <p:ext uri="{BB962C8B-B14F-4D97-AF65-F5344CB8AC3E}">
        <p14:creationId xmlns:p14="http://schemas.microsoft.com/office/powerpoint/2010/main" val="368053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6629400" cy="8771632"/>
          </a:xfrm>
          <a:prstGeom prst="rect">
            <a:avLst/>
          </a:prstGeom>
        </p:spPr>
        <p:txBody>
          <a:bodyPr wrap="square">
            <a:spAutoFit/>
          </a:bodyPr>
          <a:lstStyle/>
          <a:p>
            <a:pPr algn="ctr"/>
            <a:endParaRPr lang="ar-IQ" b="1" u="sng" dirty="0" smtClean="0">
              <a:ea typeface="Calibri" pitchFamily="34" charset="0"/>
              <a:cs typeface="Arial" pitchFamily="34" charset="0"/>
            </a:endParaRPr>
          </a:p>
          <a:p>
            <a:pPr algn="ctr"/>
            <a:r>
              <a:rPr lang="en-US" b="1" u="sng" dirty="0" smtClean="0">
                <a:ea typeface="Calibri" pitchFamily="34" charset="0"/>
                <a:cs typeface="Arial" pitchFamily="34" charset="0"/>
              </a:rPr>
              <a:t>Enzyme Kinetic The </a:t>
            </a:r>
            <a:r>
              <a:rPr lang="en-US" b="1" u="sng" dirty="0" smtClean="0"/>
              <a:t>Michaelis-Menten </a:t>
            </a:r>
            <a:r>
              <a:rPr lang="en-US" b="1" u="sng" dirty="0"/>
              <a:t>equation</a:t>
            </a:r>
          </a:p>
          <a:p>
            <a:r>
              <a:rPr lang="en-US" sz="1600" b="1" dirty="0" smtClean="0"/>
              <a:t>What </a:t>
            </a:r>
            <a:r>
              <a:rPr lang="en-US" sz="1600" b="1" dirty="0"/>
              <a:t>is Michaelis-Menten equation? </a:t>
            </a:r>
          </a:p>
          <a:p>
            <a:r>
              <a:rPr lang="en-US" sz="1600" b="1" dirty="0" smtClean="0"/>
              <a:t>Definition</a:t>
            </a:r>
            <a:r>
              <a:rPr lang="en-US" sz="1600" b="1" dirty="0"/>
              <a:t>: The Michaelis-Menten equation describe how reaction initial velocity Vₒ varies with substrate concentration[S</a:t>
            </a:r>
            <a:r>
              <a:rPr lang="en-US" sz="1600" b="1" dirty="0" smtClean="0"/>
              <a:t>], by the following reaction:</a:t>
            </a:r>
            <a:endParaRPr lang="en-US" sz="1600" b="1" dirty="0"/>
          </a:p>
          <a:p>
            <a:endParaRPr lang="en-US" sz="1600" b="1" dirty="0" smtClean="0"/>
          </a:p>
          <a:p>
            <a:endParaRPr lang="en-US" sz="1600" b="1" dirty="0"/>
          </a:p>
          <a:p>
            <a:pPr rtl="1" eaLnBrk="0" fontAlgn="base" hangingPunct="0">
              <a:spcBef>
                <a:spcPct val="0"/>
              </a:spcBef>
              <a:spcAft>
                <a:spcPct val="0"/>
              </a:spcAft>
              <a:tabLst>
                <a:tab pos="2636838" algn="ctr"/>
                <a:tab pos="5273675" algn="r"/>
              </a:tabLst>
            </a:pPr>
            <a:endParaRPr lang="en-US" sz="1200" b="1" dirty="0" smtClean="0">
              <a:ea typeface="Calibri" pitchFamily="34" charset="0"/>
              <a:cs typeface="Arial" pitchFamily="34" charset="0"/>
            </a:endParaRPr>
          </a:p>
          <a:p>
            <a:pPr rtl="1" eaLnBrk="0" fontAlgn="base" hangingPunct="0">
              <a:spcBef>
                <a:spcPct val="0"/>
              </a:spcBef>
              <a:spcAft>
                <a:spcPct val="0"/>
              </a:spcAft>
              <a:tabLst>
                <a:tab pos="2636838" algn="ctr"/>
                <a:tab pos="5273675" algn="r"/>
              </a:tabLst>
            </a:pPr>
            <a:r>
              <a:rPr lang="en-US" sz="1200" b="1" dirty="0" smtClean="0">
                <a:ea typeface="Calibri" pitchFamily="34" charset="0"/>
                <a:cs typeface="Arial" pitchFamily="34" charset="0"/>
              </a:rPr>
              <a:t>          </a:t>
            </a:r>
          </a:p>
          <a:p>
            <a:pPr rtl="1" eaLnBrk="0" fontAlgn="base" hangingPunct="0">
              <a:spcBef>
                <a:spcPct val="0"/>
              </a:spcBef>
              <a:spcAft>
                <a:spcPct val="0"/>
              </a:spcAft>
              <a:tabLst>
                <a:tab pos="2636838" algn="ctr"/>
                <a:tab pos="5273675" algn="r"/>
              </a:tabLst>
            </a:pPr>
            <a:r>
              <a:rPr lang="en-US" sz="1600" b="1" dirty="0" smtClean="0">
                <a:ea typeface="Calibri" pitchFamily="34" charset="0"/>
                <a:cs typeface="Arial" pitchFamily="34" charset="0"/>
              </a:rPr>
              <a:t>E </a:t>
            </a:r>
            <a:r>
              <a:rPr lang="en-US" sz="1600" b="1" dirty="0">
                <a:ea typeface="Calibri" pitchFamily="34" charset="0"/>
                <a:cs typeface="Arial" pitchFamily="34" charset="0"/>
              </a:rPr>
              <a:t>is an enzyme while </a:t>
            </a:r>
            <a:r>
              <a:rPr lang="en-US" sz="1600" b="1" dirty="0" smtClean="0">
                <a:ea typeface="Calibri" pitchFamily="34" charset="0"/>
                <a:cs typeface="Arial" pitchFamily="34" charset="0"/>
              </a:rPr>
              <a:t>[S] </a:t>
            </a:r>
            <a:r>
              <a:rPr lang="en-US" sz="1600" b="1" dirty="0">
                <a:ea typeface="Calibri" pitchFamily="34" charset="0"/>
                <a:cs typeface="Arial" pitchFamily="34" charset="0"/>
              </a:rPr>
              <a:t>is a substrate &amp; P is a product. Where </a:t>
            </a:r>
            <a:r>
              <a:rPr lang="en-US" sz="1600" b="1" dirty="0" smtClean="0">
                <a:ea typeface="Calibri" pitchFamily="34" charset="0"/>
                <a:cs typeface="Arial" pitchFamily="34" charset="0"/>
              </a:rPr>
              <a:t>K₁,K₃ </a:t>
            </a:r>
            <a:r>
              <a:rPr lang="en-US" sz="1600" b="1" dirty="0">
                <a:ea typeface="Calibri" pitchFamily="34" charset="0"/>
                <a:cs typeface="Arial" pitchFamily="34" charset="0"/>
              </a:rPr>
              <a:t>are </a:t>
            </a:r>
            <a:r>
              <a:rPr lang="en-US" sz="1600" b="1" dirty="0" smtClean="0">
                <a:ea typeface="Calibri" pitchFamily="34" charset="0"/>
                <a:cs typeface="Arial" pitchFamily="34" charset="0"/>
              </a:rPr>
              <a:t>forward </a:t>
            </a:r>
            <a:r>
              <a:rPr lang="en-US" sz="1600" b="1" dirty="0">
                <a:ea typeface="Calibri" pitchFamily="34" charset="0"/>
                <a:cs typeface="Arial" pitchFamily="34" charset="0"/>
              </a:rPr>
              <a:t>reaction </a:t>
            </a:r>
            <a:r>
              <a:rPr lang="en-US" sz="1600" b="1" dirty="0" smtClean="0">
                <a:ea typeface="Calibri" pitchFamily="34" charset="0"/>
                <a:cs typeface="Arial" pitchFamily="34" charset="0"/>
              </a:rPr>
              <a:t>rate</a:t>
            </a:r>
            <a:r>
              <a:rPr lang="en-US" sz="1600" b="1" dirty="0">
                <a:ea typeface="Calibri" pitchFamily="34" charset="0"/>
                <a:cs typeface="Arial" pitchFamily="34" charset="0"/>
              </a:rPr>
              <a:t> </a:t>
            </a:r>
            <a:r>
              <a:rPr lang="en-US" sz="1600" b="1" dirty="0" smtClean="0">
                <a:ea typeface="Calibri" pitchFamily="34" charset="0"/>
                <a:cs typeface="Arial" pitchFamily="34" charset="0"/>
              </a:rPr>
              <a:t>constant. Where </a:t>
            </a:r>
            <a:r>
              <a:rPr lang="en-US" sz="1600" b="1" dirty="0">
                <a:ea typeface="Calibri" pitchFamily="34" charset="0"/>
                <a:cs typeface="Arial" pitchFamily="34" charset="0"/>
              </a:rPr>
              <a:t>K₂,K₄ are reverse reaction rate constant. </a:t>
            </a:r>
            <a:endParaRPr lang="en-US" sz="1600" b="1" dirty="0" smtClean="0">
              <a:ea typeface="Calibri" pitchFamily="34" charset="0"/>
              <a:cs typeface="Arial" pitchFamily="34" charset="0"/>
            </a:endParaRPr>
          </a:p>
          <a:p>
            <a:pPr rtl="1" eaLnBrk="0" fontAlgn="base" hangingPunct="0">
              <a:spcBef>
                <a:spcPct val="0"/>
              </a:spcBef>
              <a:spcAft>
                <a:spcPct val="0"/>
              </a:spcAft>
              <a:tabLst>
                <a:tab pos="2636838" algn="ctr"/>
                <a:tab pos="5273675" algn="r"/>
              </a:tabLst>
            </a:pPr>
            <a:endParaRPr lang="en-US" sz="1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a typeface="Calibri" pitchFamily="34" charset="0"/>
              <a:cs typeface="Arial" pitchFamily="34" charset="0"/>
            </a:endParaRPr>
          </a:p>
          <a:p>
            <a:pPr rtl="1" eaLnBrk="0" fontAlgn="base" hangingPunct="0">
              <a:spcBef>
                <a:spcPct val="0"/>
              </a:spcBef>
              <a:spcAft>
                <a:spcPct val="0"/>
              </a:spcAft>
              <a:tabLst>
                <a:tab pos="2636838" algn="ctr"/>
                <a:tab pos="5273675" algn="r"/>
              </a:tabLst>
            </a:pPr>
            <a:endParaRPr lang="en-US" sz="1600" b="1" cap="all" dirty="0">
              <a:ln w="9000" cmpd="sng">
                <a:solidFill>
                  <a:schemeClr val="accent4">
                    <a:shade val="50000"/>
                    <a:satMod val="120000"/>
                  </a:schemeClr>
                </a:solidFill>
                <a:prstDash val="solid"/>
              </a:ln>
              <a:effectLst>
                <a:reflection blurRad="12700" stA="28000" endPos="45000" dist="1000" dir="5400000" sy="-100000" algn="bl" rotWithShape="0"/>
              </a:effectLst>
              <a:ea typeface="Calibri" pitchFamily="34" charset="0"/>
              <a:cs typeface="Arial" pitchFamily="34" charset="0"/>
            </a:endParaRPr>
          </a:p>
          <a:p>
            <a:pPr rtl="1" eaLnBrk="0" fontAlgn="base" hangingPunct="0">
              <a:spcBef>
                <a:spcPct val="0"/>
              </a:spcBef>
              <a:spcAft>
                <a:spcPct val="0"/>
              </a:spcAft>
              <a:tabLst>
                <a:tab pos="2636838" algn="ctr"/>
                <a:tab pos="5273675" algn="r"/>
              </a:tabLst>
            </a:pPr>
            <a:endParaRPr lang="en-US" sz="1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a typeface="Calibri" pitchFamily="34" charset="0"/>
              <a:cs typeface="Arial" pitchFamily="34" charset="0"/>
            </a:endParaRPr>
          </a:p>
          <a:p>
            <a:pPr rtl="1" eaLnBrk="0" fontAlgn="base" hangingPunct="0">
              <a:spcBef>
                <a:spcPct val="0"/>
              </a:spcBef>
              <a:spcAft>
                <a:spcPct val="0"/>
              </a:spcAft>
              <a:tabLst>
                <a:tab pos="2636838" algn="ctr"/>
                <a:tab pos="5273675" algn="r"/>
              </a:tabLst>
            </a:pPr>
            <a:endParaRPr lang="en-US" sz="1600" b="1" cap="all" dirty="0">
              <a:ln w="9000" cmpd="sng">
                <a:solidFill>
                  <a:schemeClr val="accent4">
                    <a:shade val="50000"/>
                    <a:satMod val="120000"/>
                  </a:schemeClr>
                </a:solidFill>
                <a:prstDash val="solid"/>
              </a:ln>
              <a:effectLst>
                <a:reflection blurRad="12700" stA="28000" endPos="45000" dist="1000" dir="5400000" sy="-100000" algn="bl" rotWithShape="0"/>
              </a:effectLst>
              <a:ea typeface="Calibri" pitchFamily="34" charset="0"/>
              <a:cs typeface="Arial" pitchFamily="34" charset="0"/>
            </a:endParaRPr>
          </a:p>
          <a:p>
            <a:pPr rtl="1" eaLnBrk="0" fontAlgn="base" hangingPunct="0">
              <a:spcBef>
                <a:spcPct val="0"/>
              </a:spcBef>
              <a:spcAft>
                <a:spcPct val="0"/>
              </a:spcAft>
              <a:tabLst>
                <a:tab pos="2636838" algn="ctr"/>
                <a:tab pos="5273675" algn="r"/>
              </a:tabLst>
            </a:pPr>
            <a:endParaRPr lang="en-US" sz="1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a typeface="Calibri" pitchFamily="34" charset="0"/>
              <a:cs typeface="Arial" pitchFamily="34" charset="0"/>
            </a:endParaRPr>
          </a:p>
          <a:p>
            <a:pPr rtl="1" eaLnBrk="0" fontAlgn="base" hangingPunct="0">
              <a:spcBef>
                <a:spcPct val="0"/>
              </a:spcBef>
              <a:spcAft>
                <a:spcPct val="0"/>
              </a:spcAft>
              <a:tabLst>
                <a:tab pos="2636838" algn="ctr"/>
                <a:tab pos="5273675" algn="r"/>
              </a:tabLst>
            </a:pPr>
            <a:endParaRPr lang="en-US" sz="1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a typeface="Calibri" pitchFamily="34" charset="0"/>
              <a:cs typeface="Arial" pitchFamily="34" charset="0"/>
            </a:endParaRPr>
          </a:p>
          <a:p>
            <a:pPr rtl="1" eaLnBrk="0" fontAlgn="base" hangingPunct="0">
              <a:spcBef>
                <a:spcPct val="0"/>
              </a:spcBef>
              <a:spcAft>
                <a:spcPct val="0"/>
              </a:spcAft>
              <a:tabLst>
                <a:tab pos="2636838" algn="ctr"/>
                <a:tab pos="5273675" algn="r"/>
              </a:tabLst>
            </a:pPr>
            <a:endParaRPr lang="en-US" sz="1600" b="1" cap="all" dirty="0">
              <a:ln w="9000" cmpd="sng">
                <a:solidFill>
                  <a:schemeClr val="accent4">
                    <a:shade val="50000"/>
                    <a:satMod val="120000"/>
                  </a:schemeClr>
                </a:solidFill>
                <a:prstDash val="solid"/>
              </a:ln>
              <a:effectLst>
                <a:reflection blurRad="12700" stA="28000" endPos="45000" dist="1000" dir="5400000" sy="-100000" algn="bl" rotWithShape="0"/>
              </a:effectLst>
              <a:ea typeface="Calibri" pitchFamily="34" charset="0"/>
              <a:cs typeface="Arial" pitchFamily="34" charset="0"/>
            </a:endParaRPr>
          </a:p>
          <a:p>
            <a:pPr rtl="1" eaLnBrk="0" fontAlgn="base" hangingPunct="0">
              <a:spcBef>
                <a:spcPct val="0"/>
              </a:spcBef>
              <a:spcAft>
                <a:spcPct val="0"/>
              </a:spcAft>
              <a:tabLst>
                <a:tab pos="2636838" algn="ctr"/>
                <a:tab pos="5273675" algn="r"/>
              </a:tabLst>
            </a:pPr>
            <a:r>
              <a:rPr lang="en-US" sz="1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a typeface="Calibri" pitchFamily="34" charset="0"/>
                <a:cs typeface="Arial" pitchFamily="34" charset="0"/>
              </a:rPr>
              <a:t>The </a:t>
            </a:r>
            <a:r>
              <a:rPr lang="en-US" sz="1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Michalis-Menton equation is:</a:t>
            </a:r>
          </a:p>
          <a:p>
            <a:r>
              <a:rPr lang="en-US" sz="1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a:t>
            </a:r>
          </a:p>
          <a:p>
            <a:r>
              <a:rPr lang="en-US" sz="1600" b="1" cap="all" dirty="0">
                <a:ln w="9000" cmpd="sng">
                  <a:solidFill>
                    <a:schemeClr val="accent4">
                      <a:shade val="50000"/>
                      <a:satMod val="120000"/>
                    </a:schemeClr>
                  </a:solidFill>
                  <a:prstDash val="solid"/>
                </a:ln>
                <a:effectLst>
                  <a:reflection blurRad="12700" stA="28000" endPos="45000" dist="1000" dir="5400000" sy="-100000" algn="bl" rotWithShape="0"/>
                </a:effectLst>
              </a:rPr>
              <a:t> </a:t>
            </a:r>
            <a:r>
              <a:rPr lang="en-US" sz="1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Vmax  . [S]</a:t>
            </a:r>
            <a:endParaRPr lang="en-US" sz="1600" b="1" dirty="0" smtClean="0"/>
          </a:p>
          <a:p>
            <a:r>
              <a:rPr lang="en-US" sz="1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Vₒ=      ――――― </a:t>
            </a:r>
          </a:p>
          <a:p>
            <a:r>
              <a:rPr lang="en-US" sz="1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Km + [S] </a:t>
            </a:r>
          </a:p>
          <a:p>
            <a:pPr algn="just">
              <a:spcBef>
                <a:spcPct val="50000"/>
              </a:spcBef>
            </a:pPr>
            <a:r>
              <a:rPr lang="en-US" altLang="en-US" sz="1600" b="1" dirty="0" smtClean="0"/>
              <a:t>Km </a:t>
            </a:r>
            <a:r>
              <a:rPr lang="en-US" altLang="en-US" sz="1600" b="1" dirty="0"/>
              <a:t>is the substrate </a:t>
            </a:r>
            <a:r>
              <a:rPr lang="en-US" altLang="en-US" sz="1600" b="1" dirty="0" smtClean="0"/>
              <a:t>concentration, at </a:t>
            </a:r>
            <a:r>
              <a:rPr lang="en-US" altLang="en-US" sz="1600" b="1" dirty="0"/>
              <a:t>which V= ½ </a:t>
            </a:r>
            <a:r>
              <a:rPr lang="en-US" altLang="en-US" sz="1600" b="1" dirty="0" smtClean="0"/>
              <a:t>V</a:t>
            </a:r>
            <a:r>
              <a:rPr lang="en-US" altLang="en-US" sz="1600" b="1" baseline="-25000" dirty="0" smtClean="0"/>
              <a:t>max  </a:t>
            </a:r>
            <a:endParaRPr lang="ar-IQ" altLang="en-US" sz="1600" b="1" baseline="-25000" dirty="0"/>
          </a:p>
          <a:p>
            <a:pPr algn="just">
              <a:spcBef>
                <a:spcPct val="50000"/>
              </a:spcBef>
            </a:pPr>
            <a:r>
              <a:rPr lang="en-US" altLang="en-US" sz="1600" b="1" dirty="0" smtClean="0"/>
              <a:t>When </a:t>
            </a:r>
            <a:r>
              <a:rPr lang="en-US" altLang="en-US" sz="1600" b="1" dirty="0"/>
              <a:t>[S] = Km substitution of Km for [S] in the Michaela's – Mentone </a:t>
            </a:r>
          </a:p>
          <a:p>
            <a:pPr algn="just">
              <a:spcBef>
                <a:spcPct val="50000"/>
              </a:spcBef>
            </a:pPr>
            <a:r>
              <a:rPr lang="en-US" altLang="en-US" sz="1600" b="1" dirty="0"/>
              <a:t>    equation yields</a:t>
            </a:r>
            <a:r>
              <a:rPr lang="en-US" altLang="en-US" sz="1600" b="1" dirty="0" smtClean="0"/>
              <a:t>:-      </a:t>
            </a:r>
            <a:r>
              <a:rPr lang="en-US" altLang="en-US" sz="1600" b="1" dirty="0"/>
              <a:t>V= ½ V</a:t>
            </a:r>
            <a:r>
              <a:rPr lang="en-US" altLang="en-US" sz="1600" b="1" baseline="-25000" dirty="0"/>
              <a:t>max</a:t>
            </a:r>
            <a:r>
              <a:rPr lang="en-US" altLang="en-US" sz="1600" b="1" dirty="0"/>
              <a:t> </a:t>
            </a:r>
            <a:r>
              <a:rPr lang="en-US" altLang="en-US" sz="1600" b="1" dirty="0" smtClean="0"/>
              <a:t>.</a:t>
            </a:r>
            <a:endParaRPr lang="en-US" altLang="en-US" sz="1600" b="1" dirty="0"/>
          </a:p>
          <a:p>
            <a:endParaRPr lang="en-US" sz="1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p>
            <a:endParaRPr lang="en-US" sz="16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a:p>
            <a:endParaRPr lang="en-US" sz="1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p>
            <a:endParaRPr lang="en-US" sz="1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p>
            <a:endParaRPr lang="en-US" sz="1600" b="1" dirty="0"/>
          </a:p>
          <a:p>
            <a:endParaRPr lang="en-US" sz="1600" b="1" dirty="0" smtClean="0"/>
          </a:p>
          <a:p>
            <a:endParaRPr lang="en-US" altLang="en-US" sz="1600" b="1" dirty="0"/>
          </a:p>
        </p:txBody>
      </p:sp>
      <p:grpSp>
        <p:nvGrpSpPr>
          <p:cNvPr id="20" name="Group 19"/>
          <p:cNvGrpSpPr/>
          <p:nvPr/>
        </p:nvGrpSpPr>
        <p:grpSpPr>
          <a:xfrm>
            <a:off x="1600200" y="1408093"/>
            <a:ext cx="4191002" cy="954107"/>
            <a:chOff x="2057400" y="3247072"/>
            <a:chExt cx="4267201" cy="1916754"/>
          </a:xfrm>
        </p:grpSpPr>
        <p:sp>
          <p:nvSpPr>
            <p:cNvPr id="21" name="Rectangle 20"/>
            <p:cNvSpPr>
              <a:spLocks noChangeArrowheads="1"/>
            </p:cNvSpPr>
            <p:nvPr/>
          </p:nvSpPr>
          <p:spPr bwMode="auto">
            <a:xfrm>
              <a:off x="2057400" y="3247072"/>
              <a:ext cx="4267201" cy="1916754"/>
            </a:xfrm>
            <a:prstGeom prst="rect">
              <a:avLst/>
            </a:prstGeom>
            <a:noFill/>
            <a:ln w="9525">
              <a:noFill/>
              <a:miter lim="800000"/>
              <a:headEnd/>
              <a:tailEnd/>
            </a:ln>
          </p:spPr>
          <p:txBody>
            <a:bodyPr wrap="square">
              <a:spAutoFit/>
            </a:bodyPr>
            <a:lstStyle>
              <a:defPPr>
                <a:defRPr lang="ar-SA"/>
              </a:defPPr>
              <a:lvl1pPr algn="ctr" rtl="1" fontAlgn="base">
                <a:spcBef>
                  <a:spcPct val="0"/>
                </a:spcBef>
                <a:spcAft>
                  <a:spcPct val="0"/>
                </a:spcAft>
                <a:defRPr b="1" kern="1200">
                  <a:solidFill>
                    <a:schemeClr val="tx1"/>
                  </a:solidFill>
                  <a:latin typeface="Arial" pitchFamily="34" charset="0"/>
                  <a:ea typeface="+mn-ea"/>
                  <a:cs typeface="Arial" pitchFamily="34" charset="0"/>
                </a:defRPr>
              </a:lvl1pPr>
              <a:lvl2pPr marL="457200" algn="ctr" rtl="1" fontAlgn="base">
                <a:spcBef>
                  <a:spcPct val="0"/>
                </a:spcBef>
                <a:spcAft>
                  <a:spcPct val="0"/>
                </a:spcAft>
                <a:defRPr b="1" kern="1200">
                  <a:solidFill>
                    <a:schemeClr val="tx1"/>
                  </a:solidFill>
                  <a:latin typeface="Arial" pitchFamily="34" charset="0"/>
                  <a:ea typeface="+mn-ea"/>
                  <a:cs typeface="Arial" pitchFamily="34" charset="0"/>
                </a:defRPr>
              </a:lvl2pPr>
              <a:lvl3pPr marL="914400" algn="ctr" rtl="1" fontAlgn="base">
                <a:spcBef>
                  <a:spcPct val="0"/>
                </a:spcBef>
                <a:spcAft>
                  <a:spcPct val="0"/>
                </a:spcAft>
                <a:defRPr b="1" kern="1200">
                  <a:solidFill>
                    <a:schemeClr val="tx1"/>
                  </a:solidFill>
                  <a:latin typeface="Arial" pitchFamily="34" charset="0"/>
                  <a:ea typeface="+mn-ea"/>
                  <a:cs typeface="Arial" pitchFamily="34" charset="0"/>
                </a:defRPr>
              </a:lvl3pPr>
              <a:lvl4pPr marL="1371600" algn="ctr" rtl="1" fontAlgn="base">
                <a:spcBef>
                  <a:spcPct val="0"/>
                </a:spcBef>
                <a:spcAft>
                  <a:spcPct val="0"/>
                </a:spcAft>
                <a:defRPr b="1" kern="1200">
                  <a:solidFill>
                    <a:schemeClr val="tx1"/>
                  </a:solidFill>
                  <a:latin typeface="Arial" pitchFamily="34" charset="0"/>
                  <a:ea typeface="+mn-ea"/>
                  <a:cs typeface="Arial" pitchFamily="34" charset="0"/>
                </a:defRPr>
              </a:lvl4pPr>
              <a:lvl5pPr marL="1828800" algn="ctr" rtl="1" fontAlgn="base">
                <a:spcBef>
                  <a:spcPct val="0"/>
                </a:spcBef>
                <a:spcAft>
                  <a:spcPct val="0"/>
                </a:spcAft>
                <a:defRPr b="1" kern="1200">
                  <a:solidFill>
                    <a:schemeClr val="tx1"/>
                  </a:solidFill>
                  <a:latin typeface="Arial" pitchFamily="34" charset="0"/>
                  <a:ea typeface="+mn-ea"/>
                  <a:cs typeface="Arial" pitchFamily="34" charset="0"/>
                </a:defRPr>
              </a:lvl5pPr>
              <a:lvl6pPr marL="2286000" algn="r" defTabSz="914400" rtl="1" eaLnBrk="1" latinLnBrk="0" hangingPunct="1">
                <a:defRPr b="1" kern="1200">
                  <a:solidFill>
                    <a:schemeClr val="tx1"/>
                  </a:solidFill>
                  <a:latin typeface="Arial" pitchFamily="34" charset="0"/>
                  <a:ea typeface="+mn-ea"/>
                  <a:cs typeface="Arial" pitchFamily="34" charset="0"/>
                </a:defRPr>
              </a:lvl6pPr>
              <a:lvl7pPr marL="2743200" algn="r" defTabSz="914400" rtl="1" eaLnBrk="1" latinLnBrk="0" hangingPunct="1">
                <a:defRPr b="1" kern="1200">
                  <a:solidFill>
                    <a:schemeClr val="tx1"/>
                  </a:solidFill>
                  <a:latin typeface="Arial" pitchFamily="34" charset="0"/>
                  <a:ea typeface="+mn-ea"/>
                  <a:cs typeface="Arial" pitchFamily="34" charset="0"/>
                </a:defRPr>
              </a:lvl7pPr>
              <a:lvl8pPr marL="3200400" algn="r" defTabSz="914400" rtl="1" eaLnBrk="1" latinLnBrk="0" hangingPunct="1">
                <a:defRPr b="1" kern="1200">
                  <a:solidFill>
                    <a:schemeClr val="tx1"/>
                  </a:solidFill>
                  <a:latin typeface="Arial" pitchFamily="34" charset="0"/>
                  <a:ea typeface="+mn-ea"/>
                  <a:cs typeface="Arial" pitchFamily="34" charset="0"/>
                </a:defRPr>
              </a:lvl8pPr>
              <a:lvl9pPr marL="3657600" algn="r" defTabSz="914400" rtl="1" eaLnBrk="1" latinLnBrk="0" hangingPunct="1">
                <a:defRPr b="1" kern="1200">
                  <a:solidFill>
                    <a:schemeClr val="tx1"/>
                  </a:solidFill>
                  <a:latin typeface="Arial" pitchFamily="34" charset="0"/>
                  <a:ea typeface="+mn-ea"/>
                  <a:cs typeface="Arial" pitchFamily="34" charset="0"/>
                </a:defRPr>
              </a:lvl9pPr>
            </a:lstStyle>
            <a:p>
              <a:pPr algn="l"/>
              <a:r>
                <a:rPr lang="en-US" sz="1000" dirty="0" smtClean="0"/>
                <a:t>                        K</a:t>
              </a:r>
              <a:r>
                <a:rPr lang="en-US" sz="1000" dirty="0" smtClean="0">
                  <a:latin typeface="Calibri"/>
                </a:rPr>
                <a:t>₁</a:t>
              </a:r>
              <a:r>
                <a:rPr lang="en-US" sz="1000" dirty="0" smtClean="0"/>
                <a:t>                                                 K</a:t>
              </a:r>
              <a:r>
                <a:rPr lang="en-US" sz="1000" dirty="0" smtClean="0">
                  <a:latin typeface="Calibri"/>
                </a:rPr>
                <a:t>₃</a:t>
              </a:r>
              <a:endParaRPr lang="en-US" sz="1000" dirty="0" smtClean="0"/>
            </a:p>
            <a:p>
              <a:pPr algn="l"/>
              <a:r>
                <a:rPr lang="en-US" dirty="0" smtClean="0"/>
                <a:t>E + S             [ES] </a:t>
              </a:r>
              <a:r>
                <a:rPr lang="en-US" sz="900" dirty="0" smtClean="0"/>
                <a:t>complex</a:t>
              </a:r>
              <a:r>
                <a:rPr lang="en-US" dirty="0" smtClean="0"/>
                <a:t>               E + P</a:t>
              </a:r>
            </a:p>
            <a:p>
              <a:pPr algn="l"/>
              <a:r>
                <a:rPr lang="en-US" sz="1000" dirty="0" smtClean="0"/>
                <a:t>                        K</a:t>
              </a:r>
              <a:r>
                <a:rPr lang="en-US" sz="1000" dirty="0" smtClean="0">
                  <a:latin typeface="Calibri"/>
                </a:rPr>
                <a:t>₂                                                           </a:t>
              </a:r>
              <a:r>
                <a:rPr lang="en-US" sz="1000" dirty="0" smtClean="0"/>
                <a:t> K</a:t>
              </a:r>
              <a:r>
                <a:rPr lang="en-US" sz="1000" dirty="0" smtClean="0">
                  <a:latin typeface="Calibri"/>
                </a:rPr>
                <a:t>₄</a:t>
              </a:r>
              <a:endParaRPr lang="en-US" sz="1000" dirty="0"/>
            </a:p>
            <a:p>
              <a:endParaRPr lang="en-US" dirty="0"/>
            </a:p>
          </p:txBody>
        </p:sp>
        <p:grpSp>
          <p:nvGrpSpPr>
            <p:cNvPr id="22" name="Group 21"/>
            <p:cNvGrpSpPr/>
            <p:nvPr/>
          </p:nvGrpSpPr>
          <p:grpSpPr>
            <a:xfrm>
              <a:off x="2834639" y="3907458"/>
              <a:ext cx="2346961" cy="184794"/>
              <a:chOff x="2834639" y="3933244"/>
              <a:chExt cx="2346961" cy="184794"/>
            </a:xfrm>
          </p:grpSpPr>
          <p:cxnSp>
            <p:nvCxnSpPr>
              <p:cNvPr id="23" name="Straight Arrow Connector 22"/>
              <p:cNvCxnSpPr/>
              <p:nvPr/>
            </p:nvCxnSpPr>
            <p:spPr>
              <a:xfrm>
                <a:off x="2834639" y="3933245"/>
                <a:ext cx="51816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663439" y="3933244"/>
                <a:ext cx="51816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834639" y="4118038"/>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693920" y="4106193"/>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13" name="Rectangle 21"/>
          <p:cNvSpPr>
            <a:spLocks noChangeArrowheads="1"/>
          </p:cNvSpPr>
          <p:nvPr/>
        </p:nvSpPr>
        <p:spPr bwMode="auto">
          <a:xfrm>
            <a:off x="3505201" y="6781800"/>
            <a:ext cx="3276599"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261938"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altLang="en-US" sz="1400" dirty="0" smtClean="0">
                <a:latin typeface="+mn-lt"/>
              </a:rPr>
              <a:t>Fig (11):-</a:t>
            </a:r>
            <a:r>
              <a:rPr lang="en-US" altLang="en-US" sz="1400" dirty="0">
                <a:latin typeface="+mn-lt"/>
              </a:rPr>
              <a:t>Plot for determination of Km = Mikhail's – Mentone constant &amp; Vmax</a:t>
            </a:r>
            <a:r>
              <a:rPr lang="en-US" altLang="en-US" sz="1400" dirty="0" smtClean="0">
                <a:latin typeface="+mn-lt"/>
              </a:rPr>
              <a:t>.</a:t>
            </a:r>
            <a:r>
              <a:rPr lang="en-US" altLang="en-US" sz="1400" dirty="0">
                <a:latin typeface="+mn-lt"/>
              </a:rPr>
              <a:t> Km is the substrate concentration at which V= ½ V</a:t>
            </a:r>
            <a:r>
              <a:rPr lang="en-US" altLang="en-US" sz="1400" baseline="-25000" dirty="0">
                <a:latin typeface="+mn-lt"/>
              </a:rPr>
              <a:t>max </a:t>
            </a:r>
            <a:r>
              <a:rPr lang="en-US" altLang="en-US" sz="1400" baseline="-25000" dirty="0" smtClean="0">
                <a:latin typeface="+mn-lt"/>
              </a:rPr>
              <a:t>  </a:t>
            </a:r>
            <a:r>
              <a:rPr lang="en-US" altLang="en-US" sz="1400" dirty="0" smtClean="0">
                <a:latin typeface="+mn-lt"/>
              </a:rPr>
              <a:t> reaction velocity on a function of [S] to the enzyme by Mikhail's – Mentone equation.</a:t>
            </a:r>
            <a:r>
              <a:rPr lang="en-US" altLang="en-US" sz="1400" dirty="0">
                <a:latin typeface="+mn-lt"/>
              </a:rPr>
              <a:t> ( </a:t>
            </a:r>
            <a:r>
              <a:rPr lang="en-US" altLang="en-US" sz="1400" dirty="0" smtClean="0">
                <a:latin typeface="+mn-lt"/>
              </a:rPr>
              <a:t>sigmoidal </a:t>
            </a:r>
            <a:r>
              <a:rPr lang="en-US" altLang="en-US" sz="1400" dirty="0">
                <a:latin typeface="+mn-lt"/>
              </a:rPr>
              <a:t>curve).</a:t>
            </a:r>
          </a:p>
          <a:p>
            <a:pPr eaLnBrk="1" hangingPunct="1">
              <a:spcBef>
                <a:spcPct val="50000"/>
              </a:spcBef>
            </a:pPr>
            <a:r>
              <a:rPr lang="en-US" altLang="en-US" sz="1400" dirty="0" smtClean="0">
                <a:latin typeface="+mn-lt"/>
              </a:rPr>
              <a:t> </a:t>
            </a:r>
            <a:endParaRPr lang="en-US" altLang="en-US" sz="1400" dirty="0">
              <a:latin typeface="+mn-lt"/>
            </a:endParaRPr>
          </a:p>
        </p:txBody>
      </p:sp>
      <p:grpSp>
        <p:nvGrpSpPr>
          <p:cNvPr id="4" name="Group 3"/>
          <p:cNvGrpSpPr/>
          <p:nvPr/>
        </p:nvGrpSpPr>
        <p:grpSpPr>
          <a:xfrm>
            <a:off x="1752600" y="2647176"/>
            <a:ext cx="3390900" cy="2534424"/>
            <a:chOff x="921254" y="2667000"/>
            <a:chExt cx="3390900" cy="2534424"/>
          </a:xfrm>
        </p:grpSpPr>
        <p:grpSp>
          <p:nvGrpSpPr>
            <p:cNvPr id="15" name="Group 14"/>
            <p:cNvGrpSpPr/>
            <p:nvPr/>
          </p:nvGrpSpPr>
          <p:grpSpPr>
            <a:xfrm>
              <a:off x="1793754" y="2873554"/>
              <a:ext cx="1178077" cy="974393"/>
              <a:chOff x="971006" y="2235200"/>
              <a:chExt cx="4858293" cy="5059922"/>
            </a:xfrm>
          </p:grpSpPr>
          <p:grpSp>
            <p:nvGrpSpPr>
              <p:cNvPr id="16" name="Group 23"/>
              <p:cNvGrpSpPr>
                <a:grpSpLocks/>
              </p:cNvGrpSpPr>
              <p:nvPr/>
            </p:nvGrpSpPr>
            <p:grpSpPr bwMode="auto">
              <a:xfrm>
                <a:off x="971006" y="2235200"/>
                <a:ext cx="4858293" cy="5059922"/>
                <a:chOff x="966" y="1152"/>
                <a:chExt cx="4218" cy="2256"/>
              </a:xfrm>
            </p:grpSpPr>
            <p:grpSp>
              <p:nvGrpSpPr>
                <p:cNvPr id="18" name="Group 14"/>
                <p:cNvGrpSpPr>
                  <a:grpSpLocks/>
                </p:cNvGrpSpPr>
                <p:nvPr/>
              </p:nvGrpSpPr>
              <p:grpSpPr bwMode="auto">
                <a:xfrm>
                  <a:off x="1152" y="1152"/>
                  <a:ext cx="3888" cy="2112"/>
                  <a:chOff x="576" y="1200"/>
                  <a:chExt cx="4272" cy="2112"/>
                </a:xfrm>
              </p:grpSpPr>
              <p:sp>
                <p:nvSpPr>
                  <p:cNvPr id="34" name="Line 2"/>
                  <p:cNvSpPr>
                    <a:spLocks noChangeShapeType="1"/>
                  </p:cNvSpPr>
                  <p:nvPr/>
                </p:nvSpPr>
                <p:spPr bwMode="auto">
                  <a:xfrm>
                    <a:off x="576" y="3312"/>
                    <a:ext cx="4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35" name="Line 3"/>
                  <p:cNvSpPr>
                    <a:spLocks noChangeShapeType="1"/>
                  </p:cNvSpPr>
                  <p:nvPr/>
                </p:nvSpPr>
                <p:spPr bwMode="auto">
                  <a:xfrm flipV="1">
                    <a:off x="576" y="1200"/>
                    <a:ext cx="0" cy="21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50"/>
                  </a:p>
                </p:txBody>
              </p:sp>
            </p:grpSp>
            <p:sp>
              <p:nvSpPr>
                <p:cNvPr id="19" name="Line 15"/>
                <p:cNvSpPr>
                  <a:spLocks noChangeShapeType="1"/>
                </p:cNvSpPr>
                <p:nvPr/>
              </p:nvSpPr>
              <p:spPr bwMode="auto">
                <a:xfrm flipV="1">
                  <a:off x="966" y="1824"/>
                  <a:ext cx="0" cy="1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800" b="1" dirty="0"/>
                </a:p>
              </p:txBody>
            </p:sp>
            <p:sp>
              <p:nvSpPr>
                <p:cNvPr id="28" name="Line 16"/>
                <p:cNvSpPr>
                  <a:spLocks noChangeShapeType="1"/>
                </p:cNvSpPr>
                <p:nvPr/>
              </p:nvSpPr>
              <p:spPr bwMode="auto">
                <a:xfrm flipV="1">
                  <a:off x="2160" y="3408"/>
                  <a:ext cx="100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000" dirty="0"/>
                </a:p>
              </p:txBody>
            </p:sp>
            <p:sp>
              <p:nvSpPr>
                <p:cNvPr id="32" name="Text Box 21"/>
                <p:cNvSpPr txBox="1">
                  <a:spLocks noChangeArrowheads="1"/>
                </p:cNvSpPr>
                <p:nvPr/>
              </p:nvSpPr>
              <p:spPr bwMode="auto">
                <a:xfrm>
                  <a:off x="2928" y="1297"/>
                  <a:ext cx="1969"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buChar char="•"/>
                    <a:defRPr sz="3200">
                      <a:solidFill>
                        <a:schemeClr val="tx1"/>
                      </a:solidFill>
                      <a:latin typeface="Arial" charset="0"/>
                      <a:cs typeface="Arial" charset="0"/>
                    </a:defRPr>
                  </a:lvl1pPr>
                  <a:lvl2pPr marL="742950" indent="-285750" algn="r" eaLnBrk="0" hangingPunct="0">
                    <a:spcBef>
                      <a:spcPct val="20000"/>
                    </a:spcBef>
                    <a:buChar char="–"/>
                    <a:defRPr sz="2800">
                      <a:solidFill>
                        <a:schemeClr val="tx1"/>
                      </a:solidFill>
                      <a:latin typeface="Arial" charset="0"/>
                      <a:cs typeface="Arial" charset="0"/>
                    </a:defRPr>
                  </a:lvl2pPr>
                  <a:lvl3pPr marL="1143000" indent="-228600" algn="r" eaLnBrk="0" hangingPunct="0">
                    <a:spcBef>
                      <a:spcPct val="20000"/>
                    </a:spcBef>
                    <a:buChar char="•"/>
                    <a:defRPr sz="2400">
                      <a:solidFill>
                        <a:schemeClr val="tx1"/>
                      </a:solidFill>
                      <a:latin typeface="Arial" charset="0"/>
                      <a:cs typeface="Arial" charset="0"/>
                    </a:defRPr>
                  </a:lvl3pPr>
                  <a:lvl4pPr marL="1600200" indent="-228600" algn="r" eaLnBrk="0" hangingPunct="0">
                    <a:spcBef>
                      <a:spcPct val="20000"/>
                    </a:spcBef>
                    <a:buChar char="–"/>
                    <a:defRPr sz="2000">
                      <a:solidFill>
                        <a:schemeClr val="tx1"/>
                      </a:solidFill>
                      <a:latin typeface="Arial" charset="0"/>
                      <a:cs typeface="Arial" charset="0"/>
                    </a:defRPr>
                  </a:lvl4pPr>
                  <a:lvl5pPr marL="2057400" indent="-228600" algn="r"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just" rtl="0" eaLnBrk="1" hangingPunct="1">
                    <a:spcBef>
                      <a:spcPct val="50000"/>
                    </a:spcBef>
                    <a:buFontTx/>
                    <a:buNone/>
                  </a:pPr>
                  <a:endParaRPr lang="en-US" altLang="en-US" sz="1050">
                    <a:solidFill>
                      <a:srgbClr val="FF0000"/>
                    </a:solidFill>
                  </a:endParaRPr>
                </a:p>
              </p:txBody>
            </p:sp>
            <p:sp>
              <p:nvSpPr>
                <p:cNvPr id="33" name="Text Box 22"/>
                <p:cNvSpPr txBox="1">
                  <a:spLocks noChangeArrowheads="1"/>
                </p:cNvSpPr>
                <p:nvPr/>
              </p:nvSpPr>
              <p:spPr bwMode="auto">
                <a:xfrm>
                  <a:off x="3216" y="1775"/>
                  <a:ext cx="1968"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buChar char="•"/>
                    <a:defRPr sz="3200">
                      <a:solidFill>
                        <a:schemeClr val="tx1"/>
                      </a:solidFill>
                      <a:latin typeface="Arial" charset="0"/>
                      <a:cs typeface="Arial" charset="0"/>
                    </a:defRPr>
                  </a:lvl1pPr>
                  <a:lvl2pPr marL="742950" indent="-285750" algn="r" eaLnBrk="0" hangingPunct="0">
                    <a:spcBef>
                      <a:spcPct val="20000"/>
                    </a:spcBef>
                    <a:buChar char="–"/>
                    <a:defRPr sz="2800">
                      <a:solidFill>
                        <a:schemeClr val="tx1"/>
                      </a:solidFill>
                      <a:latin typeface="Arial" charset="0"/>
                      <a:cs typeface="Arial" charset="0"/>
                    </a:defRPr>
                  </a:lvl2pPr>
                  <a:lvl3pPr marL="1143000" indent="-228600" algn="r" eaLnBrk="0" hangingPunct="0">
                    <a:spcBef>
                      <a:spcPct val="20000"/>
                    </a:spcBef>
                    <a:buChar char="•"/>
                    <a:defRPr sz="2400">
                      <a:solidFill>
                        <a:schemeClr val="tx1"/>
                      </a:solidFill>
                      <a:latin typeface="Arial" charset="0"/>
                      <a:cs typeface="Arial" charset="0"/>
                    </a:defRPr>
                  </a:lvl3pPr>
                  <a:lvl4pPr marL="1600200" indent="-228600" algn="r" eaLnBrk="0" hangingPunct="0">
                    <a:spcBef>
                      <a:spcPct val="20000"/>
                    </a:spcBef>
                    <a:buChar char="–"/>
                    <a:defRPr sz="2000">
                      <a:solidFill>
                        <a:schemeClr val="tx1"/>
                      </a:solidFill>
                      <a:latin typeface="Arial" charset="0"/>
                      <a:cs typeface="Arial" charset="0"/>
                    </a:defRPr>
                  </a:lvl4pPr>
                  <a:lvl5pPr marL="2057400" indent="-228600" algn="r"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just" rtl="0" eaLnBrk="1" hangingPunct="1">
                    <a:spcBef>
                      <a:spcPct val="50000"/>
                    </a:spcBef>
                    <a:buFontTx/>
                    <a:buNone/>
                  </a:pPr>
                  <a:endParaRPr lang="en-US" altLang="en-US" sz="1050">
                    <a:solidFill>
                      <a:srgbClr val="FF0000"/>
                    </a:solidFill>
                  </a:endParaRPr>
                </a:p>
              </p:txBody>
            </p:sp>
          </p:grpSp>
          <p:cxnSp>
            <p:nvCxnSpPr>
              <p:cNvPr id="17" name="Straight Arrow Connector 20"/>
              <p:cNvCxnSpPr>
                <a:cxnSpLocks noChangeShapeType="1"/>
              </p:cNvCxnSpPr>
              <p:nvPr/>
            </p:nvCxnSpPr>
            <p:spPr bwMode="auto">
              <a:xfrm rot="5400000" flipH="1" flipV="1">
                <a:off x="744339" y="3345061"/>
                <a:ext cx="4127500" cy="333017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9" name="Text Box 19"/>
            <p:cNvSpPr txBox="1">
              <a:spLocks noChangeArrowheads="1"/>
            </p:cNvSpPr>
            <p:nvPr/>
          </p:nvSpPr>
          <p:spPr bwMode="auto">
            <a:xfrm>
              <a:off x="1295400" y="3124200"/>
              <a:ext cx="573245"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spcBef>
                  <a:spcPct val="20000"/>
                </a:spcBef>
                <a:buChar char="•"/>
                <a:defRPr sz="3200">
                  <a:solidFill>
                    <a:schemeClr val="tx1"/>
                  </a:solidFill>
                  <a:latin typeface="Arial" charset="0"/>
                  <a:cs typeface="Arial" charset="0"/>
                </a:defRPr>
              </a:lvl1pPr>
              <a:lvl2pPr marL="742950" indent="-285750" algn="r" eaLnBrk="0" hangingPunct="0">
                <a:spcBef>
                  <a:spcPct val="20000"/>
                </a:spcBef>
                <a:buChar char="–"/>
                <a:defRPr sz="2800">
                  <a:solidFill>
                    <a:schemeClr val="tx1"/>
                  </a:solidFill>
                  <a:latin typeface="Arial" charset="0"/>
                  <a:cs typeface="Arial" charset="0"/>
                </a:defRPr>
              </a:lvl2pPr>
              <a:lvl3pPr marL="1143000" indent="-228600" algn="r" eaLnBrk="0" hangingPunct="0">
                <a:spcBef>
                  <a:spcPct val="20000"/>
                </a:spcBef>
                <a:buChar char="•"/>
                <a:defRPr sz="2400">
                  <a:solidFill>
                    <a:schemeClr val="tx1"/>
                  </a:solidFill>
                  <a:latin typeface="Arial" charset="0"/>
                  <a:cs typeface="Arial" charset="0"/>
                </a:defRPr>
              </a:lvl3pPr>
              <a:lvl4pPr marL="1600200" indent="-228600" algn="r" eaLnBrk="0" hangingPunct="0">
                <a:spcBef>
                  <a:spcPct val="20000"/>
                </a:spcBef>
                <a:buChar char="–"/>
                <a:defRPr sz="2000">
                  <a:solidFill>
                    <a:schemeClr val="tx1"/>
                  </a:solidFill>
                  <a:latin typeface="Arial" charset="0"/>
                  <a:cs typeface="Arial" charset="0"/>
                </a:defRPr>
              </a:lvl4pPr>
              <a:lvl5pPr marL="2057400" indent="-228600" algn="r"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None/>
              </a:pPr>
              <a:r>
                <a:rPr lang="en-US" altLang="en-US" sz="1100" b="1" dirty="0"/>
                <a:t>V</a:t>
              </a:r>
            </a:p>
            <a:p>
              <a:pPr algn="l" eaLnBrk="1" hangingPunct="1">
                <a:spcBef>
                  <a:spcPct val="50000"/>
                </a:spcBef>
                <a:buFontTx/>
                <a:buNone/>
              </a:pPr>
              <a:r>
                <a:rPr lang="en-US" altLang="en-US" sz="700" b="1" dirty="0" smtClean="0"/>
                <a:t>Rate  of reaction.</a:t>
              </a:r>
              <a:endParaRPr lang="en-US" altLang="en-US" sz="700" b="1" dirty="0"/>
            </a:p>
          </p:txBody>
        </p:sp>
        <p:sp>
          <p:nvSpPr>
            <p:cNvPr id="36" name="Rectangle 21"/>
            <p:cNvSpPr>
              <a:spLocks noChangeArrowheads="1"/>
            </p:cNvSpPr>
            <p:nvPr/>
          </p:nvSpPr>
          <p:spPr bwMode="auto">
            <a:xfrm>
              <a:off x="921254" y="4185761"/>
              <a:ext cx="3390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261938"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altLang="en-US" sz="1200" dirty="0" smtClean="0">
                  <a:latin typeface="+mn-lt"/>
                </a:rPr>
                <a:t>Fig (10):- </a:t>
              </a:r>
              <a:r>
                <a:rPr lang="en-US" altLang="en-US" sz="1200" dirty="0">
                  <a:latin typeface="+mn-lt"/>
                </a:rPr>
                <a:t>Plot for determination of [S], V, &amp; </a:t>
              </a:r>
              <a:r>
                <a:rPr lang="en-US" altLang="en-US" sz="1200" dirty="0" smtClean="0">
                  <a:latin typeface="+mn-lt"/>
                </a:rPr>
                <a:t>Vmax. Directly proportional ( linear curve).</a:t>
              </a:r>
            </a:p>
            <a:p>
              <a:pPr eaLnBrk="1" hangingPunct="1">
                <a:spcBef>
                  <a:spcPct val="50000"/>
                </a:spcBef>
              </a:pPr>
              <a:endParaRPr lang="en-US" altLang="en-US" sz="1200" dirty="0">
                <a:latin typeface="+mn-lt"/>
              </a:endParaRPr>
            </a:p>
            <a:p>
              <a:pPr rtl="0" eaLnBrk="1" hangingPunct="1">
                <a:spcBef>
                  <a:spcPct val="50000"/>
                </a:spcBef>
                <a:buFont typeface="Wingdings" pitchFamily="2" charset="2"/>
                <a:buNone/>
              </a:pPr>
              <a:endParaRPr lang="en-US" altLang="en-US" sz="1200" dirty="0">
                <a:latin typeface="+mn-lt"/>
              </a:endParaRPr>
            </a:p>
          </p:txBody>
        </p:sp>
        <p:sp>
          <p:nvSpPr>
            <p:cNvPr id="3" name="Rectangle 2"/>
            <p:cNvSpPr/>
            <p:nvPr/>
          </p:nvSpPr>
          <p:spPr>
            <a:xfrm>
              <a:off x="1571370" y="2667000"/>
              <a:ext cx="486030" cy="246221"/>
            </a:xfrm>
            <a:prstGeom prst="rect">
              <a:avLst/>
            </a:prstGeom>
          </p:spPr>
          <p:txBody>
            <a:bodyPr wrap="none">
              <a:spAutoFit/>
            </a:bodyPr>
            <a:lstStyle/>
            <a:p>
              <a:r>
                <a:rPr lang="en-US" altLang="en-US" sz="1000" b="1" dirty="0" smtClean="0"/>
                <a:t>Vmax</a:t>
              </a:r>
              <a:endParaRPr lang="en-US" sz="1000" b="1" dirty="0"/>
            </a:p>
          </p:txBody>
        </p:sp>
        <p:sp>
          <p:nvSpPr>
            <p:cNvPr id="27" name="Text Box 19"/>
            <p:cNvSpPr txBox="1">
              <a:spLocks noChangeArrowheads="1"/>
            </p:cNvSpPr>
            <p:nvPr/>
          </p:nvSpPr>
          <p:spPr bwMode="auto">
            <a:xfrm>
              <a:off x="1828800" y="3581400"/>
              <a:ext cx="97439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spcBef>
                  <a:spcPct val="20000"/>
                </a:spcBef>
                <a:buChar char="•"/>
                <a:defRPr sz="3200">
                  <a:solidFill>
                    <a:schemeClr val="tx1"/>
                  </a:solidFill>
                  <a:latin typeface="Arial" charset="0"/>
                  <a:cs typeface="Arial" charset="0"/>
                </a:defRPr>
              </a:lvl1pPr>
              <a:lvl2pPr marL="742950" indent="-285750" algn="r" eaLnBrk="0" hangingPunct="0">
                <a:spcBef>
                  <a:spcPct val="20000"/>
                </a:spcBef>
                <a:buChar char="–"/>
                <a:defRPr sz="2800">
                  <a:solidFill>
                    <a:schemeClr val="tx1"/>
                  </a:solidFill>
                  <a:latin typeface="Arial" charset="0"/>
                  <a:cs typeface="Arial" charset="0"/>
                </a:defRPr>
              </a:lvl2pPr>
              <a:lvl3pPr marL="1143000" indent="-228600" algn="r" eaLnBrk="0" hangingPunct="0">
                <a:spcBef>
                  <a:spcPct val="20000"/>
                </a:spcBef>
                <a:buChar char="•"/>
                <a:defRPr sz="2400">
                  <a:solidFill>
                    <a:schemeClr val="tx1"/>
                  </a:solidFill>
                  <a:latin typeface="Arial" charset="0"/>
                  <a:cs typeface="Arial" charset="0"/>
                </a:defRPr>
              </a:lvl3pPr>
              <a:lvl4pPr marL="1600200" indent="-228600" algn="r" eaLnBrk="0" hangingPunct="0">
                <a:spcBef>
                  <a:spcPct val="20000"/>
                </a:spcBef>
                <a:buChar char="–"/>
                <a:defRPr sz="2000">
                  <a:solidFill>
                    <a:schemeClr val="tx1"/>
                  </a:solidFill>
                  <a:latin typeface="Arial" charset="0"/>
                  <a:cs typeface="Arial" charset="0"/>
                </a:defRPr>
              </a:lvl4pPr>
              <a:lvl5pPr marL="2057400" indent="-228600" algn="r"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None/>
              </a:pPr>
              <a:endParaRPr lang="en-US" altLang="en-US" sz="1100" b="1" dirty="0"/>
            </a:p>
            <a:p>
              <a:pPr algn="l" eaLnBrk="1" hangingPunct="1">
                <a:spcBef>
                  <a:spcPct val="50000"/>
                </a:spcBef>
                <a:buNone/>
              </a:pPr>
              <a:r>
                <a:rPr lang="en-US" altLang="en-US" sz="800" b="1" dirty="0"/>
                <a:t>[</a:t>
              </a:r>
              <a:r>
                <a:rPr lang="en-US" altLang="en-US" sz="800" b="1" dirty="0" smtClean="0"/>
                <a:t>S] </a:t>
              </a:r>
              <a:r>
                <a:rPr lang="en-US" altLang="en-US" sz="700" b="1" dirty="0" smtClean="0"/>
                <a:t>concentration.</a:t>
              </a:r>
              <a:endParaRPr lang="en-US" altLang="en-US" sz="700" b="1" dirty="0"/>
            </a:p>
          </p:txBody>
        </p:sp>
      </p:grpSp>
      <p:pic>
        <p:nvPicPr>
          <p:cNvPr id="37" name="Picture 3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71" y="6705600"/>
            <a:ext cx="3352229" cy="2105299"/>
          </a:xfrm>
          <a:prstGeom prst="rect">
            <a:avLst/>
          </a:prstGeom>
        </p:spPr>
      </p:pic>
    </p:spTree>
    <p:extLst>
      <p:ext uri="{BB962C8B-B14F-4D97-AF65-F5344CB8AC3E}">
        <p14:creationId xmlns:p14="http://schemas.microsoft.com/office/powerpoint/2010/main" val="1343081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04800" y="304800"/>
            <a:ext cx="6324600" cy="735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algn="r" eaLnBrk="0" hangingPunct="0">
              <a:spcBef>
                <a:spcPct val="20000"/>
              </a:spcBef>
              <a:buChar char="•"/>
              <a:defRPr sz="3200">
                <a:solidFill>
                  <a:schemeClr val="tx1"/>
                </a:solidFill>
                <a:latin typeface="Arial" charset="0"/>
                <a:cs typeface="Arial" charset="0"/>
              </a:defRPr>
            </a:lvl1pPr>
            <a:lvl2pPr marL="742950" indent="-285750" algn="r" eaLnBrk="0" hangingPunct="0">
              <a:spcBef>
                <a:spcPct val="20000"/>
              </a:spcBef>
              <a:buChar char="–"/>
              <a:defRPr sz="2800">
                <a:solidFill>
                  <a:schemeClr val="tx1"/>
                </a:solidFill>
                <a:latin typeface="Arial" charset="0"/>
                <a:cs typeface="Arial" charset="0"/>
              </a:defRPr>
            </a:lvl2pPr>
            <a:lvl3pPr marL="1143000" indent="-228600" algn="r" eaLnBrk="0" hangingPunct="0">
              <a:spcBef>
                <a:spcPct val="20000"/>
              </a:spcBef>
              <a:buChar char="•"/>
              <a:defRPr sz="2400">
                <a:solidFill>
                  <a:schemeClr val="tx1"/>
                </a:solidFill>
                <a:latin typeface="Arial" charset="0"/>
                <a:cs typeface="Arial" charset="0"/>
              </a:defRPr>
            </a:lvl3pPr>
            <a:lvl4pPr marL="1600200" indent="-228600" algn="r" eaLnBrk="0" hangingPunct="0">
              <a:spcBef>
                <a:spcPct val="20000"/>
              </a:spcBef>
              <a:buChar char="–"/>
              <a:defRPr sz="2000">
                <a:solidFill>
                  <a:schemeClr val="tx1"/>
                </a:solidFill>
                <a:latin typeface="Arial" charset="0"/>
                <a:cs typeface="Arial" charset="0"/>
              </a:defRPr>
            </a:lvl4pPr>
            <a:lvl5pPr marL="2057400" indent="-228600" algn="r"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just" rtl="0" eaLnBrk="1" hangingPunct="1">
              <a:spcBef>
                <a:spcPct val="50000"/>
              </a:spcBef>
              <a:buNone/>
            </a:pPr>
            <a:r>
              <a:rPr lang="en-US" sz="1600" b="1" dirty="0" smtClean="0">
                <a:solidFill>
                  <a:srgbClr val="00FFFF"/>
                </a:solidFill>
                <a:effectLst>
                  <a:outerShdw blurRad="38100" dist="38100" dir="2700000" algn="tl">
                    <a:srgbClr val="000000">
                      <a:alpha val="43137"/>
                    </a:srgbClr>
                  </a:outerShdw>
                </a:effectLst>
                <a:latin typeface="+mn-lt"/>
                <a:cs typeface="Arial" pitchFamily="34" charset="0"/>
              </a:rPr>
              <a:t>Enzymes</a:t>
            </a:r>
          </a:p>
          <a:p>
            <a:pPr algn="just" eaLnBrk="1" hangingPunct="1">
              <a:spcBef>
                <a:spcPct val="50000"/>
              </a:spcBef>
              <a:buNone/>
            </a:pPr>
            <a:r>
              <a:rPr lang="en-US" sz="1600" b="1" dirty="0" smtClean="0">
                <a:latin typeface="+mn-lt"/>
                <a:cs typeface="Arial" pitchFamily="34" charset="0"/>
              </a:rPr>
              <a:t>Enzyme</a:t>
            </a:r>
            <a:r>
              <a:rPr lang="en-US" altLang="en-US" sz="1600" b="1" dirty="0" smtClean="0">
                <a:latin typeface="+mn-lt"/>
              </a:rPr>
              <a:t> Definition.</a:t>
            </a:r>
          </a:p>
          <a:p>
            <a:pPr algn="just" eaLnBrk="1" hangingPunct="1">
              <a:spcBef>
                <a:spcPct val="50000"/>
              </a:spcBef>
              <a:buNone/>
            </a:pPr>
            <a:r>
              <a:rPr lang="en-US" sz="1600" b="1" dirty="0">
                <a:latin typeface="+mn-lt"/>
              </a:rPr>
              <a:t>Important characteristics of enzyme</a:t>
            </a:r>
            <a:r>
              <a:rPr lang="en-US" sz="1600" b="1" dirty="0" smtClean="0">
                <a:latin typeface="+mn-lt"/>
              </a:rPr>
              <a:t>.</a:t>
            </a:r>
          </a:p>
          <a:p>
            <a:pPr algn="just" eaLnBrk="1" hangingPunct="1">
              <a:spcBef>
                <a:spcPct val="50000"/>
              </a:spcBef>
              <a:buNone/>
            </a:pPr>
            <a:r>
              <a:rPr lang="en-US" sz="1600" b="1" dirty="0">
                <a:latin typeface="+mn-lt"/>
              </a:rPr>
              <a:t>Some Types of Enzymes &amp; Substrates.</a:t>
            </a:r>
          </a:p>
          <a:p>
            <a:pPr algn="just" eaLnBrk="1" hangingPunct="1">
              <a:spcBef>
                <a:spcPct val="50000"/>
              </a:spcBef>
              <a:buNone/>
            </a:pPr>
            <a:r>
              <a:rPr lang="en-US" sz="1600" b="1" dirty="0" smtClean="0">
                <a:latin typeface="+mn-lt"/>
              </a:rPr>
              <a:t>Enzymes naming.</a:t>
            </a:r>
          </a:p>
          <a:p>
            <a:pPr algn="just" eaLnBrk="1" hangingPunct="1">
              <a:spcBef>
                <a:spcPct val="50000"/>
              </a:spcBef>
              <a:buNone/>
            </a:pPr>
            <a:r>
              <a:rPr lang="en-US" sz="1600" b="1" dirty="0">
                <a:latin typeface="+mn-lt"/>
              </a:rPr>
              <a:t>Enzyme Terminology</a:t>
            </a:r>
            <a:r>
              <a:rPr lang="en-US" sz="1600" b="1" dirty="0" smtClean="0">
                <a:latin typeface="+mn-lt"/>
              </a:rPr>
              <a:t>.</a:t>
            </a:r>
          </a:p>
          <a:p>
            <a:pPr algn="just" eaLnBrk="1" hangingPunct="1">
              <a:spcBef>
                <a:spcPct val="50000"/>
              </a:spcBef>
              <a:buNone/>
            </a:pPr>
            <a:r>
              <a:rPr lang="en-US" sz="1600" b="1" dirty="0">
                <a:latin typeface="+mn-lt"/>
              </a:rPr>
              <a:t>Factors Affect The Enzyme Activity</a:t>
            </a:r>
            <a:r>
              <a:rPr lang="en-US" sz="1600" b="1" dirty="0" smtClean="0">
                <a:latin typeface="+mn-lt"/>
              </a:rPr>
              <a:t>.</a:t>
            </a:r>
          </a:p>
          <a:p>
            <a:pPr algn="just" eaLnBrk="1" hangingPunct="1">
              <a:spcBef>
                <a:spcPct val="50000"/>
              </a:spcBef>
              <a:buNone/>
            </a:pPr>
            <a:r>
              <a:rPr lang="en-US" sz="1600" b="1" dirty="0">
                <a:latin typeface="+mn-lt"/>
              </a:rPr>
              <a:t>Enzymes are important in clinical diagnosis.</a:t>
            </a:r>
          </a:p>
          <a:p>
            <a:pPr algn="just" eaLnBrk="1" hangingPunct="1">
              <a:spcBef>
                <a:spcPct val="50000"/>
              </a:spcBef>
              <a:buNone/>
            </a:pPr>
            <a:r>
              <a:rPr lang="en-US" sz="1600" b="1" dirty="0" smtClean="0">
                <a:latin typeface="+mn-lt"/>
              </a:rPr>
              <a:t>Enzyme </a:t>
            </a:r>
            <a:r>
              <a:rPr lang="en-US" sz="1600" b="1" dirty="0">
                <a:latin typeface="+mn-lt"/>
              </a:rPr>
              <a:t>classes</a:t>
            </a:r>
            <a:r>
              <a:rPr lang="en-US" sz="1600" b="1" dirty="0" smtClean="0">
                <a:latin typeface="+mn-lt"/>
              </a:rPr>
              <a:t>.</a:t>
            </a:r>
          </a:p>
          <a:p>
            <a:pPr algn="just" eaLnBrk="1" hangingPunct="1">
              <a:spcBef>
                <a:spcPct val="50000"/>
              </a:spcBef>
              <a:buNone/>
            </a:pPr>
            <a:r>
              <a:rPr lang="en-US" sz="1600" b="1" dirty="0">
                <a:latin typeface="+mn-lt"/>
                <a:ea typeface="Calibri" pitchFamily="34" charset="0"/>
                <a:cs typeface="Arial" pitchFamily="34" charset="0"/>
              </a:rPr>
              <a:t>Types Of Enzymes</a:t>
            </a:r>
            <a:endParaRPr lang="en-US" sz="1600" b="1" dirty="0" smtClean="0">
              <a:latin typeface="+mn-lt"/>
            </a:endParaRPr>
          </a:p>
          <a:p>
            <a:pPr algn="just" eaLnBrk="1" hangingPunct="1">
              <a:spcBef>
                <a:spcPct val="50000"/>
              </a:spcBef>
              <a:buNone/>
            </a:pPr>
            <a:r>
              <a:rPr lang="en-US" altLang="en-US" sz="1600" b="1" dirty="0">
                <a:latin typeface="+mn-lt"/>
              </a:rPr>
              <a:t>Enzymes kinetics and mechanism of action</a:t>
            </a:r>
          </a:p>
          <a:p>
            <a:pPr algn="just" eaLnBrk="1" hangingPunct="1">
              <a:spcBef>
                <a:spcPct val="50000"/>
              </a:spcBef>
              <a:buNone/>
            </a:pPr>
            <a:r>
              <a:rPr lang="en-US" altLang="en-US" sz="1600" b="1" dirty="0" smtClean="0">
                <a:latin typeface="+mn-lt"/>
              </a:rPr>
              <a:t>The </a:t>
            </a:r>
            <a:r>
              <a:rPr lang="en-US" altLang="en-US" sz="1600" b="1" dirty="0">
                <a:latin typeface="+mn-lt"/>
              </a:rPr>
              <a:t>Michaels- Mentone  </a:t>
            </a:r>
            <a:r>
              <a:rPr lang="en-US" altLang="en-US" sz="1600" b="1" dirty="0" smtClean="0">
                <a:latin typeface="+mn-lt"/>
              </a:rPr>
              <a:t>equation</a:t>
            </a:r>
          </a:p>
          <a:p>
            <a:pPr algn="just" eaLnBrk="1" hangingPunct="1">
              <a:spcBef>
                <a:spcPct val="50000"/>
              </a:spcBef>
              <a:buNone/>
            </a:pPr>
            <a:r>
              <a:rPr lang="en-US" altLang="en-US" sz="1600" b="1" dirty="0">
                <a:latin typeface="+mn-lt"/>
              </a:rPr>
              <a:t>Factors affecting enzymatic reactions</a:t>
            </a:r>
          </a:p>
          <a:p>
            <a:pPr algn="just" eaLnBrk="1" hangingPunct="1">
              <a:spcBef>
                <a:spcPct val="50000"/>
              </a:spcBef>
              <a:buNone/>
            </a:pPr>
            <a:r>
              <a:rPr lang="en-US" altLang="en-US" sz="1600" b="1" dirty="0" smtClean="0">
                <a:latin typeface="+mn-lt"/>
              </a:rPr>
              <a:t>Enzymes inhibition</a:t>
            </a:r>
          </a:p>
          <a:p>
            <a:pPr algn="just" eaLnBrk="1" hangingPunct="1">
              <a:spcBef>
                <a:spcPct val="50000"/>
              </a:spcBef>
              <a:buNone/>
            </a:pPr>
            <a:r>
              <a:rPr lang="en-US" altLang="en-US" sz="1600" b="1" dirty="0">
                <a:latin typeface="+mn-lt"/>
              </a:rPr>
              <a:t>Types of inhibitors</a:t>
            </a:r>
          </a:p>
          <a:p>
            <a:pPr algn="just" rtl="0" eaLnBrk="1" hangingPunct="1">
              <a:spcBef>
                <a:spcPct val="50000"/>
              </a:spcBef>
              <a:buFontTx/>
              <a:buNone/>
            </a:pPr>
            <a:r>
              <a:rPr lang="en-US" altLang="en-US" sz="1600" b="1" dirty="0" smtClean="0">
                <a:latin typeface="+mn-lt"/>
              </a:rPr>
              <a:t>Enzymes </a:t>
            </a:r>
            <a:r>
              <a:rPr lang="en-US" altLang="en-US" sz="1600" b="1" dirty="0">
                <a:latin typeface="+mn-lt"/>
              </a:rPr>
              <a:t>specificity</a:t>
            </a:r>
          </a:p>
          <a:p>
            <a:pPr algn="just" rtl="0" eaLnBrk="1" hangingPunct="1">
              <a:spcBef>
                <a:spcPct val="50000"/>
              </a:spcBef>
              <a:buFontTx/>
              <a:buNone/>
            </a:pPr>
            <a:r>
              <a:rPr lang="en-US" altLang="en-US" sz="1600" b="1" dirty="0" smtClean="0">
                <a:latin typeface="+mn-lt"/>
              </a:rPr>
              <a:t>Control </a:t>
            </a:r>
            <a:r>
              <a:rPr lang="en-US" altLang="en-US" sz="1600" b="1" dirty="0">
                <a:latin typeface="+mn-lt"/>
              </a:rPr>
              <a:t>of metabolic pathways</a:t>
            </a:r>
          </a:p>
          <a:p>
            <a:pPr algn="just" rtl="0" eaLnBrk="1" hangingPunct="1">
              <a:spcBef>
                <a:spcPct val="50000"/>
              </a:spcBef>
              <a:buFontTx/>
              <a:buNone/>
            </a:pPr>
            <a:r>
              <a:rPr lang="en-US" altLang="en-US" sz="1600" b="1" dirty="0">
                <a:latin typeface="+mn-lt"/>
              </a:rPr>
              <a:t>Enzymes inhibition</a:t>
            </a:r>
          </a:p>
          <a:p>
            <a:pPr algn="just" rtl="0" eaLnBrk="1" hangingPunct="1">
              <a:spcBef>
                <a:spcPct val="50000"/>
              </a:spcBef>
              <a:buFontTx/>
              <a:buNone/>
            </a:pPr>
            <a:r>
              <a:rPr lang="en-US" altLang="en-US" sz="1600" b="1" dirty="0">
                <a:latin typeface="+mn-lt"/>
              </a:rPr>
              <a:t>Enzymes in clinical diagnosis</a:t>
            </a:r>
          </a:p>
          <a:p>
            <a:pPr algn="just" rtl="0" eaLnBrk="1" hangingPunct="1">
              <a:spcBef>
                <a:spcPct val="50000"/>
              </a:spcBef>
              <a:buFontTx/>
              <a:buNone/>
            </a:pPr>
            <a:r>
              <a:rPr lang="en-US" altLang="en-US" sz="1600" b="1" dirty="0">
                <a:latin typeface="+mn-lt"/>
              </a:rPr>
              <a:t>Enzymes and genetic diseases</a:t>
            </a:r>
          </a:p>
        </p:txBody>
      </p:sp>
    </p:spTree>
    <p:extLst>
      <p:ext uri="{BB962C8B-B14F-4D97-AF65-F5344CB8AC3E}">
        <p14:creationId xmlns:p14="http://schemas.microsoft.com/office/powerpoint/2010/main" val="2971466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1497"/>
            <a:ext cx="6629400" cy="6555641"/>
          </a:xfrm>
          <a:prstGeom prst="rect">
            <a:avLst/>
          </a:prstGeom>
        </p:spPr>
        <p:txBody>
          <a:bodyPr wrap="square">
            <a:spAutoFit/>
          </a:bodyPr>
          <a:lstStyle/>
          <a:p>
            <a:r>
              <a:rPr lang="en-US" sz="1600" b="1" dirty="0" smtClean="0"/>
              <a:t>                                      </a:t>
            </a:r>
            <a:r>
              <a:rPr lang="en-US" sz="1600" b="1" u="sng" dirty="0" smtClean="0"/>
              <a:t>Michalis-Menton Constant</a:t>
            </a:r>
          </a:p>
          <a:p>
            <a:endParaRPr lang="ar-IQ" sz="1600" b="1" dirty="0" smtClean="0"/>
          </a:p>
          <a:p>
            <a:r>
              <a:rPr lang="en-US" sz="1600" b="1" dirty="0" smtClean="0"/>
              <a:t>Km </a:t>
            </a:r>
            <a:r>
              <a:rPr lang="en-US" sz="1600" b="1" dirty="0"/>
              <a:t>= </a:t>
            </a:r>
            <a:r>
              <a:rPr lang="en-US" sz="1600" b="1" dirty="0" smtClean="0"/>
              <a:t>Michalis-Menton</a:t>
            </a:r>
            <a:r>
              <a:rPr lang="ar-IQ" sz="1600" b="1" dirty="0" smtClean="0"/>
              <a:t> </a:t>
            </a:r>
            <a:r>
              <a:rPr lang="en-US" sz="1600" b="1" dirty="0" smtClean="0"/>
              <a:t>Constant is very important </a:t>
            </a:r>
            <a:r>
              <a:rPr lang="en-US" sz="1600" b="1" dirty="0"/>
              <a:t>to measure </a:t>
            </a:r>
            <a:r>
              <a:rPr lang="en-US" sz="1600" b="1" dirty="0" smtClean="0"/>
              <a:t>enzyme</a:t>
            </a:r>
          </a:p>
          <a:p>
            <a:r>
              <a:rPr lang="en-US" sz="1600" b="1" dirty="0" smtClean="0"/>
              <a:t>efficiently to transform a substrate into </a:t>
            </a:r>
            <a:r>
              <a:rPr lang="en-US" sz="1600" b="1" dirty="0"/>
              <a:t>product</a:t>
            </a:r>
            <a:r>
              <a:rPr lang="en-US" sz="1600" b="1" dirty="0" smtClean="0"/>
              <a:t>.</a:t>
            </a:r>
          </a:p>
          <a:p>
            <a:pPr fontAlgn="base"/>
            <a:r>
              <a:rPr lang="en-US" sz="1600" b="1" dirty="0" smtClean="0"/>
              <a:t>If Km numerically small (low) reflects a high affinity of the Enzyme to bind substrate by diffusion of substrate into the active site, while if Km numerically high reflects a low affinity of the Enzyme to substrate concentration,</a:t>
            </a:r>
            <a:r>
              <a:rPr lang="en-US" altLang="en-US" sz="1600" b="1" dirty="0"/>
              <a:t> </a:t>
            </a:r>
            <a:r>
              <a:rPr lang="en-US" altLang="en-US" sz="1600" b="1" dirty="0" smtClean="0"/>
              <a:t>e.g</a:t>
            </a:r>
            <a:r>
              <a:rPr lang="en-US" altLang="en-US" sz="1600" b="1" dirty="0"/>
              <a:t>. </a:t>
            </a:r>
            <a:r>
              <a:rPr lang="en-US" sz="1600" b="1" dirty="0"/>
              <a:t>Km of glucokinase is 10 mmole/L &amp; Km of hexokinase is 0.05 mmole/L,</a:t>
            </a:r>
            <a:r>
              <a:rPr lang="en-US" altLang="en-US" sz="1600" b="1" dirty="0"/>
              <a:t>  indicate</a:t>
            </a:r>
            <a:r>
              <a:rPr lang="en-US" sz="1600" b="1" dirty="0"/>
              <a:t> an increased rate of binding or affinity for Hexokinase</a:t>
            </a:r>
            <a:r>
              <a:rPr lang="en-US" altLang="en-US" sz="1600" b="1" dirty="0"/>
              <a:t>  for</a:t>
            </a:r>
            <a:r>
              <a:rPr lang="en-US" sz="1600" b="1" dirty="0"/>
              <a:t> glucose than glucokinase</a:t>
            </a:r>
            <a:r>
              <a:rPr lang="en-US" sz="1600" b="1" dirty="0" smtClean="0"/>
              <a:t>.</a:t>
            </a:r>
          </a:p>
          <a:p>
            <a:pPr fontAlgn="base"/>
            <a:endParaRPr lang="en-US" sz="1600" b="1" u="sng" dirty="0">
              <a:cs typeface="Arial" pitchFamily="34" charset="0"/>
            </a:endParaRPr>
          </a:p>
          <a:p>
            <a:pPr fontAlgn="base"/>
            <a:r>
              <a:rPr lang="en-US" sz="2000" b="1" u="sng" dirty="0" smtClean="0"/>
              <a:t>The </a:t>
            </a:r>
            <a:r>
              <a:rPr lang="en-US" sz="2000" b="1" u="sng" dirty="0"/>
              <a:t>Relation of Enzyme &amp; Some Diseases:</a:t>
            </a:r>
          </a:p>
          <a:p>
            <a:pPr fontAlgn="base"/>
            <a:endParaRPr lang="en-US" sz="1600" b="1" u="sng" dirty="0" smtClean="0">
              <a:cs typeface="Arial" pitchFamily="34" charset="0"/>
            </a:endParaRPr>
          </a:p>
          <a:p>
            <a:pPr fontAlgn="base"/>
            <a:r>
              <a:rPr lang="en-US" sz="1600" b="1" u="sng" dirty="0" smtClean="0">
                <a:cs typeface="Arial" pitchFamily="34" charset="0"/>
              </a:rPr>
              <a:t>High </a:t>
            </a:r>
            <a:r>
              <a:rPr lang="en-US" sz="1600" b="1" u="sng" dirty="0">
                <a:cs typeface="Arial" pitchFamily="34" charset="0"/>
              </a:rPr>
              <a:t>Blood Pressure </a:t>
            </a:r>
            <a:r>
              <a:rPr lang="en-US" sz="1600" b="1" u="sng" dirty="0" smtClean="0">
                <a:cs typeface="Arial" pitchFamily="34" charset="0"/>
              </a:rPr>
              <a:t>disease (</a:t>
            </a:r>
            <a:r>
              <a:rPr lang="en-US" sz="1600" b="1" u="sng" dirty="0"/>
              <a:t>Hypertension)</a:t>
            </a:r>
            <a:r>
              <a:rPr lang="en-US" sz="1600" b="1" u="sng" dirty="0">
                <a:cs typeface="Arial" pitchFamily="34" charset="0"/>
              </a:rPr>
              <a:t>:</a:t>
            </a:r>
            <a:r>
              <a:rPr lang="en-US" sz="1600" b="1" u="sng" dirty="0"/>
              <a:t> </a:t>
            </a:r>
            <a:endParaRPr lang="en-US" sz="1600" b="1" dirty="0"/>
          </a:p>
          <a:p>
            <a:pPr fontAlgn="base"/>
            <a:r>
              <a:rPr lang="en-US" sz="1600" b="1" dirty="0"/>
              <a:t>High blood pressure(HBP) means the pressure in your arteries is higher than it should be. Normal blood pressure is below 120/80 mm Hg. High blood pressure usually has no signs or symptoms. That’s why it is so dangerous. But it can be managed. </a:t>
            </a:r>
          </a:p>
          <a:p>
            <a:pPr fontAlgn="base"/>
            <a:r>
              <a:rPr lang="ar-IQ" sz="1600" b="1" dirty="0"/>
              <a:t> </a:t>
            </a:r>
            <a:r>
              <a:rPr lang="en-US" sz="1600" b="1" dirty="0"/>
              <a:t>When the heart beats, it creates pressure that pushes blood through </a:t>
            </a:r>
          </a:p>
          <a:p>
            <a:pPr fontAlgn="base"/>
            <a:r>
              <a:rPr lang="en-US" sz="1600" b="1" dirty="0"/>
              <a:t>a network of  tube-shaped blood vessels, which include arteries, veins and capillaries. Increased blood pressure(HBP) cause Heart Attack due to blocking blood flow to the heart causing  Heart Enlargement</a:t>
            </a:r>
            <a:r>
              <a:rPr lang="en-US" sz="1600" b="1" dirty="0" smtClean="0"/>
              <a:t>.</a:t>
            </a:r>
          </a:p>
          <a:p>
            <a:r>
              <a:rPr lang="en-US" sz="1600" b="1" dirty="0" smtClean="0"/>
              <a:t> </a:t>
            </a:r>
          </a:p>
          <a:p>
            <a:r>
              <a:rPr lang="en-US" sz="1600" b="1" dirty="0" smtClean="0"/>
              <a:t>Renin, is an enzyme, called Angiotensinogenase, its a protease enzyme, which regulates the body's water balance and blood pressure level. Thus, it regulates the body's mean arterial blood pressure.  </a:t>
            </a:r>
          </a:p>
        </p:txBody>
      </p:sp>
      <p:grpSp>
        <p:nvGrpSpPr>
          <p:cNvPr id="4" name="Group 3"/>
          <p:cNvGrpSpPr/>
          <p:nvPr/>
        </p:nvGrpSpPr>
        <p:grpSpPr>
          <a:xfrm>
            <a:off x="1401152" y="6629400"/>
            <a:ext cx="4379062" cy="2362200"/>
            <a:chOff x="-5776197" y="-5500712"/>
            <a:chExt cx="35024933" cy="15135052"/>
          </a:xfrm>
        </p:grpSpPr>
        <p:sp>
          <p:nvSpPr>
            <p:cNvPr id="5" name="Rectangle 4"/>
            <p:cNvSpPr/>
            <p:nvPr/>
          </p:nvSpPr>
          <p:spPr>
            <a:xfrm>
              <a:off x="-5776197" y="3244338"/>
              <a:ext cx="35024933" cy="6390002"/>
            </a:xfrm>
            <a:prstGeom prst="rect">
              <a:avLst/>
            </a:prstGeom>
          </p:spPr>
          <p:txBody>
            <a:bodyPr wrap="square">
              <a:spAutoFit/>
            </a:bodyPr>
            <a:lstStyle/>
            <a:p>
              <a:r>
                <a:rPr lang="en-US" sz="1400" b="1" u="sng" dirty="0"/>
                <a:t>The Relation of Enzyme &amp; Some Diseases:</a:t>
              </a:r>
            </a:p>
            <a:p>
              <a:r>
                <a:rPr lang="en-US" sz="1400" b="1" dirty="0" smtClean="0"/>
                <a:t>Heart Attack at </a:t>
              </a:r>
              <a:r>
                <a:rPr lang="en-US" sz="1400" b="1" dirty="0"/>
                <a:t>(HBP</a:t>
              </a:r>
              <a:r>
                <a:rPr lang="en-US" sz="1400" b="1" dirty="0" smtClean="0"/>
                <a:t>): Due to blocking blood flow to the heart causing  Heart Enlargement</a:t>
              </a:r>
              <a:endParaRPr lang="en-US" sz="1400" dirty="0"/>
            </a:p>
          </p:txBody>
        </p:sp>
        <p:pic>
          <p:nvPicPr>
            <p:cNvPr id="6" name="Picture 2" descr="Image result for Cardiovascular Syste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14" t="3152" r="43051" b="21389"/>
            <a:stretch/>
          </p:blipFill>
          <p:spPr bwMode="auto">
            <a:xfrm>
              <a:off x="2607882" y="-5500712"/>
              <a:ext cx="12501509" cy="8701113"/>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624"/>
          <a:stretch/>
        </p:blipFill>
        <p:spPr bwMode="auto">
          <a:xfrm>
            <a:off x="4953000" y="2286000"/>
            <a:ext cx="1654429" cy="121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938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6629400" cy="14280833"/>
          </a:xfrm>
          <a:prstGeom prst="rect">
            <a:avLst/>
          </a:prstGeom>
        </p:spPr>
        <p:txBody>
          <a:bodyPr wrap="square">
            <a:spAutoFit/>
          </a:bodyPr>
          <a:lstStyle/>
          <a:p>
            <a:pPr marL="261938" indent="-261938" algn="ctr">
              <a:spcBef>
                <a:spcPct val="50000"/>
              </a:spcBef>
              <a:defRPr/>
            </a:pPr>
            <a:r>
              <a:rPr lang="en-US" sz="1600" b="1" dirty="0"/>
              <a:t> </a:t>
            </a:r>
            <a:r>
              <a:rPr lang="en-US" b="1" u="sng" dirty="0"/>
              <a:t>Renin-Angiotensin system</a:t>
            </a:r>
          </a:p>
          <a:p>
            <a:endParaRPr lang="en-US" sz="1600" b="1" dirty="0" smtClean="0"/>
          </a:p>
          <a:p>
            <a:r>
              <a:rPr lang="en-US" sz="1600" b="1" dirty="0" smtClean="0"/>
              <a:t> </a:t>
            </a:r>
            <a:r>
              <a:rPr lang="en-US" sz="1600" b="1" u="sng" dirty="0"/>
              <a:t>What is the function of Renin ?</a:t>
            </a:r>
          </a:p>
          <a:p>
            <a:r>
              <a:rPr lang="en-US" sz="1600" b="1" dirty="0" smtClean="0"/>
              <a:t> Renin </a:t>
            </a:r>
            <a:r>
              <a:rPr lang="en-US" sz="1600" b="1" dirty="0"/>
              <a:t>activates the Renin-Angiotensin </a:t>
            </a:r>
            <a:r>
              <a:rPr lang="en-US" sz="1600" b="1" dirty="0" smtClean="0"/>
              <a:t>system, by cleaving</a:t>
            </a:r>
            <a:r>
              <a:rPr lang="en-US" sz="1600" b="1" dirty="0"/>
              <a:t>  Angiotensinogen (AGT), produced by the liver, to yield Angiotensin I, which is further converted into Angiotensin II, by Angiotensin Converting Enzyme 1 (ACE). Angiotensin II then constricts blood vessels, increases the secretion of aldosterone, and stimulates the hypothalamus to activate the thirst reflex, each leading to an increase in blood pressure. Renin's primary function is cause an increase in blood pressure. . For this reason, drugs known as ACE inhibitors </a:t>
            </a:r>
            <a:r>
              <a:rPr lang="en-US" sz="1600" b="1" dirty="0">
                <a:cs typeface="Arial" pitchFamily="34" charset="0"/>
              </a:rPr>
              <a:t>(Captopril)</a:t>
            </a:r>
            <a:r>
              <a:rPr lang="en-US" sz="1600" b="1" dirty="0"/>
              <a:t> are used to lower blood pressure Fig(13). </a:t>
            </a:r>
            <a:endParaRPr lang="en-US" sz="1600" b="1" dirty="0" smtClean="0"/>
          </a:p>
          <a:p>
            <a:pPr marL="261938" indent="-261938" algn="just">
              <a:spcBef>
                <a:spcPct val="50000"/>
              </a:spcBef>
              <a:defRPr/>
            </a:pPr>
            <a:r>
              <a:rPr lang="en-US" sz="1600" b="1" u="sng" dirty="0" smtClean="0"/>
              <a:t>The </a:t>
            </a:r>
            <a:r>
              <a:rPr lang="en-US" sz="1600" b="1" u="sng" dirty="0"/>
              <a:t>function of Angiotensin-Converting Enzyme(ACE):</a:t>
            </a:r>
          </a:p>
          <a:p>
            <a:pPr marL="261938" indent="-261938" algn="just">
              <a:spcBef>
                <a:spcPct val="50000"/>
              </a:spcBef>
              <a:defRPr/>
            </a:pPr>
            <a:r>
              <a:rPr lang="en-US" sz="1600" b="1" dirty="0"/>
              <a:t>1-Angiotensin-Converting Enzyme, ACE is a zinc metalloenzyme. The zinc ion Zn⁺² is essential to its activity (hydrolysis). Therefore, ACE can be inhibited by a pharmaceutical drug </a:t>
            </a:r>
            <a:r>
              <a:rPr lang="en-US" sz="1600" b="1" dirty="0">
                <a:cs typeface="Arial" pitchFamily="34" charset="0"/>
              </a:rPr>
              <a:t>(Captopril) </a:t>
            </a:r>
            <a:r>
              <a:rPr lang="en-US" sz="1600" b="1" dirty="0"/>
              <a:t>for treatment of cardiovascular diseases.</a:t>
            </a:r>
          </a:p>
          <a:p>
            <a:pPr marL="261938" indent="-261938" algn="just">
              <a:spcBef>
                <a:spcPct val="50000"/>
              </a:spcBef>
              <a:defRPr/>
            </a:pPr>
            <a:r>
              <a:rPr lang="en-US" sz="1600" b="1" dirty="0"/>
              <a:t> 2-ACE is a central component  in the plasma which requires chloride ion for its activation, and in </a:t>
            </a:r>
            <a:r>
              <a:rPr lang="en-US" sz="1600" b="1" u="sng" dirty="0"/>
              <a:t>controlling blood pressure</a:t>
            </a:r>
            <a:r>
              <a:rPr lang="en-US" sz="1600" b="1" dirty="0"/>
              <a:t>, it regulates the volume of fluids in the body.  ACE converts the hormone angiotensin I to the active vasoconstrictor angiotensin II, so ACE indirectly increases blood pressure by causing blood vessels to constrict. For this reason, drugs known as ACE inhibitors </a:t>
            </a:r>
            <a:r>
              <a:rPr lang="en-US" sz="1600" b="1" dirty="0">
                <a:cs typeface="Arial" pitchFamily="34" charset="0"/>
              </a:rPr>
              <a:t>(Captopril)</a:t>
            </a:r>
            <a:r>
              <a:rPr lang="en-US" sz="1600" b="1" dirty="0"/>
              <a:t> are used to lower blood pressure Fig(13). </a:t>
            </a:r>
          </a:p>
          <a:p>
            <a:endParaRPr lang="en-US" sz="1600" b="1" dirty="0"/>
          </a:p>
          <a:p>
            <a:endParaRPr lang="en-US" sz="1600" b="1" dirty="0" smtClean="0"/>
          </a:p>
          <a:p>
            <a:endParaRPr lang="en-US" sz="1600" b="1" dirty="0"/>
          </a:p>
          <a:p>
            <a:endParaRPr lang="en-US" sz="1600" b="1" dirty="0"/>
          </a:p>
          <a:p>
            <a:endParaRPr lang="en-US" sz="1600" b="1" dirty="0"/>
          </a:p>
          <a:p>
            <a:endParaRPr lang="en-US" altLang="en-US" sz="1600" b="1" dirty="0"/>
          </a:p>
          <a:p>
            <a:endParaRPr lang="en-US" altLang="en-US" sz="1600" b="1" dirty="0"/>
          </a:p>
          <a:p>
            <a:endParaRPr lang="en-US" altLang="en-US" sz="1600" b="1" dirty="0"/>
          </a:p>
          <a:p>
            <a:endParaRPr lang="en-US" altLang="en-US" sz="1600" b="1" dirty="0"/>
          </a:p>
          <a:p>
            <a:endParaRPr lang="en-US" altLang="en-US" sz="1600" b="1" dirty="0"/>
          </a:p>
          <a:p>
            <a:endParaRPr lang="en-US" altLang="en-US" sz="1600" b="1" dirty="0"/>
          </a:p>
          <a:p>
            <a:endParaRPr lang="en-US" altLang="en-US" sz="1600" b="1" dirty="0" smtClean="0"/>
          </a:p>
          <a:p>
            <a:endParaRPr lang="en-US" altLang="en-US" sz="1600" b="1" dirty="0"/>
          </a:p>
          <a:p>
            <a:endParaRPr lang="en-US" altLang="en-US" sz="1600" b="1" dirty="0"/>
          </a:p>
          <a:p>
            <a:endParaRPr lang="en-US" altLang="en-US" sz="1600" b="1" dirty="0"/>
          </a:p>
          <a:p>
            <a:endParaRPr lang="en-US" altLang="en-US" sz="1600" b="1" dirty="0"/>
          </a:p>
          <a:p>
            <a:endParaRPr lang="en-US" altLang="en-US" sz="1600" b="1" dirty="0"/>
          </a:p>
          <a:p>
            <a:endParaRPr lang="en-US" altLang="en-US" sz="1600" b="1" dirty="0"/>
          </a:p>
          <a:p>
            <a:pPr fontAlgn="base"/>
            <a:endParaRPr lang="en-US" sz="1600" b="1" u="sng" dirty="0"/>
          </a:p>
          <a:p>
            <a:pPr fontAlgn="base"/>
            <a:endParaRPr lang="en-US" sz="1600" b="1" u="sng" dirty="0" smtClean="0"/>
          </a:p>
          <a:p>
            <a:pPr fontAlgn="base"/>
            <a:endParaRPr lang="en-US" sz="1600" b="1" u="sng" dirty="0"/>
          </a:p>
          <a:p>
            <a:pPr fontAlgn="base"/>
            <a:endParaRPr lang="en-US" sz="1600" b="1" u="sng" dirty="0" smtClean="0"/>
          </a:p>
          <a:p>
            <a:pPr fontAlgn="base"/>
            <a:endParaRPr lang="en-US" sz="1600" b="1" u="sng" dirty="0"/>
          </a:p>
          <a:p>
            <a:pPr fontAlgn="base"/>
            <a:endParaRPr lang="en-US" sz="1600" b="1" u="sng" dirty="0" smtClean="0"/>
          </a:p>
          <a:p>
            <a:pPr fontAlgn="base"/>
            <a:endParaRPr lang="en-US" sz="1600" b="1" u="sng" dirty="0"/>
          </a:p>
          <a:p>
            <a:pPr fontAlgn="base"/>
            <a:endParaRPr lang="en-US" sz="1600" b="1" u="sng" dirty="0" smtClean="0"/>
          </a:p>
          <a:p>
            <a:pPr fontAlgn="base"/>
            <a:endParaRPr lang="en-US" sz="1600" b="1" u="sng" dirty="0"/>
          </a:p>
          <a:p>
            <a:pPr fontAlgn="base"/>
            <a:endParaRPr lang="en-US" sz="1600" b="1" u="sng" dirty="0" smtClean="0"/>
          </a:p>
          <a:p>
            <a:pPr fontAlgn="base"/>
            <a:endParaRPr lang="en-US" sz="1600" b="1" u="sng" dirty="0"/>
          </a:p>
          <a:p>
            <a:pPr fontAlgn="base"/>
            <a:endParaRPr lang="en-US" sz="1600" b="1" u="sng" dirty="0" smtClean="0"/>
          </a:p>
          <a:p>
            <a:pPr fontAlgn="base"/>
            <a:endParaRPr lang="en-US" sz="1600" b="1" u="sng" dirty="0"/>
          </a:p>
          <a:p>
            <a:pPr fontAlgn="base"/>
            <a:endParaRPr lang="en-US" sz="1600" b="1" u="sng" dirty="0" smtClean="0"/>
          </a:p>
          <a:p>
            <a:pPr fontAlgn="base"/>
            <a:endParaRPr lang="en-US" sz="1600" b="1" u="sng" dirty="0"/>
          </a:p>
        </p:txBody>
      </p:sp>
      <p:pic>
        <p:nvPicPr>
          <p:cNvPr id="6" name="Picture 5"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22200" r="6840" b="21188"/>
          <a:stretch/>
        </p:blipFill>
        <p:spPr>
          <a:xfrm>
            <a:off x="5811740" y="152400"/>
            <a:ext cx="741460" cy="720188"/>
          </a:xfrm>
          <a:prstGeom prst="rect">
            <a:avLst/>
          </a:prstGeom>
        </p:spPr>
      </p:pic>
      <p:grpSp>
        <p:nvGrpSpPr>
          <p:cNvPr id="7" name="Group 6"/>
          <p:cNvGrpSpPr/>
          <p:nvPr/>
        </p:nvGrpSpPr>
        <p:grpSpPr>
          <a:xfrm>
            <a:off x="3581400" y="6019800"/>
            <a:ext cx="3233981" cy="3124200"/>
            <a:chOff x="1676400" y="5105400"/>
            <a:chExt cx="3233981" cy="1905000"/>
          </a:xfrm>
        </p:grpSpPr>
        <p:pic>
          <p:nvPicPr>
            <p:cNvPr id="8" name="Picture 7" descr="Screen Clipping"/>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21218" r="1092"/>
            <a:stretch/>
          </p:blipFill>
          <p:spPr>
            <a:xfrm>
              <a:off x="1676400" y="5105400"/>
              <a:ext cx="3124200" cy="1905000"/>
            </a:xfrm>
            <a:prstGeom prst="rect">
              <a:avLst/>
            </a:prstGeom>
          </p:spPr>
        </p:pic>
        <p:sp>
          <p:nvSpPr>
            <p:cNvPr id="9" name="Rectangle 8"/>
            <p:cNvSpPr/>
            <p:nvPr/>
          </p:nvSpPr>
          <p:spPr>
            <a:xfrm>
              <a:off x="3276600" y="5523571"/>
              <a:ext cx="1633781" cy="159518"/>
            </a:xfrm>
            <a:prstGeom prst="rect">
              <a:avLst/>
            </a:prstGeom>
          </p:spPr>
          <p:txBody>
            <a:bodyPr wrap="none">
              <a:spAutoFit/>
            </a:bodyPr>
            <a:lstStyle/>
            <a:p>
              <a:r>
                <a:rPr lang="en-US" sz="1100" b="1" dirty="0">
                  <a:cs typeface="Arial" pitchFamily="34" charset="0"/>
                </a:rPr>
                <a:t>Captopril </a:t>
              </a:r>
              <a:r>
                <a:rPr lang="en-US" sz="1100" b="1" dirty="0" smtClean="0">
                  <a:cs typeface="Arial" pitchFamily="34" charset="0"/>
                </a:rPr>
                <a:t>drug inhibitor. </a:t>
              </a:r>
              <a:endParaRPr lang="en-US" sz="1100" dirty="0"/>
            </a:p>
          </p:txBody>
        </p:sp>
      </p:grpSp>
      <p:sp>
        <p:nvSpPr>
          <p:cNvPr id="10" name="Rectangle 9"/>
          <p:cNvSpPr/>
          <p:nvPr/>
        </p:nvSpPr>
        <p:spPr>
          <a:xfrm>
            <a:off x="152400" y="6781800"/>
            <a:ext cx="3276600" cy="1077218"/>
          </a:xfrm>
          <a:prstGeom prst="rect">
            <a:avLst/>
          </a:prstGeom>
        </p:spPr>
        <p:txBody>
          <a:bodyPr wrap="square">
            <a:spAutoFit/>
          </a:bodyPr>
          <a:lstStyle/>
          <a:p>
            <a:pPr marL="261938" indent="-261938" algn="just">
              <a:spcBef>
                <a:spcPct val="50000"/>
              </a:spcBef>
              <a:defRPr/>
            </a:pPr>
            <a:r>
              <a:rPr lang="en-US" sz="1600" b="1" dirty="0" smtClean="0"/>
              <a:t>Fig(13):</a:t>
            </a:r>
            <a:r>
              <a:rPr lang="en-US" sz="1600" b="1" dirty="0" smtClean="0">
                <a:cs typeface="Arial" pitchFamily="34" charset="0"/>
              </a:rPr>
              <a:t>Feedback inhibition, by </a:t>
            </a:r>
            <a:r>
              <a:rPr lang="en-US" sz="1600" b="1" dirty="0">
                <a:cs typeface="Arial" pitchFamily="34" charset="0"/>
              </a:rPr>
              <a:t>Captopril </a:t>
            </a:r>
            <a:r>
              <a:rPr lang="en-US" sz="1600" b="1" dirty="0" smtClean="0">
                <a:cs typeface="Arial" pitchFamily="34" charset="0"/>
              </a:rPr>
              <a:t>drug:- (ACE) </a:t>
            </a:r>
            <a:r>
              <a:rPr lang="en-US" sz="1600" b="1" dirty="0">
                <a:cs typeface="Arial" pitchFamily="34" charset="0"/>
              </a:rPr>
              <a:t>enzyme </a:t>
            </a:r>
            <a:r>
              <a:rPr lang="en-US" sz="1600" b="1" dirty="0" smtClean="0">
                <a:cs typeface="Arial" pitchFamily="34" charset="0"/>
              </a:rPr>
              <a:t>is inhibited, </a:t>
            </a:r>
            <a:r>
              <a:rPr lang="en-US" sz="1600" b="1" dirty="0">
                <a:cs typeface="Arial" pitchFamily="34" charset="0"/>
              </a:rPr>
              <a:t>by Captopril to give the </a:t>
            </a:r>
            <a:r>
              <a:rPr lang="en-US" sz="1600" b="1" dirty="0" err="1" smtClean="0">
                <a:cs typeface="Arial" pitchFamily="34" charset="0"/>
              </a:rPr>
              <a:t>efective</a:t>
            </a:r>
            <a:r>
              <a:rPr lang="en-US" sz="1600" b="1" smtClean="0">
                <a:cs typeface="Arial" pitchFamily="34" charset="0"/>
              </a:rPr>
              <a:t> product </a:t>
            </a:r>
            <a:r>
              <a:rPr lang="en-US" sz="1600" b="1" dirty="0" smtClean="0">
                <a:cs typeface="Arial" pitchFamily="34" charset="0"/>
              </a:rPr>
              <a:t>Angiotensin  </a:t>
            </a:r>
            <a:r>
              <a:rPr lang="en-US" sz="1600" b="1" dirty="0">
                <a:cs typeface="Arial" pitchFamily="34" charset="0"/>
              </a:rPr>
              <a:t>II</a:t>
            </a:r>
            <a:r>
              <a:rPr lang="en-US" sz="1600" b="1" dirty="0" smtClean="0">
                <a:cs typeface="Arial" pitchFamily="34" charset="0"/>
              </a:rPr>
              <a:t>.</a:t>
            </a:r>
            <a:endParaRPr lang="en-US" sz="1600" b="1" dirty="0"/>
          </a:p>
        </p:txBody>
      </p:sp>
      <p:sp>
        <p:nvSpPr>
          <p:cNvPr id="11" name="Right Arrow 10"/>
          <p:cNvSpPr/>
          <p:nvPr/>
        </p:nvSpPr>
        <p:spPr>
          <a:xfrm rot="6432307">
            <a:off x="5415643" y="7036647"/>
            <a:ext cx="24819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641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136"/>
            <a:ext cx="6629400" cy="8340745"/>
          </a:xfrm>
          <a:prstGeom prst="rect">
            <a:avLst/>
          </a:prstGeom>
        </p:spPr>
        <p:txBody>
          <a:bodyPr wrap="square">
            <a:spAutoFit/>
          </a:bodyPr>
          <a:lstStyle/>
          <a:p>
            <a:pPr algn="ctr">
              <a:spcBef>
                <a:spcPct val="50000"/>
              </a:spcBef>
              <a:defRPr/>
            </a:pPr>
            <a:r>
              <a:rPr lang="en-US" sz="2000" b="1" u="sng" dirty="0" smtClean="0">
                <a:cs typeface="Arial" pitchFamily="34" charset="0"/>
              </a:rPr>
              <a:t>Enzyme </a:t>
            </a:r>
            <a:r>
              <a:rPr lang="en-US" sz="2000" b="1" u="sng" dirty="0">
                <a:cs typeface="Arial" pitchFamily="34" charset="0"/>
              </a:rPr>
              <a:t>Cascades</a:t>
            </a:r>
          </a:p>
          <a:p>
            <a:pPr algn="just">
              <a:spcBef>
                <a:spcPct val="50000"/>
              </a:spcBef>
              <a:defRPr/>
            </a:pPr>
            <a:r>
              <a:rPr lang="en-US" altLang="en-US" b="1" dirty="0"/>
              <a:t> Enzyme cascades consist of a series of enzymes that sequentially activate each other, usually by covalent modification. Enzyme cascades amplify a weak regulatory signal so that it has a strong effect on a biochemical reaction. The first enzyme in the cascade is activated by the initial regulatory </a:t>
            </a:r>
            <a:r>
              <a:rPr lang="en-US" altLang="en-US" b="1" dirty="0" smtClean="0"/>
              <a:t>signal, example </a:t>
            </a:r>
            <a:r>
              <a:rPr lang="en-US" altLang="en-US" b="1" dirty="0"/>
              <a:t>(Drugs as hormone initiator</a:t>
            </a:r>
            <a:r>
              <a:rPr lang="en-US" altLang="en-US" b="1" dirty="0" smtClean="0"/>
              <a:t>). </a:t>
            </a:r>
            <a:r>
              <a:rPr lang="en-US" altLang="en-US" b="1" dirty="0"/>
              <a:t>Hormones which secreted in the blood stream where they travel through and effect on the target cells), and Blood clotting is mediated by a cascade of proteolytic activation that assure a rapid and amplified response to </a:t>
            </a:r>
            <a:r>
              <a:rPr lang="en-US" altLang="en-US" b="1" dirty="0" smtClean="0"/>
              <a:t>trauma, </a:t>
            </a:r>
            <a:r>
              <a:rPr lang="en-US" altLang="en-US" b="1" dirty="0"/>
              <a:t>the last enzyme in the cascade controls is the regulated process</a:t>
            </a:r>
            <a:r>
              <a:rPr lang="en-US" altLang="en-US" b="1" dirty="0" smtClean="0"/>
              <a:t>.</a:t>
            </a:r>
          </a:p>
          <a:p>
            <a:pPr algn="just">
              <a:spcBef>
                <a:spcPct val="50000"/>
              </a:spcBef>
              <a:defRPr/>
            </a:pPr>
            <a:endParaRPr lang="en-US" altLang="en-US" b="1" dirty="0"/>
          </a:p>
          <a:p>
            <a:pPr algn="just">
              <a:spcBef>
                <a:spcPct val="50000"/>
              </a:spcBef>
              <a:defRPr/>
            </a:pPr>
            <a:endParaRPr lang="en-US" altLang="en-US" b="1" dirty="0" smtClean="0"/>
          </a:p>
          <a:p>
            <a:pPr algn="just">
              <a:spcBef>
                <a:spcPct val="50000"/>
              </a:spcBef>
              <a:defRPr/>
            </a:pPr>
            <a:endParaRPr lang="en-US" altLang="en-US" b="1" dirty="0"/>
          </a:p>
          <a:p>
            <a:pPr algn="just">
              <a:spcBef>
                <a:spcPct val="50000"/>
              </a:spcBef>
              <a:defRPr/>
            </a:pPr>
            <a:endParaRPr lang="en-US" altLang="en-US" b="1" dirty="0" smtClean="0"/>
          </a:p>
          <a:p>
            <a:pPr algn="just">
              <a:spcBef>
                <a:spcPct val="50000"/>
              </a:spcBef>
              <a:defRPr/>
            </a:pPr>
            <a:endParaRPr lang="en-US" altLang="en-US" b="1" dirty="0"/>
          </a:p>
          <a:p>
            <a:pPr algn="ctr">
              <a:spcBef>
                <a:spcPct val="50000"/>
              </a:spcBef>
              <a:defRPr/>
            </a:pPr>
            <a:r>
              <a:rPr lang="en-US" altLang="en-US" b="1" u="sng" dirty="0"/>
              <a:t>Blood Clotting Formation By </a:t>
            </a:r>
            <a:r>
              <a:rPr lang="en-US" b="1" u="sng" dirty="0">
                <a:cs typeface="Arial" pitchFamily="34" charset="0"/>
              </a:rPr>
              <a:t>Enzyme Cascades </a:t>
            </a:r>
            <a:r>
              <a:rPr lang="en-US" altLang="en-US" b="1" dirty="0"/>
              <a:t>:-</a:t>
            </a:r>
          </a:p>
          <a:p>
            <a:pPr algn="just">
              <a:spcBef>
                <a:spcPct val="50000"/>
              </a:spcBef>
            </a:pPr>
            <a:r>
              <a:rPr lang="en-US" altLang="en-US" b="1" dirty="0"/>
              <a:t>             Bleeding are problems may have origin in naturally occurring. Blood clotting is mediated by a cascade of proteolytic activation that assure a rapid and amplified in response to trauma. So blood clotting is activated by  enzymes secreted by the cell at the damaged site by involving series of proteolytic reactions that result in formation of Prothrombin activator complex by converting Prothrombin into </a:t>
            </a:r>
            <a:r>
              <a:rPr lang="en-US" altLang="en-US" b="1" dirty="0" smtClean="0"/>
              <a:t>Thrombin. </a:t>
            </a:r>
            <a:r>
              <a:rPr lang="en-US" altLang="en-US" b="1" dirty="0"/>
              <a:t>Thrombin cleaves four peptide bonds in Fibrinogen to produce Fibrin</a:t>
            </a:r>
            <a:r>
              <a:rPr lang="en-US" altLang="en-US" b="1" dirty="0" smtClean="0"/>
              <a:t>.</a:t>
            </a:r>
            <a:endParaRPr lang="en-US" sz="1600" dirty="0">
              <a:cs typeface="Arial" pitchFamily="34" charset="0"/>
            </a:endParaRPr>
          </a:p>
        </p:txBody>
      </p:sp>
      <p:grpSp>
        <p:nvGrpSpPr>
          <p:cNvPr id="3" name="Group 20"/>
          <p:cNvGrpSpPr>
            <a:grpSpLocks/>
          </p:cNvGrpSpPr>
          <p:nvPr/>
        </p:nvGrpSpPr>
        <p:grpSpPr bwMode="auto">
          <a:xfrm>
            <a:off x="304875" y="3277172"/>
            <a:ext cx="6248153" cy="1983528"/>
            <a:chOff x="-677" y="248"/>
            <a:chExt cx="6853" cy="1274"/>
          </a:xfrm>
        </p:grpSpPr>
        <p:sp>
          <p:nvSpPr>
            <p:cNvPr id="4" name="Text Box 2"/>
            <p:cNvSpPr txBox="1">
              <a:spLocks noChangeArrowheads="1"/>
            </p:cNvSpPr>
            <p:nvPr/>
          </p:nvSpPr>
          <p:spPr bwMode="auto">
            <a:xfrm>
              <a:off x="1248" y="248"/>
              <a:ext cx="110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altLang="en-US" sz="1400" dirty="0"/>
                <a:t>Hormone</a:t>
              </a:r>
            </a:p>
          </p:txBody>
        </p:sp>
        <p:sp>
          <p:nvSpPr>
            <p:cNvPr id="5" name="Line 3"/>
            <p:cNvSpPr>
              <a:spLocks noChangeShapeType="1"/>
            </p:cNvSpPr>
            <p:nvPr/>
          </p:nvSpPr>
          <p:spPr bwMode="auto">
            <a:xfrm flipH="1">
              <a:off x="1824" y="394"/>
              <a:ext cx="6"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6" name="Line 4"/>
            <p:cNvSpPr>
              <a:spLocks noChangeShapeType="1"/>
            </p:cNvSpPr>
            <p:nvPr/>
          </p:nvSpPr>
          <p:spPr bwMode="auto">
            <a:xfrm>
              <a:off x="1509" y="590"/>
              <a:ext cx="67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7" name="Text Box 5"/>
            <p:cNvSpPr txBox="1">
              <a:spLocks noChangeArrowheads="1"/>
            </p:cNvSpPr>
            <p:nvPr/>
          </p:nvSpPr>
          <p:spPr bwMode="auto">
            <a:xfrm>
              <a:off x="-677" y="443"/>
              <a:ext cx="211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altLang="en-US" sz="1400" dirty="0"/>
                <a:t>1 Enzyme </a:t>
              </a:r>
              <a:r>
                <a:rPr lang="en-US" altLang="en-US" sz="1400" dirty="0" smtClean="0"/>
                <a:t>1(inactive</a:t>
              </a:r>
              <a:r>
                <a:rPr lang="en-US" altLang="en-US" sz="1400" dirty="0"/>
                <a:t>)</a:t>
              </a:r>
            </a:p>
          </p:txBody>
        </p:sp>
        <p:sp>
          <p:nvSpPr>
            <p:cNvPr id="8" name="Text Box 6"/>
            <p:cNvSpPr txBox="1">
              <a:spLocks noChangeArrowheads="1"/>
            </p:cNvSpPr>
            <p:nvPr/>
          </p:nvSpPr>
          <p:spPr bwMode="auto">
            <a:xfrm>
              <a:off x="2081" y="443"/>
              <a:ext cx="2943"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altLang="en-US" sz="1400" dirty="0"/>
                <a:t>1 Enzyme </a:t>
              </a:r>
              <a:r>
                <a:rPr lang="en-US" altLang="en-US" sz="1400" dirty="0" smtClean="0"/>
                <a:t>1 (active</a:t>
              </a:r>
              <a:r>
                <a:rPr lang="en-US" altLang="en-US" sz="1400" dirty="0"/>
                <a:t>)</a:t>
              </a:r>
            </a:p>
          </p:txBody>
        </p:sp>
        <p:sp>
          <p:nvSpPr>
            <p:cNvPr id="9" name="Line 7"/>
            <p:cNvSpPr>
              <a:spLocks noChangeShapeType="1"/>
            </p:cNvSpPr>
            <p:nvPr/>
          </p:nvSpPr>
          <p:spPr bwMode="auto">
            <a:xfrm>
              <a:off x="2582" y="590"/>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10" name="Line 8"/>
            <p:cNvSpPr>
              <a:spLocks noChangeShapeType="1"/>
            </p:cNvSpPr>
            <p:nvPr/>
          </p:nvSpPr>
          <p:spPr bwMode="auto">
            <a:xfrm>
              <a:off x="2248" y="786"/>
              <a:ext cx="67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11" name="Text Box 9"/>
            <p:cNvSpPr txBox="1">
              <a:spLocks noChangeArrowheads="1"/>
            </p:cNvSpPr>
            <p:nvPr/>
          </p:nvSpPr>
          <p:spPr bwMode="auto">
            <a:xfrm>
              <a:off x="-175" y="686"/>
              <a:ext cx="252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rtl="0" eaLnBrk="1" hangingPunct="1">
                <a:spcBef>
                  <a:spcPct val="50000"/>
                </a:spcBef>
              </a:pPr>
              <a:r>
                <a:rPr lang="en-US" altLang="en-US" sz="1400" dirty="0"/>
                <a:t>100 Enzyme </a:t>
              </a:r>
              <a:r>
                <a:rPr lang="en-US" altLang="en-US" sz="1400" dirty="0" smtClean="0"/>
                <a:t>2 (inactive</a:t>
              </a:r>
              <a:r>
                <a:rPr lang="en-US" altLang="en-US" sz="1400" dirty="0"/>
                <a:t>)</a:t>
              </a:r>
            </a:p>
          </p:txBody>
        </p:sp>
        <p:sp>
          <p:nvSpPr>
            <p:cNvPr id="12" name="Text Box 10"/>
            <p:cNvSpPr txBox="1">
              <a:spLocks noChangeArrowheads="1"/>
            </p:cNvSpPr>
            <p:nvPr/>
          </p:nvSpPr>
          <p:spPr bwMode="auto">
            <a:xfrm>
              <a:off x="2833" y="688"/>
              <a:ext cx="2283"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rtl="0" eaLnBrk="1" hangingPunct="1">
                <a:spcBef>
                  <a:spcPct val="50000"/>
                </a:spcBef>
              </a:pPr>
              <a:r>
                <a:rPr lang="en-US" altLang="en-US" sz="1400" dirty="0"/>
                <a:t>100 Enzyme </a:t>
              </a:r>
              <a:r>
                <a:rPr lang="en-US" altLang="en-US" sz="1400" dirty="0" smtClean="0"/>
                <a:t>2 (active</a:t>
              </a:r>
              <a:r>
                <a:rPr lang="en-US" altLang="en-US" sz="1400" dirty="0"/>
                <a:t>)</a:t>
              </a:r>
            </a:p>
          </p:txBody>
        </p:sp>
        <p:sp>
          <p:nvSpPr>
            <p:cNvPr id="13" name="Line 11"/>
            <p:cNvSpPr>
              <a:spLocks noChangeShapeType="1"/>
            </p:cNvSpPr>
            <p:nvPr/>
          </p:nvSpPr>
          <p:spPr bwMode="auto">
            <a:xfrm>
              <a:off x="3456" y="835"/>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14" name="Line 12"/>
            <p:cNvSpPr>
              <a:spLocks noChangeShapeType="1"/>
            </p:cNvSpPr>
            <p:nvPr/>
          </p:nvSpPr>
          <p:spPr bwMode="auto">
            <a:xfrm>
              <a:off x="3120" y="1031"/>
              <a:ext cx="67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15" name="Text Box 13"/>
            <p:cNvSpPr txBox="1">
              <a:spLocks noChangeArrowheads="1"/>
            </p:cNvSpPr>
            <p:nvPr/>
          </p:nvSpPr>
          <p:spPr bwMode="auto">
            <a:xfrm>
              <a:off x="3696" y="931"/>
              <a:ext cx="248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rtl="0" eaLnBrk="1" hangingPunct="1">
                <a:spcBef>
                  <a:spcPct val="50000"/>
                </a:spcBef>
              </a:pPr>
              <a:r>
                <a:rPr lang="en-US" altLang="en-US" sz="1400" dirty="0"/>
                <a:t>10,00 Enzyme </a:t>
              </a:r>
              <a:r>
                <a:rPr lang="en-US" altLang="en-US" sz="1400" dirty="0" smtClean="0"/>
                <a:t>3(active</a:t>
              </a:r>
              <a:r>
                <a:rPr lang="en-US" altLang="en-US" sz="1400" dirty="0"/>
                <a:t>)</a:t>
              </a:r>
            </a:p>
          </p:txBody>
        </p:sp>
        <p:sp>
          <p:nvSpPr>
            <p:cNvPr id="16" name="Text Box 14"/>
            <p:cNvSpPr txBox="1">
              <a:spLocks noChangeArrowheads="1"/>
            </p:cNvSpPr>
            <p:nvPr/>
          </p:nvSpPr>
          <p:spPr bwMode="auto">
            <a:xfrm>
              <a:off x="596" y="931"/>
              <a:ext cx="2739"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rtl="0" eaLnBrk="1" hangingPunct="1">
                <a:spcBef>
                  <a:spcPct val="50000"/>
                </a:spcBef>
              </a:pPr>
              <a:r>
                <a:rPr lang="en-US" altLang="en-US" sz="1400" dirty="0"/>
                <a:t>10,00 Enzyme </a:t>
              </a:r>
              <a:r>
                <a:rPr lang="en-US" altLang="en-US" sz="1400" dirty="0" smtClean="0"/>
                <a:t>3 (inactive</a:t>
              </a:r>
              <a:r>
                <a:rPr lang="en-US" altLang="en-US" sz="1400" dirty="0"/>
                <a:t>)</a:t>
              </a:r>
            </a:p>
          </p:txBody>
        </p:sp>
        <p:sp>
          <p:nvSpPr>
            <p:cNvPr id="18" name="Line 16"/>
            <p:cNvSpPr>
              <a:spLocks noChangeShapeType="1"/>
            </p:cNvSpPr>
            <p:nvPr/>
          </p:nvSpPr>
          <p:spPr bwMode="auto">
            <a:xfrm>
              <a:off x="4251" y="1275"/>
              <a:ext cx="67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19" name="Text Box 17"/>
            <p:cNvSpPr txBox="1">
              <a:spLocks noChangeArrowheads="1"/>
            </p:cNvSpPr>
            <p:nvPr/>
          </p:nvSpPr>
          <p:spPr bwMode="auto">
            <a:xfrm>
              <a:off x="4919" y="1175"/>
              <a:ext cx="67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algn="just" rtl="0" eaLnBrk="1" hangingPunct="1">
                <a:spcBef>
                  <a:spcPct val="50000"/>
                </a:spcBef>
              </a:pPr>
              <a:r>
                <a:rPr lang="en-US" altLang="en-US" sz="1400" dirty="0"/>
                <a:t>10</a:t>
              </a:r>
              <a:r>
                <a:rPr lang="en-US" altLang="en-US" sz="1400" baseline="30000" dirty="0"/>
                <a:t>6 </a:t>
              </a:r>
              <a:r>
                <a:rPr lang="en-US" altLang="en-US" sz="1400" dirty="0"/>
                <a:t>B</a:t>
              </a:r>
            </a:p>
          </p:txBody>
        </p:sp>
        <p:sp>
          <p:nvSpPr>
            <p:cNvPr id="20" name="Text Box 18"/>
            <p:cNvSpPr txBox="1">
              <a:spLocks noChangeArrowheads="1"/>
            </p:cNvSpPr>
            <p:nvPr/>
          </p:nvSpPr>
          <p:spPr bwMode="auto">
            <a:xfrm>
              <a:off x="3582" y="1178"/>
              <a:ext cx="67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algn="just" rtl="0" eaLnBrk="1" hangingPunct="1">
                <a:spcBef>
                  <a:spcPct val="50000"/>
                </a:spcBef>
              </a:pPr>
              <a:r>
                <a:rPr lang="en-US" altLang="en-US" sz="1400" dirty="0"/>
                <a:t>10</a:t>
              </a:r>
              <a:r>
                <a:rPr lang="en-US" altLang="en-US" sz="1400" baseline="30000" dirty="0"/>
                <a:t>6 </a:t>
              </a:r>
              <a:r>
                <a:rPr lang="en-US" altLang="en-US" sz="1400" dirty="0"/>
                <a:t>A</a:t>
              </a:r>
            </a:p>
          </p:txBody>
        </p:sp>
        <p:sp>
          <p:nvSpPr>
            <p:cNvPr id="21" name="Text Box 19"/>
            <p:cNvSpPr txBox="1">
              <a:spLocks noChangeArrowheads="1"/>
            </p:cNvSpPr>
            <p:nvPr/>
          </p:nvSpPr>
          <p:spPr bwMode="auto">
            <a:xfrm>
              <a:off x="96" y="1324"/>
              <a:ext cx="5913"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rtl="0" eaLnBrk="1" hangingPunct="1">
                <a:spcBef>
                  <a:spcPct val="50000"/>
                </a:spcBef>
              </a:pPr>
              <a:r>
                <a:rPr lang="en-US" altLang="en-US" sz="1400" dirty="0"/>
                <a:t>Figure-2 :- </a:t>
              </a:r>
              <a:r>
                <a:rPr lang="en-US" altLang="en-US" sz="1400" dirty="0" smtClean="0"/>
                <a:t>A </a:t>
              </a:r>
              <a:r>
                <a:rPr lang="en-US" altLang="en-US" sz="1400" dirty="0"/>
                <a:t>hypothetical  enzyme  cascade.</a:t>
              </a:r>
            </a:p>
          </p:txBody>
        </p:sp>
      </p:grpSp>
      <p:sp>
        <p:nvSpPr>
          <p:cNvPr id="22" name="Line 11"/>
          <p:cNvSpPr>
            <a:spLocks noChangeShapeType="1"/>
          </p:cNvSpPr>
          <p:nvPr/>
        </p:nvSpPr>
        <p:spPr bwMode="auto">
          <a:xfrm>
            <a:off x="5029200" y="4572000"/>
            <a:ext cx="0" cy="29893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Tree>
    <p:extLst>
      <p:ext uri="{BB962C8B-B14F-4D97-AF65-F5344CB8AC3E}">
        <p14:creationId xmlns:p14="http://schemas.microsoft.com/office/powerpoint/2010/main" val="1461980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152402" y="152400"/>
            <a:ext cx="6553199" cy="6324808"/>
          </a:xfrm>
          <a:prstGeom prst="rect">
            <a:avLst/>
          </a:prstGeom>
          <a:noFill/>
          <a:ln w="9525">
            <a:noFill/>
            <a:miter lim="800000"/>
            <a:headEnd/>
            <a:tailEnd/>
          </a:ln>
        </p:spPr>
        <p:txBody>
          <a:bodyPr wrap="square">
            <a:spAutoFit/>
          </a:bodyPr>
          <a:lstStyle/>
          <a:p>
            <a:pPr algn="ctr">
              <a:spcBef>
                <a:spcPct val="50000"/>
              </a:spcBef>
              <a:defRPr/>
            </a:pPr>
            <a:r>
              <a:rPr lang="en-US" altLang="en-US" b="1" u="sng" dirty="0" smtClean="0"/>
              <a:t>Blood Clotting Formation By </a:t>
            </a:r>
            <a:r>
              <a:rPr lang="en-US" b="1" u="sng" dirty="0" smtClean="0">
                <a:cs typeface="Arial" pitchFamily="34" charset="0"/>
              </a:rPr>
              <a:t>Enzyme </a:t>
            </a:r>
            <a:r>
              <a:rPr lang="en-US" b="1" u="sng" dirty="0">
                <a:cs typeface="Arial" pitchFamily="34" charset="0"/>
              </a:rPr>
              <a:t>Cascades </a:t>
            </a:r>
            <a:r>
              <a:rPr lang="en-US" altLang="en-US" b="1" dirty="0" smtClean="0"/>
              <a:t>:-</a:t>
            </a:r>
            <a:endParaRPr lang="en-US" altLang="en-US" b="1" dirty="0"/>
          </a:p>
          <a:p>
            <a:pPr algn="just">
              <a:spcBef>
                <a:spcPct val="50000"/>
              </a:spcBef>
            </a:pPr>
            <a:r>
              <a:rPr lang="en-US" altLang="en-US" sz="1600" b="1" dirty="0"/>
              <a:t>             Bleeding </a:t>
            </a:r>
            <a:r>
              <a:rPr lang="en-US" altLang="en-US" sz="1600" b="1" dirty="0" smtClean="0"/>
              <a:t>are </a:t>
            </a:r>
            <a:r>
              <a:rPr lang="en-US" altLang="en-US" sz="1600" b="1" dirty="0"/>
              <a:t>problems may have origin in naturally occurring. Blood clotting is mediated by a cascade of proteolytic activation that assure a rapid and </a:t>
            </a:r>
            <a:r>
              <a:rPr lang="en-US" altLang="en-US" sz="1600" b="1" dirty="0" smtClean="0"/>
              <a:t>amplified in </a:t>
            </a:r>
            <a:r>
              <a:rPr lang="en-US" altLang="en-US" sz="1600" b="1" dirty="0"/>
              <a:t>response to trauma. So blood clotting is activated by </a:t>
            </a:r>
            <a:r>
              <a:rPr lang="en-US" altLang="en-US" sz="1600" b="1" dirty="0" smtClean="0"/>
              <a:t> enzymes </a:t>
            </a:r>
            <a:r>
              <a:rPr lang="en-US" altLang="en-US" sz="1600" b="1" dirty="0"/>
              <a:t>secreted by the cell at the damaged site by involving series of proteolytic reactions that result in </a:t>
            </a:r>
            <a:r>
              <a:rPr lang="en-US" altLang="en-US" sz="1600" b="1" i="1" dirty="0"/>
              <a:t>formation of </a:t>
            </a:r>
            <a:r>
              <a:rPr lang="en-US" altLang="en-US" sz="1600" b="1" i="1" dirty="0" smtClean="0"/>
              <a:t>Prothrombin </a:t>
            </a:r>
            <a:r>
              <a:rPr lang="en-US" altLang="en-US" sz="1600" b="1" i="1" dirty="0"/>
              <a:t>activator complex</a:t>
            </a:r>
            <a:r>
              <a:rPr lang="en-US" altLang="en-US" sz="1600" b="1" dirty="0"/>
              <a:t> by converting Prothrombin into </a:t>
            </a:r>
            <a:r>
              <a:rPr lang="en-US" altLang="en-US" sz="1600" b="1" i="1" dirty="0"/>
              <a:t>Thrombin</a:t>
            </a:r>
            <a:r>
              <a:rPr lang="en-US" altLang="en-US" sz="1600" b="1" dirty="0"/>
              <a:t> . Thrombin cleaves four </a:t>
            </a:r>
            <a:r>
              <a:rPr lang="en-US" altLang="en-US" sz="1600" b="1" dirty="0" smtClean="0"/>
              <a:t>peptide </a:t>
            </a:r>
            <a:r>
              <a:rPr lang="en-US" altLang="en-US" sz="1600" b="1" dirty="0"/>
              <a:t>bonds in Fibrinogen to produce Fibrin</a:t>
            </a:r>
            <a:r>
              <a:rPr lang="en-US" altLang="en-US" sz="1600" b="1" dirty="0" smtClean="0"/>
              <a:t>.</a:t>
            </a:r>
          </a:p>
          <a:p>
            <a:pPr algn="just">
              <a:spcBef>
                <a:spcPct val="50000"/>
              </a:spcBef>
            </a:pPr>
            <a:r>
              <a:rPr lang="en-US" altLang="en-US" sz="1600" b="1" dirty="0" smtClean="0"/>
              <a:t>    Prothrombin  →  Thrombin  → Fibrinogen  → Fibrin → </a:t>
            </a:r>
            <a:r>
              <a:rPr lang="en-US" altLang="en-US" sz="1600" b="1" dirty="0"/>
              <a:t>Fibrin threads </a:t>
            </a:r>
            <a:r>
              <a:rPr lang="en-US" altLang="en-US" sz="1600" b="1" dirty="0" smtClean="0"/>
              <a:t>.</a:t>
            </a:r>
            <a:endParaRPr lang="en-US" altLang="en-US" sz="1600" b="1" dirty="0"/>
          </a:p>
          <a:p>
            <a:pPr algn="just">
              <a:spcBef>
                <a:spcPct val="50000"/>
              </a:spcBef>
            </a:pPr>
            <a:r>
              <a:rPr lang="en-US" altLang="en-US" sz="1600" b="1" dirty="0"/>
              <a:t>           </a:t>
            </a:r>
            <a:endParaRPr lang="en-US" altLang="en-US" sz="1600" b="1" dirty="0" smtClean="0"/>
          </a:p>
          <a:p>
            <a:pPr algn="just">
              <a:spcBef>
                <a:spcPct val="50000"/>
              </a:spcBef>
            </a:pPr>
            <a:r>
              <a:rPr lang="en-US" altLang="en-US" sz="1600" b="1" dirty="0" smtClean="0"/>
              <a:t> </a:t>
            </a:r>
            <a:r>
              <a:rPr lang="en-US" altLang="en-US" sz="1600" b="1" dirty="0"/>
              <a:t>When Fibrinogen has been converted to Fibrin, the clot that forms is a polymerized Fibrin threads that become attached to blood cells, blood vessels walls, and plasma </a:t>
            </a:r>
            <a:r>
              <a:rPr lang="en-US" altLang="en-US" sz="1600" b="1" dirty="0" smtClean="0"/>
              <a:t>proteins.</a:t>
            </a:r>
          </a:p>
          <a:p>
            <a:pPr algn="just">
              <a:spcBef>
                <a:spcPct val="50000"/>
              </a:spcBef>
            </a:pPr>
            <a:r>
              <a:rPr lang="en-US" altLang="en-US" sz="1600" b="1" dirty="0" smtClean="0"/>
              <a:t> </a:t>
            </a:r>
            <a:r>
              <a:rPr lang="en-US" altLang="en-US" sz="1600" b="1" dirty="0"/>
              <a:t>Fibrin threads is unstable so the enzyme </a:t>
            </a:r>
            <a:r>
              <a:rPr lang="en-US" altLang="en-US" sz="1600" b="1" i="1" dirty="0" smtClean="0"/>
              <a:t>Transglutaminase </a:t>
            </a:r>
            <a:r>
              <a:rPr lang="en-US" altLang="en-US" sz="1600" b="1" dirty="0" smtClean="0"/>
              <a:t>stabilized </a:t>
            </a:r>
            <a:r>
              <a:rPr lang="en-US" altLang="en-US" sz="1600" b="1" dirty="0"/>
              <a:t>the Fibrin clot by </a:t>
            </a:r>
            <a:r>
              <a:rPr lang="en-US" altLang="en-US" sz="1600" b="1" dirty="0" smtClean="0"/>
              <a:t>producing covalent </a:t>
            </a:r>
            <a:r>
              <a:rPr lang="en-US" altLang="en-US" sz="1600" b="1" dirty="0"/>
              <a:t>cross-linkages between Fibrin threads in the </a:t>
            </a:r>
            <a:r>
              <a:rPr lang="en-US" altLang="en-US" sz="1600" b="1" dirty="0" smtClean="0"/>
              <a:t>clot. Certain </a:t>
            </a:r>
            <a:r>
              <a:rPr lang="en-US" altLang="en-US" sz="1600" b="1" dirty="0"/>
              <a:t>natural proteins and Vitamin K as well as synthetic </a:t>
            </a:r>
            <a:r>
              <a:rPr lang="en-US" altLang="en-US" sz="1600" b="1" dirty="0" smtClean="0"/>
              <a:t>antagonists drugs </a:t>
            </a:r>
            <a:r>
              <a:rPr lang="en-US" altLang="en-US" sz="1600" b="1" dirty="0"/>
              <a:t>are effective in controlling this </a:t>
            </a:r>
            <a:r>
              <a:rPr lang="en-US" altLang="en-US" sz="1600" b="1" dirty="0" smtClean="0"/>
              <a:t>bleeding. The following figure(14) below indicate that</a:t>
            </a:r>
            <a:endParaRPr lang="en-US" altLang="en-US" sz="1600" b="1" dirty="0"/>
          </a:p>
          <a:p>
            <a:pPr algn="just">
              <a:spcBef>
                <a:spcPct val="50000"/>
              </a:spcBef>
              <a:defRPr/>
            </a:pPr>
            <a:endParaRPr lang="en-US" sz="1600" b="1" u="sng" dirty="0" smtClean="0">
              <a:cs typeface="Arial" pitchFamily="34" charset="0"/>
            </a:endParaRPr>
          </a:p>
          <a:p>
            <a:pPr algn="just">
              <a:spcBef>
                <a:spcPct val="50000"/>
              </a:spcBef>
              <a:defRPr/>
            </a:pPr>
            <a:endParaRPr lang="en-US" sz="1600" b="1" dirty="0">
              <a:solidFill>
                <a:schemeClr val="accent4"/>
              </a:solidFill>
              <a:cs typeface="Arial" pitchFamily="34" charset="0"/>
            </a:endParaRPr>
          </a:p>
          <a:p>
            <a:pPr algn="just" rtl="0">
              <a:spcBef>
                <a:spcPct val="50000"/>
              </a:spcBef>
              <a:buFont typeface="Wingdings" pitchFamily="2" charset="2"/>
              <a:buNone/>
              <a:defRPr/>
            </a:pPr>
            <a:endParaRPr lang="en-US" b="1" u="sng" dirty="0">
              <a:latin typeface="Arial" pitchFamily="34" charset="0"/>
              <a:cs typeface="Arial" pitchFamily="34" charset="0"/>
            </a:endParaRPr>
          </a:p>
        </p:txBody>
      </p:sp>
      <p:grpSp>
        <p:nvGrpSpPr>
          <p:cNvPr id="3" name="Group 2"/>
          <p:cNvGrpSpPr/>
          <p:nvPr/>
        </p:nvGrpSpPr>
        <p:grpSpPr>
          <a:xfrm>
            <a:off x="228600" y="5332590"/>
            <a:ext cx="5473422" cy="2592210"/>
            <a:chOff x="774978" y="2055990"/>
            <a:chExt cx="5473422" cy="2592210"/>
          </a:xfrm>
        </p:grpSpPr>
        <p:grpSp>
          <p:nvGrpSpPr>
            <p:cNvPr id="4" name="Group 20"/>
            <p:cNvGrpSpPr>
              <a:grpSpLocks/>
            </p:cNvGrpSpPr>
            <p:nvPr/>
          </p:nvGrpSpPr>
          <p:grpSpPr bwMode="auto">
            <a:xfrm>
              <a:off x="895886" y="2055990"/>
              <a:ext cx="4419063" cy="2085077"/>
              <a:chOff x="-42" y="446"/>
              <a:chExt cx="2745" cy="717"/>
            </a:xfrm>
          </p:grpSpPr>
          <p:sp>
            <p:nvSpPr>
              <p:cNvPr id="16" name="Text Box 2"/>
              <p:cNvSpPr txBox="1">
                <a:spLocks noChangeArrowheads="1"/>
              </p:cNvSpPr>
              <p:nvPr/>
            </p:nvSpPr>
            <p:spPr bwMode="auto">
              <a:xfrm>
                <a:off x="-42" y="446"/>
                <a:ext cx="24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altLang="en-US" sz="1600" dirty="0" smtClean="0"/>
                  <a:t>Prothrombin </a:t>
                </a:r>
                <a:r>
                  <a:rPr lang="en-US" altLang="en-US" sz="1600" dirty="0"/>
                  <a:t>activator complex </a:t>
                </a:r>
              </a:p>
            </p:txBody>
          </p:sp>
          <p:sp>
            <p:nvSpPr>
              <p:cNvPr id="17" name="Line 3"/>
              <p:cNvSpPr>
                <a:spLocks noChangeShapeType="1"/>
              </p:cNvSpPr>
              <p:nvPr/>
            </p:nvSpPr>
            <p:spPr bwMode="auto">
              <a:xfrm flipH="1">
                <a:off x="1093" y="551"/>
                <a:ext cx="5"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p>
            </p:txBody>
          </p:sp>
          <p:sp>
            <p:nvSpPr>
              <p:cNvPr id="18" name="Line 4"/>
              <p:cNvSpPr>
                <a:spLocks noChangeShapeType="1"/>
              </p:cNvSpPr>
              <p:nvPr/>
            </p:nvSpPr>
            <p:spPr bwMode="auto">
              <a:xfrm>
                <a:off x="762" y="735"/>
                <a:ext cx="67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p>
            </p:txBody>
          </p:sp>
          <p:sp>
            <p:nvSpPr>
              <p:cNvPr id="19" name="Text Box 6"/>
              <p:cNvSpPr txBox="1">
                <a:spLocks noChangeArrowheads="1"/>
              </p:cNvSpPr>
              <p:nvPr/>
            </p:nvSpPr>
            <p:spPr bwMode="auto">
              <a:xfrm>
                <a:off x="1378" y="656"/>
                <a:ext cx="132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altLang="en-US" sz="1600" dirty="0" smtClean="0"/>
                  <a:t>Thrombin (active</a:t>
                </a:r>
                <a:r>
                  <a:rPr lang="en-US" altLang="en-US" sz="1600" dirty="0"/>
                  <a:t>)</a:t>
                </a:r>
              </a:p>
            </p:txBody>
          </p:sp>
          <p:sp>
            <p:nvSpPr>
              <p:cNvPr id="20" name="Line 7"/>
              <p:cNvSpPr>
                <a:spLocks noChangeShapeType="1"/>
              </p:cNvSpPr>
              <p:nvPr/>
            </p:nvSpPr>
            <p:spPr bwMode="auto">
              <a:xfrm>
                <a:off x="1709" y="761"/>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p>
            </p:txBody>
          </p:sp>
          <p:sp>
            <p:nvSpPr>
              <p:cNvPr id="21" name="Line 8"/>
              <p:cNvSpPr>
                <a:spLocks noChangeShapeType="1"/>
              </p:cNvSpPr>
              <p:nvPr/>
            </p:nvSpPr>
            <p:spPr bwMode="auto">
              <a:xfrm>
                <a:off x="1350" y="944"/>
                <a:ext cx="67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p>
            </p:txBody>
          </p:sp>
          <p:sp>
            <p:nvSpPr>
              <p:cNvPr id="22" name="Line 11"/>
              <p:cNvSpPr>
                <a:spLocks noChangeShapeType="1"/>
              </p:cNvSpPr>
              <p:nvPr/>
            </p:nvSpPr>
            <p:spPr bwMode="auto">
              <a:xfrm flipH="1">
                <a:off x="2324" y="971"/>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p>
            </p:txBody>
          </p:sp>
        </p:grpSp>
        <p:sp>
          <p:nvSpPr>
            <p:cNvPr id="5" name="Rectangle 20"/>
            <p:cNvSpPr>
              <a:spLocks noChangeArrowheads="1"/>
            </p:cNvSpPr>
            <p:nvPr/>
          </p:nvSpPr>
          <p:spPr bwMode="auto">
            <a:xfrm>
              <a:off x="774978" y="2590800"/>
              <a:ext cx="1415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tLang="en-US" sz="1600" dirty="0"/>
                <a:t>Prothrombin</a:t>
              </a:r>
            </a:p>
            <a:p>
              <a:pPr eaLnBrk="1" hangingPunct="1"/>
              <a:r>
                <a:rPr lang="en-US" altLang="en-US" sz="1600" dirty="0"/>
                <a:t>(inactive)</a:t>
              </a:r>
            </a:p>
          </p:txBody>
        </p:sp>
        <p:sp>
          <p:nvSpPr>
            <p:cNvPr id="6" name="Rectangle 21"/>
            <p:cNvSpPr>
              <a:spLocks noChangeArrowheads="1"/>
            </p:cNvSpPr>
            <p:nvPr/>
          </p:nvSpPr>
          <p:spPr bwMode="auto">
            <a:xfrm>
              <a:off x="993651" y="3276600"/>
              <a:ext cx="24483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tLang="en-US" sz="1600" dirty="0" smtClean="0"/>
                <a:t>Fibrinogen (inactive)</a:t>
              </a:r>
              <a:endParaRPr lang="en-US" altLang="en-US" sz="1600" dirty="0"/>
            </a:p>
          </p:txBody>
        </p:sp>
        <p:sp>
          <p:nvSpPr>
            <p:cNvPr id="7" name="Rectangle 22"/>
            <p:cNvSpPr>
              <a:spLocks noChangeArrowheads="1"/>
            </p:cNvSpPr>
            <p:nvPr/>
          </p:nvSpPr>
          <p:spPr bwMode="auto">
            <a:xfrm>
              <a:off x="4127778" y="3276600"/>
              <a:ext cx="1714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tLang="en-US" sz="1600" dirty="0" smtClean="0"/>
                <a:t>Fibrin (active</a:t>
              </a:r>
              <a:r>
                <a:rPr lang="en-US" altLang="en-US" sz="1600" dirty="0"/>
                <a:t>)</a:t>
              </a:r>
            </a:p>
          </p:txBody>
        </p:sp>
        <p:grpSp>
          <p:nvGrpSpPr>
            <p:cNvPr id="8" name="Group 7"/>
            <p:cNvGrpSpPr/>
            <p:nvPr/>
          </p:nvGrpSpPr>
          <p:grpSpPr>
            <a:xfrm>
              <a:off x="2514600" y="4191000"/>
              <a:ext cx="3733800" cy="457200"/>
              <a:chOff x="2114550" y="6426200"/>
              <a:chExt cx="3733800" cy="457200"/>
            </a:xfrm>
          </p:grpSpPr>
          <p:sp>
            <p:nvSpPr>
              <p:cNvPr id="9" name="Rectangle 8"/>
              <p:cNvSpPr/>
              <p:nvPr/>
            </p:nvSpPr>
            <p:spPr bwMode="auto">
              <a:xfrm>
                <a:off x="3115075" y="6426200"/>
                <a:ext cx="856850" cy="45720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rtlCol="1"/>
              <a:lstStyle/>
              <a:p>
                <a:pPr>
                  <a:defRPr/>
                </a:pPr>
                <a:r>
                  <a:rPr lang="en-US" sz="1600" b="1" dirty="0">
                    <a:latin typeface="Arial" pitchFamily="34" charset="0"/>
                    <a:cs typeface="Arial" pitchFamily="34" charset="0"/>
                  </a:rPr>
                  <a:t>Fibrin</a:t>
                </a:r>
              </a:p>
            </p:txBody>
          </p:sp>
          <p:sp>
            <p:nvSpPr>
              <p:cNvPr id="10" name="Rectangle 28"/>
              <p:cNvSpPr>
                <a:spLocks noChangeArrowheads="1"/>
              </p:cNvSpPr>
              <p:nvPr/>
            </p:nvSpPr>
            <p:spPr bwMode="auto">
              <a:xfrm>
                <a:off x="2114550" y="6426200"/>
                <a:ext cx="805602" cy="457200"/>
              </a:xfrm>
              <a:prstGeom prst="rect">
                <a:avLst/>
              </a:prstGeom>
              <a:gradFill rotWithShape="1">
                <a:gsLst>
                  <a:gs pos="0">
                    <a:srgbClr val="EA8C8C"/>
                  </a:gs>
                  <a:gs pos="50000">
                    <a:srgbClr val="F0BABA"/>
                  </a:gs>
                  <a:gs pos="100000">
                    <a:srgbClr val="F7DEDE"/>
                  </a:gs>
                </a:gsLst>
                <a:lin ang="10800000" scaled="1"/>
              </a:gradFill>
              <a:ln w="9525" algn="ctr">
                <a:solidFill>
                  <a:schemeClr val="tx1"/>
                </a:solidFill>
                <a:round/>
                <a:headEnd/>
                <a:tailEnd/>
              </a:ln>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tLang="en-US" sz="1600" dirty="0"/>
                  <a:t>Fibrin</a:t>
                </a:r>
              </a:p>
            </p:txBody>
          </p:sp>
          <p:sp>
            <p:nvSpPr>
              <p:cNvPr id="11" name="Rectangle 10"/>
              <p:cNvSpPr/>
              <p:nvPr/>
            </p:nvSpPr>
            <p:spPr bwMode="auto">
              <a:xfrm>
                <a:off x="4057649" y="6426200"/>
                <a:ext cx="771525" cy="45720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rtlCol="1"/>
              <a:lstStyle/>
              <a:p>
                <a:pPr>
                  <a:defRPr/>
                </a:pPr>
                <a:r>
                  <a:rPr lang="en-US" sz="1600" b="1" dirty="0">
                    <a:latin typeface="Arial" pitchFamily="34" charset="0"/>
                    <a:cs typeface="Arial" pitchFamily="34" charset="0"/>
                  </a:rPr>
                  <a:t>Fibrin</a:t>
                </a:r>
              </a:p>
            </p:txBody>
          </p:sp>
          <p:sp>
            <p:nvSpPr>
              <p:cNvPr id="12" name="Rectangle 30"/>
              <p:cNvSpPr>
                <a:spLocks noChangeArrowheads="1"/>
              </p:cNvSpPr>
              <p:nvPr/>
            </p:nvSpPr>
            <p:spPr bwMode="auto">
              <a:xfrm>
                <a:off x="5067300" y="6426200"/>
                <a:ext cx="781050" cy="457200"/>
              </a:xfrm>
              <a:prstGeom prst="rect">
                <a:avLst/>
              </a:prstGeom>
              <a:gradFill rotWithShape="1">
                <a:gsLst>
                  <a:gs pos="0">
                    <a:srgbClr val="EA8C8C"/>
                  </a:gs>
                  <a:gs pos="50000">
                    <a:srgbClr val="F0BABA"/>
                  </a:gs>
                  <a:gs pos="100000">
                    <a:srgbClr val="F7DEDE"/>
                  </a:gs>
                </a:gsLst>
                <a:lin ang="2700000" scaled="1"/>
              </a:gradFill>
              <a:ln w="9525" algn="ctr">
                <a:solidFill>
                  <a:schemeClr val="tx1"/>
                </a:solidFill>
                <a:round/>
                <a:headEnd/>
                <a:tailEnd/>
              </a:ln>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tLang="en-US" sz="1600" dirty="0"/>
                  <a:t>Fibrin</a:t>
                </a:r>
              </a:p>
            </p:txBody>
          </p:sp>
          <p:sp>
            <p:nvSpPr>
              <p:cNvPr id="13" name="Flowchart: Terminator 31"/>
              <p:cNvSpPr>
                <a:spLocks noChangeArrowheads="1"/>
              </p:cNvSpPr>
              <p:nvPr/>
            </p:nvSpPr>
            <p:spPr bwMode="auto">
              <a:xfrm>
                <a:off x="2876550" y="6654800"/>
                <a:ext cx="285750" cy="61384"/>
              </a:xfrm>
              <a:prstGeom prst="flowChartTerminator">
                <a:avLst/>
              </a:prstGeom>
              <a:solidFill>
                <a:schemeClr val="accent1"/>
              </a:solidFill>
              <a:ln w="9525" algn="ctr">
                <a:solidFill>
                  <a:schemeClr val="tx1"/>
                </a:solidFill>
                <a:round/>
                <a:headEnd/>
                <a:tailEnd/>
              </a:ln>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sz="1600"/>
              </a:p>
            </p:txBody>
          </p:sp>
          <p:sp>
            <p:nvSpPr>
              <p:cNvPr id="14" name="Flowchart: Terminator 32"/>
              <p:cNvSpPr>
                <a:spLocks noChangeArrowheads="1"/>
              </p:cNvSpPr>
              <p:nvPr/>
            </p:nvSpPr>
            <p:spPr bwMode="auto">
              <a:xfrm>
                <a:off x="3829050" y="6654800"/>
                <a:ext cx="285750" cy="61384"/>
              </a:xfrm>
              <a:prstGeom prst="flowChartTerminator">
                <a:avLst/>
              </a:prstGeom>
              <a:solidFill>
                <a:schemeClr val="accent1"/>
              </a:solidFill>
              <a:ln w="9525" algn="ctr">
                <a:solidFill>
                  <a:schemeClr val="tx1"/>
                </a:solidFill>
                <a:round/>
                <a:headEnd/>
                <a:tailEnd/>
              </a:ln>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sz="1600"/>
              </a:p>
            </p:txBody>
          </p:sp>
          <p:sp>
            <p:nvSpPr>
              <p:cNvPr id="15" name="Flowchart: Terminator 33"/>
              <p:cNvSpPr>
                <a:spLocks noChangeArrowheads="1"/>
              </p:cNvSpPr>
              <p:nvPr/>
            </p:nvSpPr>
            <p:spPr bwMode="auto">
              <a:xfrm>
                <a:off x="4800600" y="6654800"/>
                <a:ext cx="285750" cy="61384"/>
              </a:xfrm>
              <a:prstGeom prst="flowChartTerminator">
                <a:avLst/>
              </a:prstGeom>
              <a:solidFill>
                <a:schemeClr val="accent1"/>
              </a:solidFill>
              <a:ln w="9525" algn="ctr">
                <a:solidFill>
                  <a:schemeClr val="tx1"/>
                </a:solidFill>
                <a:round/>
                <a:headEnd/>
                <a:tailEnd/>
              </a:ln>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sz="1600"/>
              </a:p>
            </p:txBody>
          </p:sp>
        </p:grpSp>
      </p:grpSp>
      <p:sp>
        <p:nvSpPr>
          <p:cNvPr id="23" name="Rectangle 22"/>
          <p:cNvSpPr/>
          <p:nvPr/>
        </p:nvSpPr>
        <p:spPr>
          <a:xfrm>
            <a:off x="1995288" y="8382000"/>
            <a:ext cx="3567312" cy="338554"/>
          </a:xfrm>
          <a:prstGeom prst="rect">
            <a:avLst/>
          </a:prstGeom>
        </p:spPr>
        <p:txBody>
          <a:bodyPr wrap="square">
            <a:spAutoFit/>
          </a:bodyPr>
          <a:lstStyle/>
          <a:p>
            <a:r>
              <a:rPr lang="en-US" altLang="en-US" sz="1600" b="1" dirty="0" smtClean="0"/>
              <a:t>Figure (14): Blood Clotting formation</a:t>
            </a:r>
            <a:endParaRPr lang="en-US" sz="1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0804" y="2705204"/>
            <a:ext cx="418996" cy="418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0336" y="2743200"/>
            <a:ext cx="386464"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8"/>
          <p:cNvSpPr>
            <a:spLocks noChangeArrowheads="1"/>
          </p:cNvSpPr>
          <p:nvPr/>
        </p:nvSpPr>
        <p:spPr bwMode="auto">
          <a:xfrm>
            <a:off x="685800" y="7467600"/>
            <a:ext cx="1034202" cy="609600"/>
          </a:xfrm>
          <a:prstGeom prst="rect">
            <a:avLst/>
          </a:prstGeom>
          <a:ln w="9525" algn="ctr">
            <a:solidFill>
              <a:schemeClr val="tx1"/>
            </a:solidFill>
            <a:round/>
            <a:headEnd/>
            <a:tailEnd/>
          </a:ln>
        </p:spPr>
        <p:style>
          <a:lnRef idx="0">
            <a:scrgbClr r="0" g="0" b="0"/>
          </a:lnRef>
          <a:fillRef idx="1001">
            <a:schemeClr val="lt1"/>
          </a:fillRef>
          <a:effectRef idx="0">
            <a:scrgbClr r="0" g="0" b="0"/>
          </a:effectRef>
          <a:fontRef idx="major"/>
        </p:style>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tLang="en-US" sz="1600" dirty="0" smtClean="0"/>
              <a:t>Fibrin Threads</a:t>
            </a:r>
            <a:endParaRPr lang="en-US" altLang="en-US" sz="1600" dirty="0"/>
          </a:p>
        </p:txBody>
      </p:sp>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4474" y="6400800"/>
            <a:ext cx="61834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8099286"/>
            <a:ext cx="663714" cy="663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ight Arrow 24"/>
          <p:cNvSpPr/>
          <p:nvPr/>
        </p:nvSpPr>
        <p:spPr>
          <a:xfrm>
            <a:off x="1371600" y="7620000"/>
            <a:ext cx="489204" cy="137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306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6705600" cy="8586966"/>
          </a:xfrm>
          <a:prstGeom prst="rect">
            <a:avLst/>
          </a:prstGeom>
        </p:spPr>
        <p:txBody>
          <a:bodyPr wrap="square">
            <a:spAutoFit/>
          </a:bodyPr>
          <a:lstStyle/>
          <a:p>
            <a:pPr algn="ctr"/>
            <a:r>
              <a:rPr lang="en-US" sz="1600" b="1" dirty="0" smtClean="0"/>
              <a:t>Inflammation relief </a:t>
            </a:r>
          </a:p>
          <a:p>
            <a:pPr algn="justLow"/>
            <a:r>
              <a:rPr lang="en-US" sz="1600" b="1" dirty="0" smtClean="0"/>
              <a:t>                  Aspirin is used for inflammation, pain, fever, and blood thinner. The </a:t>
            </a:r>
            <a:r>
              <a:rPr lang="en-US" sz="1600" b="1" dirty="0"/>
              <a:t>covalent </a:t>
            </a:r>
            <a:r>
              <a:rPr lang="en-US" sz="1600" b="1" dirty="0" smtClean="0"/>
              <a:t>bond formed </a:t>
            </a:r>
            <a:r>
              <a:rPr lang="en-US" sz="1600" b="1" dirty="0"/>
              <a:t>between Aspirin and an </a:t>
            </a:r>
            <a:r>
              <a:rPr lang="en-US" sz="1600" b="1" dirty="0" smtClean="0"/>
              <a:t>enzyme called cyclooxygenase or (COX) casing deactivation </a:t>
            </a:r>
            <a:r>
              <a:rPr lang="en-US" sz="1600" b="1" dirty="0"/>
              <a:t>of this </a:t>
            </a:r>
            <a:r>
              <a:rPr lang="en-US" sz="1600" b="1" dirty="0" smtClean="0"/>
              <a:t>enzyme. </a:t>
            </a:r>
            <a:r>
              <a:rPr lang="en-US" sz="1600" b="1" i="1" dirty="0" smtClean="0"/>
              <a:t>Cyclooxygenase </a:t>
            </a:r>
            <a:r>
              <a:rPr lang="en-US" sz="1600" b="1" i="1" dirty="0"/>
              <a:t>or (COX</a:t>
            </a:r>
            <a:r>
              <a:rPr lang="en-US" sz="1600" b="1" i="1" dirty="0" smtClean="0"/>
              <a:t>) is a key enzyme </a:t>
            </a:r>
            <a:r>
              <a:rPr lang="en-US" sz="1600" b="1" dirty="0" smtClean="0"/>
              <a:t>involved at </a:t>
            </a:r>
            <a:r>
              <a:rPr lang="en-US" sz="1600" b="1" dirty="0"/>
              <a:t>inflammation</a:t>
            </a:r>
            <a:r>
              <a:rPr lang="en-US" sz="1600" b="1" dirty="0" smtClean="0"/>
              <a:t> and activate the formation of blood clotting (by platelets and red blood cells in blood stream after injury), or stimulate the hypothalamus to increase body Temperature. Inactivation of this enzyme cause </a:t>
            </a:r>
            <a:r>
              <a:rPr lang="en-US" sz="1600" b="1" dirty="0"/>
              <a:t>a pain relief </a:t>
            </a:r>
            <a:r>
              <a:rPr lang="en-US" sz="1600" b="1" dirty="0" smtClean="0"/>
              <a:t>or decrease the </a:t>
            </a:r>
            <a:r>
              <a:rPr lang="en-US" sz="1600" b="1" dirty="0"/>
              <a:t>body </a:t>
            </a:r>
            <a:r>
              <a:rPr lang="en-US" sz="1600" b="1" dirty="0" smtClean="0"/>
              <a:t>Temperature figure (14). About 2.5 million people/ Year </a:t>
            </a:r>
            <a:r>
              <a:rPr lang="en-US" sz="1600" b="1" dirty="0"/>
              <a:t>are used </a:t>
            </a:r>
            <a:r>
              <a:rPr lang="en-US" sz="1600" b="1" dirty="0" smtClean="0"/>
              <a:t>Aspirin.</a:t>
            </a:r>
          </a:p>
          <a:p>
            <a:pPr algn="justLow"/>
            <a:r>
              <a:rPr lang="en-US" sz="1600" b="1" dirty="0" smtClean="0"/>
              <a:t> </a:t>
            </a:r>
            <a:r>
              <a:rPr lang="en-US" sz="1600" b="1" dirty="0"/>
              <a:t>Aspirin </a:t>
            </a:r>
            <a:r>
              <a:rPr lang="en-US" sz="1600" b="1" dirty="0" smtClean="0"/>
              <a:t>has disappeared </a:t>
            </a:r>
            <a:r>
              <a:rPr lang="en-US" sz="1600" b="1" dirty="0"/>
              <a:t>from the </a:t>
            </a:r>
            <a:r>
              <a:rPr lang="en-US" sz="1600" b="1" dirty="0" smtClean="0"/>
              <a:t>bloodstream (after about </a:t>
            </a:r>
            <a:r>
              <a:rPr lang="en-US" sz="1600" b="1" dirty="0"/>
              <a:t>15 </a:t>
            </a:r>
            <a:r>
              <a:rPr lang="en-US" sz="1600" b="1" dirty="0" smtClean="0"/>
              <a:t>minutes).</a:t>
            </a:r>
            <a:r>
              <a:rPr lang="en-US" sz="1600" b="1" dirty="0"/>
              <a:t> </a:t>
            </a:r>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dirty="0"/>
          </a:p>
          <a:p>
            <a:pPr algn="ctr"/>
            <a:endParaRPr lang="en-US" sz="1400" dirty="0" smtClean="0"/>
          </a:p>
          <a:p>
            <a:pPr algn="ctr"/>
            <a:endParaRPr lang="en-US" sz="1400" dirty="0" smtClean="0"/>
          </a:p>
          <a:p>
            <a:pPr algn="ctr"/>
            <a:r>
              <a:rPr lang="en-US" sz="1400" b="1" dirty="0" smtClean="0"/>
              <a:t>Figure (14):The effect of Aspirin structure on Prostaglandin synthase as a pain relief.</a:t>
            </a:r>
          </a:p>
          <a:p>
            <a:pPr algn="ctr"/>
            <a:endParaRPr lang="en-US" sz="1600" b="1" dirty="0" smtClean="0"/>
          </a:p>
          <a:p>
            <a:pPr algn="ctr"/>
            <a:r>
              <a:rPr lang="en-US" b="1" dirty="0" smtClean="0"/>
              <a:t>Genetic </a:t>
            </a:r>
            <a:r>
              <a:rPr lang="en-US" b="1" dirty="0"/>
              <a:t>Diseases </a:t>
            </a:r>
          </a:p>
          <a:p>
            <a:r>
              <a:rPr lang="en-US" sz="1600" b="1" dirty="0" smtClean="0"/>
              <a:t> </a:t>
            </a:r>
            <a:r>
              <a:rPr lang="en-US" sz="1600" b="1" dirty="0"/>
              <a:t>Wilson’s Disease</a:t>
            </a:r>
            <a:r>
              <a:rPr lang="ar-IQ" sz="1600" b="1" dirty="0"/>
              <a:t> </a:t>
            </a:r>
            <a:endParaRPr lang="en-US" sz="1600" b="1" dirty="0"/>
          </a:p>
          <a:p>
            <a:r>
              <a:rPr lang="en-US" sz="1600" b="1" dirty="0"/>
              <a:t>        It is a rare genetic disease, that require the patient to inherit the gene ATP7B, this genetic disorder prevent the body from expelling excess Copper, and causing marked increase of copper concentration in the liver, brain, kidneys, and eyes.</a:t>
            </a:r>
          </a:p>
          <a:p>
            <a:r>
              <a:rPr lang="en-US" sz="1600" b="1" dirty="0"/>
              <a:t>        So Wilson’s disease is biochemically characterized by reduced serum concentrations  of </a:t>
            </a:r>
            <a:r>
              <a:rPr lang="en-US" sz="1600" b="1" u="sng" dirty="0"/>
              <a:t>copper and </a:t>
            </a:r>
            <a:r>
              <a:rPr lang="en-US" sz="1600" b="1" u="sng" dirty="0" smtClean="0"/>
              <a:t>Ceruloplasmin </a:t>
            </a:r>
            <a:r>
              <a:rPr lang="en-US" sz="1600" b="1" u="sng" dirty="0"/>
              <a:t>enzyme</a:t>
            </a:r>
            <a:r>
              <a:rPr lang="en-US" sz="1600" b="1" dirty="0"/>
              <a:t>, and clinically by signs of hepatic and neurologic dysfunction. Treatment involves by using Penicillamine to remove  of excess copper, It is readily absorbed by gastrointestinal tract and rapidly excreted in the urine.</a:t>
            </a:r>
          </a:p>
          <a:p>
            <a:r>
              <a:rPr lang="en-US" sz="1600" b="1" dirty="0"/>
              <a:t>The chance of getting this disease is about 1 in 40,000 people over the world. </a:t>
            </a:r>
          </a:p>
          <a:p>
            <a:pPr algn="ctr"/>
            <a:endParaRPr lang="en-US" sz="1600" b="1" dirty="0" smtClean="0"/>
          </a:p>
        </p:txBody>
      </p:sp>
      <p:grpSp>
        <p:nvGrpSpPr>
          <p:cNvPr id="7" name="Group 6"/>
          <p:cNvGrpSpPr/>
          <p:nvPr/>
        </p:nvGrpSpPr>
        <p:grpSpPr>
          <a:xfrm>
            <a:off x="76200" y="2667000"/>
            <a:ext cx="3741336" cy="2057400"/>
            <a:chOff x="-2057400" y="3200400"/>
            <a:chExt cx="2567095" cy="938328"/>
          </a:xfrm>
        </p:grpSpPr>
        <p:pic>
          <p:nvPicPr>
            <p:cNvPr id="5" name="Picture 4" descr="All of us know the famous drug “ASPIRIN” and why we use it - ppt download - Google Chrome"/>
            <p:cNvPicPr>
              <a:picLocks noChangeAspect="1"/>
            </p:cNvPicPr>
            <p:nvPr/>
          </p:nvPicPr>
          <p:blipFill rotWithShape="1">
            <a:blip r:embed="rId2">
              <a:extLst>
                <a:ext uri="{28A0092B-C50C-407E-A947-70E740481C1C}">
                  <a14:useLocalDpi xmlns:a14="http://schemas.microsoft.com/office/drawing/2010/main" val="0"/>
                </a:ext>
              </a:extLst>
            </a:blip>
            <a:srcRect l="24322" t="56485" r="21026" b="6408"/>
            <a:stretch/>
          </p:blipFill>
          <p:spPr>
            <a:xfrm>
              <a:off x="-2057400" y="3200400"/>
              <a:ext cx="2567095" cy="938328"/>
            </a:xfrm>
            <a:prstGeom prst="rect">
              <a:avLst/>
            </a:prstGeom>
          </p:spPr>
        </p:pic>
        <p:pic>
          <p:nvPicPr>
            <p:cNvPr id="6" name="Picture 5" descr="All of us know the famous drug “ASPIRIN” and why we use it - ppt download - Google Chrome"/>
            <p:cNvPicPr>
              <a:picLocks noChangeAspect="1"/>
            </p:cNvPicPr>
            <p:nvPr/>
          </p:nvPicPr>
          <p:blipFill rotWithShape="1">
            <a:blip r:embed="rId2">
              <a:extLst>
                <a:ext uri="{28A0092B-C50C-407E-A947-70E740481C1C}">
                  <a14:useLocalDpi xmlns:a14="http://schemas.microsoft.com/office/drawing/2010/main" val="0"/>
                </a:ext>
              </a:extLst>
            </a:blip>
            <a:srcRect l="24322" t="87565" r="53947" b="6408"/>
            <a:stretch/>
          </p:blipFill>
          <p:spPr>
            <a:xfrm>
              <a:off x="-2057400" y="3200400"/>
              <a:ext cx="685799" cy="152400"/>
            </a:xfrm>
            <a:prstGeom prst="rect">
              <a:avLst/>
            </a:prstGeom>
          </p:spPr>
        </p:pic>
      </p:grpSp>
      <p:sp>
        <p:nvSpPr>
          <p:cNvPr id="8" name="Rectangle 4"/>
          <p:cNvSpPr>
            <a:spLocks noChangeArrowheads="1"/>
          </p:cNvSpPr>
          <p:nvPr/>
        </p:nvSpPr>
        <p:spPr bwMode="auto">
          <a:xfrm>
            <a:off x="76200" y="8153400"/>
            <a:ext cx="5448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rtl="1" eaLnBrk="0" fontAlgn="base" hangingPunct="0">
              <a:spcBef>
                <a:spcPct val="0"/>
              </a:spcBef>
              <a:spcAft>
                <a:spcPct val="0"/>
              </a:spcAft>
              <a:defRPr b="1">
                <a:solidFill>
                  <a:schemeClr val="tx1"/>
                </a:solidFill>
                <a:latin typeface="Arial" charset="0"/>
                <a:cs typeface="Arial" charset="0"/>
              </a:defRPr>
            </a:lvl6pPr>
            <a:lvl7pPr marL="2971800" indent="-228600" algn="ctr" rtl="1" eaLnBrk="0" fontAlgn="base" hangingPunct="0">
              <a:spcBef>
                <a:spcPct val="0"/>
              </a:spcBef>
              <a:spcAft>
                <a:spcPct val="0"/>
              </a:spcAft>
              <a:defRPr b="1">
                <a:solidFill>
                  <a:schemeClr val="tx1"/>
                </a:solidFill>
                <a:latin typeface="Arial" charset="0"/>
                <a:cs typeface="Arial" charset="0"/>
              </a:defRPr>
            </a:lvl7pPr>
            <a:lvl8pPr marL="3429000" indent="-228600" algn="ctr" rtl="1" eaLnBrk="0" fontAlgn="base" hangingPunct="0">
              <a:spcBef>
                <a:spcPct val="0"/>
              </a:spcBef>
              <a:spcAft>
                <a:spcPct val="0"/>
              </a:spcAft>
              <a:defRPr b="1">
                <a:solidFill>
                  <a:schemeClr val="tx1"/>
                </a:solidFill>
                <a:latin typeface="Arial" charset="0"/>
                <a:cs typeface="Arial" charset="0"/>
              </a:defRPr>
            </a:lvl8pPr>
            <a:lvl9pPr marL="3886200" indent="-228600" algn="ctr" rtl="1" eaLnBrk="0" fontAlgn="base" hangingPunct="0">
              <a:spcBef>
                <a:spcPct val="0"/>
              </a:spcBef>
              <a:spcAft>
                <a:spcPct val="0"/>
              </a:spcAft>
              <a:defRPr b="1">
                <a:solidFill>
                  <a:schemeClr val="tx1"/>
                </a:solidFill>
                <a:latin typeface="Arial" charset="0"/>
                <a:cs typeface="Arial" charset="0"/>
              </a:defRPr>
            </a:lvl9pPr>
          </a:lstStyle>
          <a:p>
            <a:pPr algn="l" eaLnBrk="1" hangingPunct="1">
              <a:spcBef>
                <a:spcPts val="600"/>
              </a:spcBef>
              <a:spcAft>
                <a:spcPts val="600"/>
              </a:spcAft>
            </a:pPr>
            <a:r>
              <a:rPr lang="en-US" altLang="en-US" sz="1100" dirty="0" smtClean="0">
                <a:solidFill>
                  <a:srgbClr val="000000"/>
                </a:solidFill>
                <a:latin typeface="+mn-lt"/>
                <a:ea typeface="Segoe UI Symbol" panose="020B0502040204020203" pitchFamily="34" charset="0"/>
                <a:cs typeface="Times New Roman" pitchFamily="18" charset="0"/>
              </a:rPr>
              <a:t>Fig.(16): Ceruloplasmin </a:t>
            </a:r>
            <a:r>
              <a:rPr lang="en-US" altLang="en-US" sz="1100" dirty="0">
                <a:solidFill>
                  <a:srgbClr val="000000"/>
                </a:solidFill>
                <a:latin typeface="+mn-lt"/>
                <a:ea typeface="Segoe UI Symbol" panose="020B0502040204020203" pitchFamily="34" charset="0"/>
                <a:cs typeface="Times New Roman" pitchFamily="18" charset="0"/>
              </a:rPr>
              <a:t>(ferroxidase</a:t>
            </a:r>
            <a:r>
              <a:rPr lang="en-US" altLang="en-US" sz="1100" dirty="0" smtClean="0">
                <a:solidFill>
                  <a:srgbClr val="000000"/>
                </a:solidFill>
                <a:latin typeface="+mn-lt"/>
                <a:ea typeface="Segoe UI Symbol" panose="020B0502040204020203" pitchFamily="34" charset="0"/>
                <a:cs typeface="Times New Roman" pitchFamily="18" charset="0"/>
              </a:rPr>
              <a:t>): (</a:t>
            </a:r>
            <a:r>
              <a:rPr lang="en-US" altLang="en-US" sz="1100" dirty="0">
                <a:solidFill>
                  <a:srgbClr val="000000"/>
                </a:solidFill>
                <a:latin typeface="+mn-lt"/>
                <a:ea typeface="Segoe UI Symbol" panose="020B0502040204020203" pitchFamily="34" charset="0"/>
                <a:cs typeface="Times New Roman" pitchFamily="18" charset="0"/>
              </a:rPr>
              <a:t>Ceruloplasmin </a:t>
            </a:r>
            <a:r>
              <a:rPr lang="en-US" altLang="en-US" sz="1100" dirty="0" smtClean="0">
                <a:solidFill>
                  <a:srgbClr val="000000"/>
                </a:solidFill>
                <a:latin typeface="+mn-lt"/>
                <a:ea typeface="Segoe UI Symbol" panose="020B0502040204020203" pitchFamily="34" charset="0"/>
                <a:cs typeface="Times New Roman" pitchFamily="18" charset="0"/>
              </a:rPr>
              <a:t>structure is one </a:t>
            </a:r>
            <a:r>
              <a:rPr lang="en-US" altLang="en-US" sz="1100" dirty="0">
                <a:solidFill>
                  <a:srgbClr val="000000"/>
                </a:solidFill>
                <a:latin typeface="+mn-lt"/>
                <a:ea typeface="Segoe UI Symbol" panose="020B0502040204020203" pitchFamily="34" charset="0"/>
                <a:cs typeface="Times New Roman" pitchFamily="18" charset="0"/>
              </a:rPr>
              <a:t>of </a:t>
            </a:r>
            <a:r>
              <a:rPr lang="en-US" altLang="en-US" sz="1100" dirty="0" smtClean="0">
                <a:solidFill>
                  <a:srgbClr val="000000"/>
                </a:solidFill>
                <a:latin typeface="+mn-lt"/>
                <a:ea typeface="Segoe UI Symbol" panose="020B0502040204020203" pitchFamily="34" charset="0"/>
                <a:cs typeface="Times New Roman" pitchFamily="18" charset="0"/>
              </a:rPr>
              <a:t>the </a:t>
            </a:r>
            <a:r>
              <a:rPr lang="en-US" altLang="en-US" sz="1100" dirty="0">
                <a:solidFill>
                  <a:srgbClr val="000000"/>
                </a:solidFill>
                <a:latin typeface="+mn-lt"/>
                <a:ea typeface="Segoe UI Symbol" panose="020B0502040204020203" pitchFamily="34" charset="0"/>
                <a:cs typeface="Times New Roman" pitchFamily="18" charset="0"/>
              </a:rPr>
              <a:t>blood plasma minor </a:t>
            </a:r>
            <a:r>
              <a:rPr lang="en-US" altLang="en-US" sz="1100" dirty="0" smtClean="0">
                <a:solidFill>
                  <a:srgbClr val="000000"/>
                </a:solidFill>
                <a:latin typeface="+mn-lt"/>
                <a:ea typeface="Segoe UI Symbol" panose="020B0502040204020203" pitchFamily="34" charset="0"/>
                <a:cs typeface="Times New Roman" pitchFamily="18" charset="0"/>
              </a:rPr>
              <a:t>proteins </a:t>
            </a:r>
            <a:r>
              <a:rPr lang="en-US" altLang="en-US" sz="1100" dirty="0">
                <a:solidFill>
                  <a:srgbClr val="000000"/>
                </a:solidFill>
                <a:latin typeface="+mn-lt"/>
                <a:ea typeface="Segoe UI Symbol" panose="020B0502040204020203" pitchFamily="34" charset="0"/>
                <a:cs typeface="Times New Roman" pitchFamily="18" charset="0"/>
              </a:rPr>
              <a:t>which is responsible of Copper transfer in blood</a:t>
            </a:r>
            <a:r>
              <a:rPr lang="en-US" altLang="en-US" sz="1100" dirty="0" smtClean="0">
                <a:solidFill>
                  <a:srgbClr val="000000"/>
                </a:solidFill>
                <a:latin typeface="+mn-lt"/>
                <a:ea typeface="Segoe UI Symbol" panose="020B0502040204020203" pitchFamily="34" charset="0"/>
                <a:cs typeface="Times New Roman" pitchFamily="18" charset="0"/>
              </a:rPr>
              <a:t>.).</a:t>
            </a:r>
            <a:endParaRPr lang="en-US" altLang="en-US" sz="1100" dirty="0">
              <a:latin typeface="+mn-lt"/>
              <a:ea typeface="Segoe UI Symbol" panose="020B0502040204020203" pitchFamily="34" charset="0"/>
              <a:cs typeface="Times New Roman" pitchFamily="18" charset="0"/>
            </a:endParaRPr>
          </a:p>
        </p:txBody>
      </p:sp>
      <p:pic>
        <p:nvPicPr>
          <p:cNvPr id="9" name="Picture 3" descr="mhtml:file://C:\Users\HP\Desktop\CERUPLASMIN\Ceruloplasmin%20-%20Wikipedia,%20the%20free%20encyclopedia.mht!http://upload.wikimedia.org/wikipedia/commons/thumb/2/2b/Protein_CP_PDB_1kcw.png/250px-Protein_CP_PDB_1kcw.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8001000"/>
            <a:ext cx="1828800" cy="107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Clipping"/>
          <p:cNvPicPr>
            <a:picLocks noChangeAspect="1"/>
          </p:cNvPicPr>
          <p:nvPr/>
        </p:nvPicPr>
        <p:blipFill rotWithShape="1">
          <a:blip r:embed="rId5">
            <a:extLst>
              <a:ext uri="{28A0092B-C50C-407E-A947-70E740481C1C}">
                <a14:useLocalDpi xmlns:a14="http://schemas.microsoft.com/office/drawing/2010/main" val="0"/>
              </a:ext>
            </a:extLst>
          </a:blip>
          <a:srcRect l="30163" r="14965" b="23594"/>
          <a:stretch/>
        </p:blipFill>
        <p:spPr>
          <a:xfrm>
            <a:off x="3590925" y="2590801"/>
            <a:ext cx="3267075" cy="2133600"/>
          </a:xfrm>
          <a:prstGeom prst="rect">
            <a:avLst/>
          </a:prstGeom>
        </p:spPr>
      </p:pic>
    </p:spTree>
    <p:extLst>
      <p:ext uri="{BB962C8B-B14F-4D97-AF65-F5344CB8AC3E}">
        <p14:creationId xmlns:p14="http://schemas.microsoft.com/office/powerpoint/2010/main" val="1401046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9"/>
          <p:cNvGraphicFramePr>
            <a:graphicFrameLocks/>
          </p:cNvGraphicFramePr>
          <p:nvPr>
            <p:extLst>
              <p:ext uri="{D42A27DB-BD31-4B8C-83A1-F6EECF244321}">
                <p14:modId xmlns:p14="http://schemas.microsoft.com/office/powerpoint/2010/main" val="546733162"/>
              </p:ext>
            </p:extLst>
          </p:nvPr>
        </p:nvGraphicFramePr>
        <p:xfrm>
          <a:off x="400052" y="5684522"/>
          <a:ext cx="6153149" cy="2682239"/>
        </p:xfrm>
        <a:graphic>
          <a:graphicData uri="http://schemas.openxmlformats.org/drawingml/2006/table">
            <a:tbl>
              <a:tblPr rtl="1"/>
              <a:tblGrid>
                <a:gridCol w="3547763"/>
                <a:gridCol w="1385844"/>
                <a:gridCol w="877701"/>
                <a:gridCol w="341841"/>
              </a:tblGrid>
              <a:tr h="71627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60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smtClean="0"/>
                        <a:t>Creatinine Phosphokinase (CPK) isoenzymes in Myocardial infarction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cs typeface="Arial" pitchFamily="34" charset="0"/>
                      </a:endParaRP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mn-lt"/>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mn-lt"/>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20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Location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cs typeface="Arial" pitchFamily="34" charset="0"/>
                      </a:endParaRP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cs typeface="Arial" pitchFamily="34" charset="0"/>
                        </a:rPr>
                        <a:t>Composition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mn-lt"/>
                        <a:cs typeface="Arial" pitchFamily="34" charset="0"/>
                      </a:endParaRP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cs typeface="Arial" pitchFamily="34" charset="0"/>
                        </a:rPr>
                        <a:t>Type</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cs typeface="Arial" pitchFamily="34" charset="0"/>
                      </a:endParaRP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48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cs typeface="Arial" pitchFamily="34" charset="0"/>
                        </a:rPr>
                        <a:t>Brain and skeletal muscle</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cs typeface="Arial" pitchFamily="34" charset="0"/>
                        </a:rPr>
                        <a:t>BB</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cs typeface="Arial" pitchFamily="34" charset="0"/>
                        </a:rPr>
                        <a:t>CK1</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cs typeface="Arial" pitchFamily="34" charset="0"/>
                        </a:rPr>
                        <a:t>1</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480">
                <a:tc>
                  <a:txBody>
                    <a:bodyPr/>
                    <a:lstStyle/>
                    <a:p>
                      <a:pPr marL="174625" marR="0" lvl="0" indent="-174625"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cs typeface="Arial" pitchFamily="34" charset="0"/>
                        </a:rPr>
                        <a:t>Myocardial muscle</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cs typeface="Arial" pitchFamily="34" charset="0"/>
                        </a:rPr>
                        <a:t>MB</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cs typeface="Arial" pitchFamily="34" charset="0"/>
                        </a:rPr>
                        <a:t>CK2</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cs typeface="Arial" pitchFamily="34" charset="0"/>
                        </a:rPr>
                        <a:t>2</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96239">
                <a:tc>
                  <a:txBody>
                    <a:bodyPr/>
                    <a:lstStyle/>
                    <a:p>
                      <a:pPr marL="174625" marR="0" lvl="0" indent="-174625"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Skeletal muscle and myocardial muscle</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MM</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cs typeface="Arial" pitchFamily="34" charset="0"/>
                        </a:rPr>
                        <a:t>CK3</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3</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Group 68"/>
          <p:cNvGraphicFramePr>
            <a:graphicFrameLocks/>
          </p:cNvGraphicFramePr>
          <p:nvPr>
            <p:extLst>
              <p:ext uri="{D42A27DB-BD31-4B8C-83A1-F6EECF244321}">
                <p14:modId xmlns:p14="http://schemas.microsoft.com/office/powerpoint/2010/main" val="1674248995"/>
              </p:ext>
            </p:extLst>
          </p:nvPr>
        </p:nvGraphicFramePr>
        <p:xfrm>
          <a:off x="381001" y="1905000"/>
          <a:ext cx="6172200" cy="3852461"/>
        </p:xfrm>
        <a:graphic>
          <a:graphicData uri="http://schemas.openxmlformats.org/drawingml/2006/table">
            <a:tbl>
              <a:tblPr rtl="1"/>
              <a:tblGrid>
                <a:gridCol w="1515593"/>
                <a:gridCol w="3161894"/>
                <a:gridCol w="1149780"/>
                <a:gridCol w="344933"/>
              </a:tblGrid>
              <a:tr h="6096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dirty="0" smtClean="0"/>
                        <a:t>Lactate dehydrogenase isoenzymes (LDH)</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cs typeface="Arial"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sz="1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68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cs typeface="Arial" pitchFamily="34" charset="0"/>
                      </a:endParaRP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Location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cs typeface="Arial" pitchFamily="34" charset="0"/>
                      </a:endParaRP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Type</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cs typeface="Arial" pitchFamily="34" charset="0"/>
                      </a:endParaRP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latin typeface="+mn-lt"/>
                        </a:rPr>
                        <a:t>Liver disease</a:t>
                      </a:r>
                      <a:endParaRPr kumimoji="0" lang="en-US" sz="1600" b="1" i="0" u="none" strike="noStrike" cap="none" normalizeH="0" baseline="0" dirty="0" smtClean="0">
                        <a:ln>
                          <a:noFill/>
                        </a:ln>
                        <a:solidFill>
                          <a:schemeClr val="tx1"/>
                        </a:solidFill>
                        <a:effectLst/>
                        <a:latin typeface="+mn-lt"/>
                        <a:cs typeface="Arial" pitchFamily="34" charset="0"/>
                      </a:endParaRP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Heart muscle, RBC, kidney</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LDH1</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1</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lang="en-US" sz="1600" b="1" dirty="0" smtClean="0">
                          <a:latin typeface="+mn-lt"/>
                        </a:rPr>
                        <a:t>Liver disease</a:t>
                      </a:r>
                      <a:endParaRPr kumimoji="0" lang="en-US" sz="1600" b="1" i="0" u="none" strike="noStrike" cap="none" normalizeH="0" baseline="0" dirty="0" smtClean="0">
                        <a:ln>
                          <a:noFill/>
                        </a:ln>
                        <a:solidFill>
                          <a:schemeClr val="tx1"/>
                        </a:solidFill>
                        <a:effectLst/>
                        <a:latin typeface="+mn-lt"/>
                        <a:cs typeface="Arial" pitchFamily="34" charset="0"/>
                      </a:endParaRP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Heart muscle, RBC, kidney</a:t>
                      </a:r>
                    </a:p>
                    <a:p>
                      <a:pPr marL="174625" marR="0" lvl="0" indent="-174625"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cs typeface="Arial" pitchFamily="34" charset="0"/>
                      </a:endParaRP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cs typeface="Arial" pitchFamily="34" charset="0"/>
                        </a:rPr>
                        <a:t>LDH2</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2</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38701">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cs typeface="Arial" pitchFamily="34" charset="0"/>
                      </a:endParaRP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Brain and kidney</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cs typeface="Arial" pitchFamily="34" charset="0"/>
                        </a:rPr>
                        <a:t>LDH3</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3</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defRPr/>
                      </a:pPr>
                      <a:r>
                        <a:rPr lang="en-US" sz="1600" b="1" dirty="0" smtClean="0">
                          <a:latin typeface="+mn-lt"/>
                        </a:rPr>
                        <a:t>Heart attacks</a:t>
                      </a:r>
                    </a:p>
                    <a:p>
                      <a:pPr marL="174625" marR="0" lvl="0" indent="-174625"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cs typeface="Arial" pitchFamily="34" charset="0"/>
                      </a:endParaRP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Liver and skeletal muscle</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cs typeface="Arial" pitchFamily="34" charset="0"/>
                        </a:rPr>
                        <a:t>LDH4</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4</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defRPr/>
                      </a:pPr>
                      <a:r>
                        <a:rPr lang="en-US" sz="1600" b="1" dirty="0" smtClean="0">
                          <a:latin typeface="+mn-lt"/>
                        </a:rPr>
                        <a:t>Heart attacks</a:t>
                      </a:r>
                    </a:p>
                    <a:p>
                      <a:pPr marL="174625" marR="0" lvl="0" indent="-174625"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cs typeface="Arial" pitchFamily="34" charset="0"/>
                      </a:endParaRP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Liver and skeletal muscle</a:t>
                      </a:r>
                    </a:p>
                    <a:p>
                      <a:pPr marL="174625" marR="0" lvl="0" indent="-174625"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cs typeface="Arial" pitchFamily="34" charset="0"/>
                      </a:endParaRP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cs typeface="Arial" pitchFamily="34" charset="0"/>
                        </a:rPr>
                        <a:t>LDH5</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5</a:t>
                      </a:r>
                    </a:p>
                  </a:txBody>
                  <a:tcPr marL="68580" marR="68580" marT="60960" marB="6096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114300" y="304802"/>
            <a:ext cx="6667500" cy="1538883"/>
          </a:xfrm>
          <a:prstGeom prst="rect">
            <a:avLst/>
          </a:prstGeom>
        </p:spPr>
        <p:txBody>
          <a:bodyPr wrap="square">
            <a:spAutoFit/>
          </a:bodyPr>
          <a:lstStyle/>
          <a:p>
            <a:pPr>
              <a:spcBef>
                <a:spcPct val="50000"/>
              </a:spcBef>
            </a:pPr>
            <a:r>
              <a:rPr lang="en-US" b="1" u="sng" dirty="0" smtClean="0">
                <a:solidFill>
                  <a:srgbClr val="002060"/>
                </a:solidFill>
              </a:rPr>
              <a:t>Clinical significance of enzyme levels:-</a:t>
            </a:r>
          </a:p>
          <a:p>
            <a:r>
              <a:rPr lang="en-US" sz="1600" b="1" dirty="0" smtClean="0">
                <a:solidFill>
                  <a:srgbClr val="002060"/>
                </a:solidFill>
              </a:rPr>
              <a:t>               In clinical practice, the enzyme concentration monitoring is </a:t>
            </a:r>
          </a:p>
          <a:p>
            <a:r>
              <a:rPr lang="en-US" sz="1600" b="1" dirty="0" smtClean="0">
                <a:solidFill>
                  <a:srgbClr val="002060"/>
                </a:solidFill>
              </a:rPr>
              <a:t>    performed on patients These levels can be of great importance in  </a:t>
            </a:r>
          </a:p>
          <a:p>
            <a:r>
              <a:rPr lang="en-US" sz="1600" b="1" dirty="0" smtClean="0">
                <a:solidFill>
                  <a:srgbClr val="002060"/>
                </a:solidFill>
              </a:rPr>
              <a:t>    diagnosis of many diseases &amp; in monitoring of tissue damage.</a:t>
            </a:r>
          </a:p>
          <a:p>
            <a:r>
              <a:rPr lang="en-US" sz="1400" dirty="0" smtClean="0">
                <a:solidFill>
                  <a:srgbClr val="002060"/>
                </a:solidFill>
              </a:rPr>
              <a:t>        </a:t>
            </a:r>
          </a:p>
          <a:p>
            <a:r>
              <a:rPr lang="en-US" sz="1400" dirty="0">
                <a:solidFill>
                  <a:srgbClr val="002060"/>
                </a:solidFill>
              </a:rPr>
              <a:t> Table </a:t>
            </a:r>
            <a:r>
              <a:rPr lang="en-US" sz="1400" dirty="0" smtClean="0">
                <a:solidFill>
                  <a:srgbClr val="002060"/>
                </a:solidFill>
              </a:rPr>
              <a:t>(5):Clinical </a:t>
            </a:r>
            <a:r>
              <a:rPr lang="en-US" sz="1400" dirty="0">
                <a:solidFill>
                  <a:srgbClr val="002060"/>
                </a:solidFill>
              </a:rPr>
              <a:t>significance of some enzyme Levels in human body</a:t>
            </a:r>
            <a:r>
              <a:rPr lang="en-US" sz="1400" dirty="0" smtClean="0">
                <a:solidFill>
                  <a:srgbClr val="002060"/>
                </a:solidFill>
              </a:rPr>
              <a:t>:-</a:t>
            </a:r>
            <a:endParaRPr lang="en-US" sz="1400" b="1" dirty="0" smtClean="0">
              <a:solidFill>
                <a:srgbClr val="002060"/>
              </a:solidFill>
            </a:endParaRPr>
          </a:p>
        </p:txBody>
      </p:sp>
    </p:spTree>
    <p:extLst>
      <p:ext uri="{BB962C8B-B14F-4D97-AF65-F5344CB8AC3E}">
        <p14:creationId xmlns:p14="http://schemas.microsoft.com/office/powerpoint/2010/main" val="2709930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06346287"/>
              </p:ext>
            </p:extLst>
          </p:nvPr>
        </p:nvGraphicFramePr>
        <p:xfrm>
          <a:off x="127000" y="1684831"/>
          <a:ext cx="6654800" cy="3725370"/>
        </p:xfrm>
        <a:graphic>
          <a:graphicData uri="http://schemas.openxmlformats.org/drawingml/2006/table">
            <a:tbl>
              <a:tblPr rtl="1" firstRow="1" bandRow="1"/>
              <a:tblGrid>
                <a:gridCol w="2105130"/>
                <a:gridCol w="2251668"/>
                <a:gridCol w="2120202"/>
                <a:gridCol w="177800"/>
              </a:tblGrid>
              <a:tr h="357331">
                <a:tc>
                  <a:txBody>
                    <a:bodyPr/>
                    <a:lstStyle/>
                    <a:p>
                      <a:pPr algn="l"/>
                      <a:r>
                        <a:rPr lang="en-US" sz="1600" b="1" dirty="0" smtClean="0"/>
                        <a:t>Enzyme  Location</a:t>
                      </a:r>
                      <a:endParaRPr lang="en-US" sz="1600" b="1" i="1" dirty="0">
                        <a:solidFill>
                          <a:srgbClr val="002060"/>
                        </a:solidFill>
                      </a:endParaRPr>
                    </a:p>
                  </a:txBody>
                  <a:tcPr marL="68580" marR="68580" marT="60960" marB="60960"/>
                </a:tc>
                <a:tc>
                  <a:txBody>
                    <a:bodyPr/>
                    <a:lstStyle/>
                    <a:p>
                      <a:pPr algn="ctr"/>
                      <a:r>
                        <a:rPr lang="en-US" sz="1600" b="1" dirty="0" smtClean="0"/>
                        <a:t>Enzyme   Levels increased in                            </a:t>
                      </a:r>
                      <a:endParaRPr lang="en-US" sz="1600" b="1" i="1" dirty="0">
                        <a:solidFill>
                          <a:srgbClr val="002060"/>
                        </a:solidFill>
                      </a:endParaRPr>
                    </a:p>
                  </a:txBody>
                  <a:tcPr marL="68580" marR="68580" marT="60960" marB="60960"/>
                </a:tc>
                <a:tc>
                  <a:txBody>
                    <a:bodyPr/>
                    <a:lstStyle/>
                    <a:p>
                      <a:pPr algn="ctr"/>
                      <a:r>
                        <a:rPr lang="en-US" sz="1600" b="1" dirty="0" smtClean="0"/>
                        <a:t>Enzyme        </a:t>
                      </a:r>
                      <a:endParaRPr lang="en-US" sz="1600" b="1" i="1" dirty="0">
                        <a:solidFill>
                          <a:srgbClr val="002060"/>
                        </a:solidFill>
                      </a:endParaRPr>
                    </a:p>
                  </a:txBody>
                  <a:tcPr marL="68580" marR="68580" marT="60960" marB="60960"/>
                </a:tc>
                <a:tc>
                  <a:txBody>
                    <a:bodyPr/>
                    <a:lstStyle/>
                    <a:p>
                      <a:pPr algn="ctr"/>
                      <a:endParaRPr lang="en-US" sz="1600" dirty="0"/>
                    </a:p>
                  </a:txBody>
                  <a:tcPr marL="68580" marR="68580" marT="60960" marB="60960"/>
                </a:tc>
              </a:tr>
              <a:tr h="50973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b="1" dirty="0" smtClean="0"/>
                        <a:t>Liver&amp; Bone.</a:t>
                      </a:r>
                      <a:endParaRPr lang="en-US" sz="1600" b="1" dirty="0">
                        <a:solidFill>
                          <a:srgbClr val="002060"/>
                        </a:solidFill>
                      </a:endParaRPr>
                    </a:p>
                  </a:txBody>
                  <a:tcPr marL="68580" marR="68580" marT="60960" marB="60960"/>
                </a:tc>
                <a:tc>
                  <a:txBody>
                    <a:bodyPr/>
                    <a:lstStyle/>
                    <a:p>
                      <a:pPr algn="ctr"/>
                      <a:r>
                        <a:rPr lang="en-US" sz="1600" b="1" dirty="0" smtClean="0"/>
                        <a:t>Liver   </a:t>
                      </a:r>
                      <a:r>
                        <a:rPr kumimoji="0" lang="en-US" sz="1600" b="1" u="none" strike="noStrike" cap="none" normalizeH="0" baseline="0" dirty="0" smtClean="0">
                          <a:ln>
                            <a:noFill/>
                          </a:ln>
                          <a:effectLst/>
                        </a:rPr>
                        <a:t>Cancer, Jaundice</a:t>
                      </a:r>
                      <a:endParaRPr lang="en-US" sz="1600" b="1" dirty="0">
                        <a:solidFill>
                          <a:srgbClr val="002060"/>
                        </a:solidFill>
                      </a:endParaRPr>
                    </a:p>
                  </a:txBody>
                  <a:tcPr marL="68580" marR="68580" marT="60960" marB="60960"/>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Alkaline phosphatase (ALP)</a:t>
                      </a: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a:txBody>
                  <a:tcPr marL="68580" marR="68580" marT="60960" marB="60960"/>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smtClean="0"/>
                        <a:t>1</a:t>
                      </a:r>
                    </a:p>
                    <a:p>
                      <a:pPr algn="ctr"/>
                      <a:endParaRPr lang="en-US" sz="1600" b="1" dirty="0"/>
                    </a:p>
                  </a:txBody>
                  <a:tcPr marL="68580" marR="68580" marT="60960" marB="60960"/>
                </a:tc>
              </a:tr>
              <a:tr h="433530">
                <a:tc>
                  <a:txBody>
                    <a:bodyPr/>
                    <a:lstStyle/>
                    <a:p>
                      <a:pPr algn="l"/>
                      <a:r>
                        <a:rPr lang="en-US" sz="1600" b="1" kern="1200" baseline="0" dirty="0" smtClean="0"/>
                        <a:t>Intravenous.</a:t>
                      </a:r>
                      <a:endParaRPr lang="en-US" sz="1600" b="1" dirty="0">
                        <a:solidFill>
                          <a:srgbClr val="002060"/>
                        </a:solidFill>
                      </a:endParaRPr>
                    </a:p>
                  </a:txBody>
                  <a:tcPr marL="68580" marR="68580" marT="60960" marB="60960"/>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Hypertension</a:t>
                      </a: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a:txBody>
                  <a:tcPr marL="68580" marR="68580" marT="60960" marB="60960"/>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smtClean="0"/>
                        <a:t>Angiotensin  II </a:t>
                      </a:r>
                      <a:endParaRPr lang="en-US" sz="1600" b="1" dirty="0" smtClean="0">
                        <a:solidFill>
                          <a:srgbClr val="002060"/>
                        </a:solidFill>
                      </a:endParaRPr>
                    </a:p>
                  </a:txBody>
                  <a:tcPr marL="68580" marR="68580" marT="60960" marB="60960"/>
                </a:tc>
                <a:tc>
                  <a:txBody>
                    <a:bodyPr/>
                    <a:lstStyle/>
                    <a:p>
                      <a:pPr algn="ctr"/>
                      <a:r>
                        <a:rPr lang="en-US" sz="1600" b="1" dirty="0" smtClean="0"/>
                        <a:t>3</a:t>
                      </a:r>
                      <a:endParaRPr lang="en-US" sz="1600" b="1" dirty="0"/>
                    </a:p>
                  </a:txBody>
                  <a:tcPr marL="68580" marR="68580" marT="60960" marB="60960"/>
                </a:tc>
              </a:tr>
              <a:tr h="609600">
                <a:tc>
                  <a:txBody>
                    <a:bodyPr/>
                    <a:lstStyle/>
                    <a:p>
                      <a:pPr algn="l"/>
                      <a:r>
                        <a:rPr lang="en-US" sz="1600" b="1" dirty="0" smtClean="0"/>
                        <a:t>Heart &amp; Liver.</a:t>
                      </a:r>
                      <a:endParaRPr lang="en-US" sz="1600" b="1" dirty="0">
                        <a:solidFill>
                          <a:srgbClr val="002060"/>
                        </a:solidFill>
                      </a:endParaRPr>
                    </a:p>
                  </a:txBody>
                  <a:tcPr marL="68580" marR="68580" marT="60960" marB="6096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Infectious hepatitis, myocardial infarction.</a:t>
                      </a: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a:txBody>
                  <a:tcPr marL="68580" marR="68580" marT="60960" marB="60960" anchor="ctr" horzOverflow="overflow"/>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Glutamic oxalocetic transamiase (GOT)</a:t>
                      </a:r>
                      <a:endParaRPr lang="en-US" sz="1600" b="1" dirty="0">
                        <a:solidFill>
                          <a:srgbClr val="002060"/>
                        </a:solidFill>
                      </a:endParaRPr>
                    </a:p>
                  </a:txBody>
                  <a:tcPr marL="68580" marR="68580" marT="60960" marB="60960"/>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b="1" dirty="0" smtClean="0"/>
                        <a:t>4</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600" b="1" dirty="0"/>
                    </a:p>
                  </a:txBody>
                  <a:tcPr marL="68580" marR="68580" marT="60960" marB="60960"/>
                </a:tc>
              </a:tr>
              <a:tr h="381000">
                <a:tc>
                  <a:txBody>
                    <a:bodyPr/>
                    <a:lstStyle/>
                    <a:p>
                      <a:pPr algn="l"/>
                      <a:r>
                        <a:rPr lang="en-US" sz="1600" b="1" dirty="0" smtClean="0"/>
                        <a:t>Liver.</a:t>
                      </a:r>
                      <a:endParaRPr lang="en-US" sz="1600" b="1" dirty="0">
                        <a:solidFill>
                          <a:srgbClr val="002060"/>
                        </a:solidFill>
                      </a:endParaRPr>
                    </a:p>
                  </a:txBody>
                  <a:tcPr marL="68580" marR="68580" marT="60960" marB="60960"/>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Infectious hepatitis.</a:t>
                      </a: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a:txBody>
                  <a:tcPr marL="68580" marR="68580" marT="60960" marB="60960" anchor="ctr" horzOverflow="overflow"/>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Glutamic pyruvic transamiase (GPT)</a:t>
                      </a:r>
                      <a:endParaRPr lang="en-US" sz="1600" b="1" dirty="0">
                        <a:solidFill>
                          <a:srgbClr val="002060"/>
                        </a:solidFill>
                      </a:endParaRPr>
                    </a:p>
                  </a:txBody>
                  <a:tcPr marL="68580" marR="68580" marT="60960" marB="60960"/>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defRPr/>
                      </a:pPr>
                      <a:r>
                        <a:rPr lang="en-US" sz="1600" b="1" dirty="0" smtClean="0"/>
                        <a:t>5</a:t>
                      </a:r>
                    </a:p>
                    <a:p>
                      <a:pPr marL="174625" marR="0" lvl="0" indent="-174625" algn="ctr" defTabSz="914400" rtl="0" eaLnBrk="1" fontAlgn="base" latinLnBrk="0" hangingPunct="1">
                        <a:lnSpc>
                          <a:spcPct val="100000"/>
                        </a:lnSpc>
                        <a:spcBef>
                          <a:spcPct val="0"/>
                        </a:spcBef>
                        <a:spcAft>
                          <a:spcPct val="0"/>
                        </a:spcAft>
                        <a:buClrTx/>
                        <a:buSzTx/>
                        <a:buFontTx/>
                        <a:buNone/>
                        <a:tabLst/>
                      </a:pPr>
                      <a:endParaRPr lang="en-US" sz="1600" b="1" dirty="0"/>
                    </a:p>
                  </a:txBody>
                  <a:tcPr marL="68580" marR="68580" marT="60960" marB="60960"/>
                </a:tc>
              </a:tr>
              <a:tr h="53340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b="1" dirty="0" smtClean="0"/>
                        <a:t>Heart &amp; Liver.</a:t>
                      </a:r>
                    </a:p>
                    <a:p>
                      <a:pPr algn="l"/>
                      <a:endParaRPr lang="en-US" sz="1600" b="1" dirty="0">
                        <a:solidFill>
                          <a:srgbClr val="002060"/>
                        </a:solidFill>
                      </a:endParaRPr>
                    </a:p>
                  </a:txBody>
                  <a:tcPr marL="68580" marR="68580" marT="60960" marB="60960"/>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Myocardial infarction,    </a:t>
                      </a:r>
                    </a:p>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Leukemia</a:t>
                      </a: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a:txBody>
                  <a:tcPr marL="68580" marR="68580" marT="60960" marB="60960" anchor="ctr" horzOverflow="overflow"/>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Lactate dehydrogenase (LDH)</a:t>
                      </a:r>
                      <a:endParaRPr kumimoji="0" lang="en-US" sz="1600" b="1" i="0" u="none" strike="noStrike" cap="none" normalizeH="0" baseline="0" dirty="0" smtClean="0">
                        <a:ln>
                          <a:noFill/>
                        </a:ln>
                        <a:solidFill>
                          <a:srgbClr val="002060"/>
                        </a:solidFill>
                        <a:effectLst/>
                        <a:latin typeface="Arial" pitchFamily="34" charset="0"/>
                        <a:cs typeface="Arial" pitchFamily="34" charset="0"/>
                      </a:endParaRPr>
                    </a:p>
                  </a:txBody>
                  <a:tcPr marL="68580" marR="68580" marT="60960" marB="60960" anchor="ctr" horzOverflow="overflow"/>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defRPr/>
                      </a:pPr>
                      <a:r>
                        <a:rPr lang="en-US" sz="1600" b="1" dirty="0" smtClean="0"/>
                        <a:t>6</a:t>
                      </a:r>
                    </a:p>
                    <a:p>
                      <a:pPr marL="174625" marR="0" lvl="0" indent="-174625" algn="ctr" defTabSz="914400" rtl="0" eaLnBrk="1" fontAlgn="base" latinLnBrk="0" hangingPunct="1">
                        <a:lnSpc>
                          <a:spcPct val="100000"/>
                        </a:lnSpc>
                        <a:spcBef>
                          <a:spcPct val="0"/>
                        </a:spcBef>
                        <a:spcAft>
                          <a:spcPct val="0"/>
                        </a:spcAft>
                        <a:buClrTx/>
                        <a:buSzTx/>
                        <a:buFontTx/>
                        <a:buNone/>
                        <a:tabLst/>
                      </a:pPr>
                      <a:endParaRPr lang="en-US" sz="1600" b="1" dirty="0" smtClean="0"/>
                    </a:p>
                    <a:p>
                      <a:pPr algn="ctr"/>
                      <a:endParaRPr lang="en-US" sz="1600" b="1" noProof="0" dirty="0"/>
                    </a:p>
                  </a:txBody>
                  <a:tcPr marL="68580" marR="68580" marT="60960" marB="60960" anchor="ctr" horzOverflow="overflow"/>
                </a:tc>
              </a:tr>
            </a:tbl>
          </a:graphicData>
        </a:graphic>
      </p:graphicFrame>
      <p:sp>
        <p:nvSpPr>
          <p:cNvPr id="8" name="Rectangle 7"/>
          <p:cNvSpPr/>
          <p:nvPr/>
        </p:nvSpPr>
        <p:spPr>
          <a:xfrm>
            <a:off x="114300" y="152400"/>
            <a:ext cx="6343650" cy="1538883"/>
          </a:xfrm>
          <a:prstGeom prst="rect">
            <a:avLst/>
          </a:prstGeom>
        </p:spPr>
        <p:txBody>
          <a:bodyPr wrap="square">
            <a:spAutoFit/>
          </a:bodyPr>
          <a:lstStyle/>
          <a:p>
            <a:pPr>
              <a:spcBef>
                <a:spcPct val="50000"/>
              </a:spcBef>
            </a:pPr>
            <a:r>
              <a:rPr lang="en-US" b="1" u="sng" dirty="0" smtClean="0">
                <a:solidFill>
                  <a:srgbClr val="002060"/>
                </a:solidFill>
              </a:rPr>
              <a:t>Clinical significance of enzyme levels:-</a:t>
            </a:r>
          </a:p>
          <a:p>
            <a:r>
              <a:rPr lang="en-US" sz="1600" b="1" dirty="0" smtClean="0">
                <a:solidFill>
                  <a:srgbClr val="002060"/>
                </a:solidFill>
              </a:rPr>
              <a:t>               In clinical practice, the enzyme concentration monitoring is </a:t>
            </a:r>
          </a:p>
          <a:p>
            <a:r>
              <a:rPr lang="en-US" sz="1600" b="1" dirty="0" smtClean="0">
                <a:solidFill>
                  <a:srgbClr val="002060"/>
                </a:solidFill>
              </a:rPr>
              <a:t>    performed on patients. These levels can be of great importance in  </a:t>
            </a:r>
          </a:p>
          <a:p>
            <a:r>
              <a:rPr lang="en-US" sz="1600" b="1" dirty="0" smtClean="0">
                <a:solidFill>
                  <a:srgbClr val="002060"/>
                </a:solidFill>
              </a:rPr>
              <a:t>    diagnosis of many diseases &amp; in monitoring of tissue damage.</a:t>
            </a:r>
          </a:p>
          <a:p>
            <a:r>
              <a:rPr lang="en-US" sz="1400" dirty="0" smtClean="0">
                <a:solidFill>
                  <a:srgbClr val="002060"/>
                </a:solidFill>
              </a:rPr>
              <a:t>        </a:t>
            </a:r>
          </a:p>
          <a:p>
            <a:r>
              <a:rPr lang="en-US" sz="1400" dirty="0">
                <a:solidFill>
                  <a:srgbClr val="002060"/>
                </a:solidFill>
              </a:rPr>
              <a:t> </a:t>
            </a:r>
            <a:r>
              <a:rPr lang="en-US" sz="1400" dirty="0" smtClean="0">
                <a:solidFill>
                  <a:srgbClr val="002060"/>
                </a:solidFill>
              </a:rPr>
              <a:t>      Table (6):Clinical </a:t>
            </a:r>
            <a:r>
              <a:rPr lang="en-US" sz="1400" dirty="0">
                <a:solidFill>
                  <a:srgbClr val="002060"/>
                </a:solidFill>
              </a:rPr>
              <a:t>significance of some enzyme Levels in human body</a:t>
            </a:r>
            <a:r>
              <a:rPr lang="en-US" sz="1400" dirty="0" smtClean="0">
                <a:solidFill>
                  <a:srgbClr val="002060"/>
                </a:solidFill>
              </a:rPr>
              <a:t>:-</a:t>
            </a:r>
            <a:endParaRPr lang="en-US" sz="1400" b="1" dirty="0" smtClean="0">
              <a:solidFill>
                <a:srgbClr val="002060"/>
              </a:solidFill>
            </a:endParaRPr>
          </a:p>
        </p:txBody>
      </p:sp>
    </p:spTree>
    <p:extLst>
      <p:ext uri="{BB962C8B-B14F-4D97-AF65-F5344CB8AC3E}">
        <p14:creationId xmlns:p14="http://schemas.microsoft.com/office/powerpoint/2010/main" val="3520692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013" y="4325780"/>
            <a:ext cx="4777975" cy="769441"/>
          </a:xfrm>
          <a:prstGeom prst="rect">
            <a:avLst/>
          </a:prstGeom>
        </p:spPr>
        <p:txBody>
          <a:bodyPr wrap="none">
            <a:spAutoFit/>
          </a:bodyPr>
          <a:lstStyle/>
          <a:p>
            <a:pPr algn="just">
              <a:spcBef>
                <a:spcPct val="50000"/>
              </a:spcBef>
            </a:pP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Enzyme</a:t>
            </a:r>
            <a:r>
              <a:rPr lang="en-US" alt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Definition</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3" name="Down Ribbon 2"/>
          <p:cNvSpPr/>
          <p:nvPr/>
        </p:nvSpPr>
        <p:spPr>
          <a:xfrm>
            <a:off x="2133600" y="3048000"/>
            <a:ext cx="2133600" cy="534924"/>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94438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722055"/>
            <a:ext cx="6515100" cy="2554545"/>
          </a:xfrm>
          <a:prstGeom prst="rect">
            <a:avLst/>
          </a:prstGeom>
        </p:spPr>
        <p:txBody>
          <a:bodyPr wrap="square">
            <a:spAutoFit/>
          </a:bodyPr>
          <a:lstStyle/>
          <a:p>
            <a:pPr algn="just"/>
            <a:endParaRPr lang="en-US" sz="1600" b="1" dirty="0" smtClean="0"/>
          </a:p>
          <a:p>
            <a:pPr algn="just"/>
            <a:endParaRPr lang="en-US" sz="1600" b="1" dirty="0"/>
          </a:p>
          <a:p>
            <a:pPr algn="just"/>
            <a:r>
              <a:rPr lang="en-US" sz="1600" b="1" dirty="0" smtClean="0"/>
              <a:t>        Enzyme: </a:t>
            </a:r>
          </a:p>
          <a:p>
            <a:pPr algn="just"/>
            <a:r>
              <a:rPr lang="en-US" sz="1600" b="1" dirty="0" smtClean="0"/>
              <a:t>      In </a:t>
            </a:r>
            <a:r>
              <a:rPr lang="en-US" sz="1600" b="1" dirty="0"/>
              <a:t>all living </a:t>
            </a:r>
            <a:r>
              <a:rPr lang="en-US" sz="1600" b="1" dirty="0" smtClean="0"/>
              <a:t>organisms the biochemical reactions are necessary for </a:t>
            </a:r>
            <a:r>
              <a:rPr lang="en-US" sz="1600" b="1" dirty="0"/>
              <a:t>obtaining </a:t>
            </a:r>
            <a:r>
              <a:rPr lang="en-US" sz="1600" b="1" dirty="0" smtClean="0"/>
              <a:t>energy, growth, </a:t>
            </a:r>
            <a:r>
              <a:rPr lang="en-US" sz="1600" b="1" dirty="0"/>
              <a:t>and </a:t>
            </a:r>
            <a:r>
              <a:rPr lang="en-US" sz="1600" b="1" dirty="0" smtClean="0"/>
              <a:t>repairing damaged tissues. These reactions are called ‘metabolism’  happen all the time, but if they stop working, this leads to  death. The </a:t>
            </a:r>
            <a:r>
              <a:rPr lang="en-US" sz="1600" b="1" dirty="0"/>
              <a:t>reactions </a:t>
            </a:r>
            <a:r>
              <a:rPr lang="en-US" sz="1600" b="1" dirty="0" smtClean="0"/>
              <a:t>of </a:t>
            </a:r>
            <a:r>
              <a:rPr lang="en-US" sz="1600" b="1" dirty="0"/>
              <a:t>living organisms require high activation energy to take place</a:t>
            </a:r>
            <a:r>
              <a:rPr lang="en-US" sz="1600" b="1" dirty="0" smtClean="0"/>
              <a:t>. So to </a:t>
            </a:r>
            <a:r>
              <a:rPr lang="en-US" sz="1600" b="1" dirty="0"/>
              <a:t>reduce the cell’s consumption of energy, there is a </a:t>
            </a:r>
            <a:r>
              <a:rPr lang="en-US" sz="1600" b="1" dirty="0" smtClean="0"/>
              <a:t>catalyst to induce </a:t>
            </a:r>
            <a:r>
              <a:rPr lang="en-US" sz="1600" b="1" dirty="0"/>
              <a:t>the chemical reactions occur </a:t>
            </a:r>
            <a:r>
              <a:rPr lang="en-US" sz="1600" b="1" dirty="0" smtClean="0"/>
              <a:t>rapidly, </a:t>
            </a:r>
            <a:r>
              <a:rPr lang="en-US" sz="1600" b="1" dirty="0"/>
              <a:t>and reduce the activation </a:t>
            </a:r>
            <a:r>
              <a:rPr lang="en-US" sz="1600" b="1" dirty="0" smtClean="0"/>
              <a:t>energy</a:t>
            </a:r>
            <a:r>
              <a:rPr lang="en-US" sz="1600" b="1" dirty="0"/>
              <a:t>. This catalyst </a:t>
            </a:r>
            <a:r>
              <a:rPr lang="en-US" sz="1600" b="1" dirty="0" smtClean="0"/>
              <a:t>called </a:t>
            </a:r>
            <a:r>
              <a:rPr lang="en-US" sz="1600" b="1" dirty="0"/>
              <a:t>the </a:t>
            </a:r>
            <a:r>
              <a:rPr lang="en-US" sz="1600" b="1" dirty="0" smtClean="0"/>
              <a:t>enzymes. </a:t>
            </a:r>
            <a:endParaRPr lang="en-US" sz="1600" b="1" dirty="0"/>
          </a:p>
        </p:txBody>
      </p:sp>
      <p:sp>
        <p:nvSpPr>
          <p:cNvPr id="4" name="Rectangle 8"/>
          <p:cNvSpPr>
            <a:spLocks noChangeArrowheads="1"/>
          </p:cNvSpPr>
          <p:nvPr/>
        </p:nvSpPr>
        <p:spPr bwMode="auto">
          <a:xfrm>
            <a:off x="1447800" y="533400"/>
            <a:ext cx="4114800" cy="5232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0">
              <a:spcBef>
                <a:spcPct val="50000"/>
              </a:spcBef>
            </a:pP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endPar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6" name="Group 5"/>
          <p:cNvGrpSpPr/>
          <p:nvPr/>
        </p:nvGrpSpPr>
        <p:grpSpPr>
          <a:xfrm>
            <a:off x="7391400" y="974615"/>
            <a:ext cx="840904" cy="936407"/>
            <a:chOff x="2385016" y="3733800"/>
            <a:chExt cx="3257550" cy="2857500"/>
          </a:xfrm>
        </p:grpSpPr>
        <p:pic>
          <p:nvPicPr>
            <p:cNvPr id="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5016" y="3733800"/>
              <a:ext cx="32575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2438400" y="4159103"/>
              <a:ext cx="3076575" cy="2212015"/>
              <a:chOff x="2438400" y="4159103"/>
              <a:chExt cx="3076575" cy="2212015"/>
            </a:xfrm>
          </p:grpSpPr>
          <p:pic>
            <p:nvPicPr>
              <p:cNvPr id="9"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772" t="44666" r="4679" b="9450"/>
              <a:stretch/>
            </p:blipFill>
            <p:spPr bwMode="auto">
              <a:xfrm>
                <a:off x="3448437" y="6142518"/>
                <a:ext cx="35098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772" t="44666" r="4679" b="9450"/>
              <a:stretch/>
            </p:blipFill>
            <p:spPr bwMode="auto">
              <a:xfrm>
                <a:off x="4419600" y="4159103"/>
                <a:ext cx="1095375" cy="99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3772" t="44666" r="4679" b="9450"/>
              <a:stretch/>
            </p:blipFill>
            <p:spPr bwMode="auto">
              <a:xfrm>
                <a:off x="4114800" y="5943600"/>
                <a:ext cx="838200" cy="39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3772" t="44666" r="4679" b="9450"/>
              <a:stretch/>
            </p:blipFill>
            <p:spPr bwMode="auto">
              <a:xfrm>
                <a:off x="2438400" y="6126236"/>
                <a:ext cx="685800" cy="198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3" name="Rectangle 8"/>
          <p:cNvSpPr>
            <a:spLocks noChangeArrowheads="1"/>
          </p:cNvSpPr>
          <p:nvPr/>
        </p:nvSpPr>
        <p:spPr bwMode="auto">
          <a:xfrm>
            <a:off x="1447800" y="152400"/>
            <a:ext cx="4114800" cy="36933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0">
              <a:spcBef>
                <a:spcPct val="50000"/>
              </a:spcBef>
            </a:pPr>
            <a:r>
              <a:rPr lang="ar-IQ" i="1" dirty="0" smtClean="0">
                <a:solidFill>
                  <a:schemeClr val="tx1"/>
                </a:solidFill>
              </a:rPr>
              <a:t>المحاضرة الاولى \ الكيمياء الطبية</a:t>
            </a:r>
            <a:endParaRPr lang="en-US" i="1" dirty="0">
              <a:solidFill>
                <a:schemeClr val="tx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10669320"/>
              </p:ext>
            </p:extLst>
          </p:nvPr>
        </p:nvGraphicFramePr>
        <p:xfrm>
          <a:off x="266700" y="3581400"/>
          <a:ext cx="6362701" cy="4861560"/>
        </p:xfrm>
        <a:graphic>
          <a:graphicData uri="http://schemas.openxmlformats.org/drawingml/2006/table">
            <a:tbl>
              <a:tblPr firstRow="1" bandRow="1"/>
              <a:tblGrid>
                <a:gridCol w="261525"/>
                <a:gridCol w="1452975"/>
                <a:gridCol w="3429000"/>
                <a:gridCol w="1219201"/>
              </a:tblGrid>
              <a:tr h="24699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Table (1):  Examples of specific enzymes (</a:t>
                      </a:r>
                      <a:r>
                        <a:rPr lang="en-US" altLang="en-US" sz="1800" dirty="0" smtClean="0">
                          <a:latin typeface="+mn-lt"/>
                        </a:rPr>
                        <a:t>Enzymes specificity</a:t>
                      </a:r>
                      <a:r>
                        <a:rPr lang="en-US" sz="1800" b="1" dirty="0" smtClean="0"/>
                        <a:t>).</a:t>
                      </a:r>
                      <a:endParaRPr lang="en-US" sz="1800" b="1"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p>
                  </a:txBody>
                  <a:tcPr/>
                </a:tc>
              </a:tr>
              <a:tr h="228600">
                <a:tc>
                  <a:txBody>
                    <a:bodyPr/>
                    <a:lstStyle/>
                    <a:p>
                      <a:endParaRPr lang="en-US" sz="1400" b="1" dirty="0"/>
                    </a:p>
                  </a:txBody>
                  <a:tcPr/>
                </a:tc>
                <a:tc>
                  <a:txBody>
                    <a:bodyPr/>
                    <a:lstStyle/>
                    <a:p>
                      <a:r>
                        <a:rPr lang="en-US" sz="1400" b="1" dirty="0" smtClean="0"/>
                        <a:t>enzymes</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Source</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Structures</a:t>
                      </a:r>
                      <a:endParaRPr lang="en-US" sz="1400" b="1" dirty="0"/>
                    </a:p>
                  </a:txBody>
                  <a:tcPr/>
                </a:tc>
              </a:tr>
              <a:tr h="1036320">
                <a:tc>
                  <a:txBody>
                    <a:bodyPr/>
                    <a:lstStyle/>
                    <a:p>
                      <a:r>
                        <a:rPr lang="en-US" sz="1400" b="1" dirty="0" smtClean="0"/>
                        <a:t>1</a:t>
                      </a:r>
                      <a:endParaRPr lang="en-US" sz="1400" b="1" dirty="0"/>
                    </a:p>
                  </a:txBody>
                  <a:tcPr/>
                </a:tc>
                <a:tc>
                  <a:txBody>
                    <a:bodyPr/>
                    <a:lstStyle/>
                    <a:p>
                      <a:r>
                        <a:rPr lang="en-US" sz="1400" b="1" dirty="0" smtClean="0"/>
                        <a:t>Acetyl cholinesterase </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breaks down the neurotransmitter acetylcholine in nerves and muscles.</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tc>
              </a:tr>
              <a:tr h="1143000">
                <a:tc>
                  <a:txBody>
                    <a:bodyPr/>
                    <a:lstStyle/>
                    <a:p>
                      <a:r>
                        <a:rPr lang="en-US" sz="1400" b="1" dirty="0" smtClean="0"/>
                        <a:t>3</a:t>
                      </a:r>
                      <a:endParaRPr lang="en-US" sz="1400" b="1" dirty="0"/>
                    </a:p>
                  </a:txBody>
                  <a:tcPr/>
                </a:tc>
                <a:tc>
                  <a:txBody>
                    <a:bodyPr/>
                    <a:lstStyle/>
                    <a:p>
                      <a:r>
                        <a:rPr lang="en-US" sz="1400" b="1" dirty="0" smtClean="0"/>
                        <a:t>DNA polymerase </a:t>
                      </a:r>
                      <a:endParaRPr lang="en-US" sz="1400" b="1" dirty="0"/>
                    </a:p>
                  </a:txBody>
                  <a:tcPr/>
                </a:tc>
                <a:tc>
                  <a:txBody>
                    <a:bodyPr/>
                    <a:lstStyle/>
                    <a:p>
                      <a:r>
                        <a:rPr lang="en-US" sz="1400" b="1" dirty="0" smtClean="0"/>
                        <a:t>synthesize DNA from deoxyribonucleotides</a:t>
                      </a:r>
                      <a:endParaRPr lang="en-US" sz="1400" b="1" dirty="0"/>
                    </a:p>
                  </a:txBody>
                  <a:tcPr/>
                </a:tc>
                <a:tc>
                  <a:txBody>
                    <a:bodyPr/>
                    <a:lstStyle/>
                    <a:p>
                      <a:endParaRPr lang="en-US" sz="1400" b="1" dirty="0"/>
                    </a:p>
                  </a:txBody>
                  <a:tcPr/>
                </a:tc>
              </a:tr>
              <a:tr h="944880">
                <a:tc>
                  <a:txBody>
                    <a:bodyPr/>
                    <a:lstStyle/>
                    <a:p>
                      <a:r>
                        <a:rPr lang="en-US" sz="1400" b="1" dirty="0" smtClean="0"/>
                        <a:t>2</a:t>
                      </a:r>
                      <a:endParaRPr lang="en-US" sz="1400" b="1" dirty="0"/>
                    </a:p>
                  </a:txBody>
                  <a:tcPr/>
                </a:tc>
                <a:tc>
                  <a:txBody>
                    <a:bodyPr/>
                    <a:lstStyle/>
                    <a:p>
                      <a:r>
                        <a:rPr lang="en-US" sz="1400" b="1" dirty="0" smtClean="0"/>
                        <a:t> Lactase</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found in the small intestine, breaks lactose, the sugar in milk, into glucose and galactose.</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tc>
              </a:tr>
              <a:tr h="1066800">
                <a:tc>
                  <a:txBody>
                    <a:bodyPr/>
                    <a:lstStyle/>
                    <a:p>
                      <a:endParaRPr lang="en-US" sz="1400" b="1" dirty="0"/>
                    </a:p>
                  </a:txBody>
                  <a:tcPr/>
                </a:tc>
                <a:tc>
                  <a:txBody>
                    <a:bodyPr/>
                    <a:lstStyle/>
                    <a:p>
                      <a:r>
                        <a:rPr lang="en-US" sz="1400" b="1" dirty="0" smtClean="0"/>
                        <a:t>Trypsin </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 found in the small intestine, breaks proteins down into amino acids.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tc>
              </a:tr>
            </a:tbl>
          </a:graphicData>
        </a:graphic>
      </p:graphicFrame>
      <p:pic>
        <p:nvPicPr>
          <p:cNvPr id="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6781800"/>
            <a:ext cx="471487" cy="47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5486400" y="4343400"/>
            <a:ext cx="1066800" cy="3964173"/>
            <a:chOff x="5486400" y="1141227"/>
            <a:chExt cx="1066800" cy="3964173"/>
          </a:xfrm>
        </p:grpSpPr>
        <p:pic>
          <p:nvPicPr>
            <p:cNvPr id="17" name="Picture 16" descr="بوليميراز الدي إن إيه - ويكيبيديا، الموسوعة الحرة - Google Chrome"/>
            <p:cNvPicPr>
              <a:picLocks noChangeAspect="1"/>
            </p:cNvPicPr>
            <p:nvPr/>
          </p:nvPicPr>
          <p:blipFill rotWithShape="1">
            <a:blip r:embed="rId8">
              <a:extLst>
                <a:ext uri="{28A0092B-C50C-407E-A947-70E740481C1C}">
                  <a14:useLocalDpi xmlns:a14="http://schemas.microsoft.com/office/drawing/2010/main" val="0"/>
                </a:ext>
              </a:extLst>
            </a:blip>
            <a:srcRect l="2584" t="38590" r="80827" b="31459"/>
            <a:stretch/>
          </p:blipFill>
          <p:spPr>
            <a:xfrm>
              <a:off x="5486400" y="2286000"/>
              <a:ext cx="1061484" cy="914400"/>
            </a:xfrm>
            <a:prstGeom prst="rect">
              <a:avLst/>
            </a:prstGeom>
          </p:spPr>
        </p:pic>
        <p:pic>
          <p:nvPicPr>
            <p:cNvPr id="18" name="Picture 17" descr="Acetyl cholinesterase - بحث Google‏ - Google Chrome"/>
            <p:cNvPicPr>
              <a:picLocks noChangeAspect="1"/>
            </p:cNvPicPr>
            <p:nvPr/>
          </p:nvPicPr>
          <p:blipFill rotWithShape="1">
            <a:blip r:embed="rId9">
              <a:extLst>
                <a:ext uri="{28A0092B-C50C-407E-A947-70E740481C1C}">
                  <a14:useLocalDpi xmlns:a14="http://schemas.microsoft.com/office/drawing/2010/main" val="0"/>
                </a:ext>
              </a:extLst>
            </a:blip>
            <a:srcRect l="24961" t="32433" r="61240" b="39920"/>
            <a:stretch/>
          </p:blipFill>
          <p:spPr>
            <a:xfrm>
              <a:off x="5562600" y="1141227"/>
              <a:ext cx="946298" cy="792126"/>
            </a:xfrm>
            <a:prstGeom prst="rect">
              <a:avLst/>
            </a:prstGeom>
          </p:spPr>
        </p:pic>
        <p:pic>
          <p:nvPicPr>
            <p:cNvPr id="19"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48325" y="3276600"/>
              <a:ext cx="904875" cy="720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descr="Trypsin - بحث Google‏ - Google Chrome"/>
            <p:cNvPicPr>
              <a:picLocks noChangeAspect="1"/>
            </p:cNvPicPr>
            <p:nvPr/>
          </p:nvPicPr>
          <p:blipFill rotWithShape="1">
            <a:blip r:embed="rId11" cstate="print">
              <a:extLst>
                <a:ext uri="{28A0092B-C50C-407E-A947-70E740481C1C}">
                  <a14:useLocalDpi xmlns:a14="http://schemas.microsoft.com/office/drawing/2010/main" val="0"/>
                </a:ext>
              </a:extLst>
            </a:blip>
            <a:srcRect l="54729" t="44003" r="22514" b="20050"/>
            <a:stretch/>
          </p:blipFill>
          <p:spPr>
            <a:xfrm>
              <a:off x="5528931" y="4299161"/>
              <a:ext cx="948069" cy="806239"/>
            </a:xfrm>
            <a:prstGeom prst="rect">
              <a:avLst/>
            </a:prstGeom>
          </p:spPr>
        </p:pic>
      </p:grpSp>
    </p:spTree>
    <p:extLst>
      <p:ext uri="{BB962C8B-B14F-4D97-AF65-F5344CB8AC3E}">
        <p14:creationId xmlns:p14="http://schemas.microsoft.com/office/powerpoint/2010/main" val="402329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6" y="76200"/>
            <a:ext cx="6686550" cy="1200329"/>
          </a:xfrm>
          <a:prstGeom prst="rect">
            <a:avLst/>
          </a:prstGeom>
        </p:spPr>
        <p:txBody>
          <a:bodyPr wrap="square">
            <a:spAutoFit/>
          </a:bodyPr>
          <a:lstStyle/>
          <a:p>
            <a:pPr>
              <a:spcBef>
                <a:spcPct val="50000"/>
              </a:spcBef>
              <a:defRPr/>
            </a:pPr>
            <a:endParaRPr lang="en-US" sz="1600" b="1" dirty="0" smtClean="0"/>
          </a:p>
          <a:p>
            <a:pPr>
              <a:spcBef>
                <a:spcPct val="50000"/>
              </a:spcBef>
              <a:defRPr/>
            </a:pPr>
            <a:r>
              <a:rPr lang="en-US" sz="1600" b="1" dirty="0" smtClean="0"/>
              <a:t> </a:t>
            </a:r>
            <a:r>
              <a:rPr lang="en-US" sz="1600" b="1" dirty="0"/>
              <a:t>Enzymes are proteins </a:t>
            </a:r>
            <a:r>
              <a:rPr lang="en-US" sz="1600" b="1" dirty="0" smtClean="0"/>
              <a:t>catalysts, </a:t>
            </a:r>
            <a:r>
              <a:rPr lang="en-US" sz="1600" b="1" dirty="0"/>
              <a:t>that increase the biochemical reactions rate, it lowers the activation energy figure (1), and they are not consumed during the </a:t>
            </a:r>
            <a:r>
              <a:rPr lang="en-US" sz="1600" b="1" dirty="0" smtClean="0"/>
              <a:t>reaction, </a:t>
            </a:r>
            <a:r>
              <a:rPr lang="en-US" sz="1600" b="1" dirty="0"/>
              <a:t>but may undergo physical changes. </a:t>
            </a:r>
          </a:p>
        </p:txBody>
      </p:sp>
      <p:grpSp>
        <p:nvGrpSpPr>
          <p:cNvPr id="12" name="Group 11"/>
          <p:cNvGrpSpPr/>
          <p:nvPr/>
        </p:nvGrpSpPr>
        <p:grpSpPr>
          <a:xfrm>
            <a:off x="1752600" y="1406370"/>
            <a:ext cx="2984042" cy="2098830"/>
            <a:chOff x="4114800" y="5187855"/>
            <a:chExt cx="1460500" cy="1325269"/>
          </a:xfrm>
        </p:grpSpPr>
        <p:pic>
          <p:nvPicPr>
            <p:cNvPr id="13" name="Picture 12" descr="http://fblt.cz/wp-content/uploads/2013/12/Aktivační-energie.png"/>
            <p:cNvPicPr>
              <a:picLocks noChangeAspect="1" noChangeArrowheads="1"/>
            </p:cNvPicPr>
            <p:nvPr/>
          </p:nvPicPr>
          <p:blipFill rotWithShape="1">
            <a:blip r:embed="rId2"/>
            <a:srcRect l="-2270" r="-2270"/>
            <a:stretch/>
          </p:blipFill>
          <p:spPr bwMode="auto">
            <a:xfrm>
              <a:off x="4114800" y="5187855"/>
              <a:ext cx="1460500" cy="1325269"/>
            </a:xfrm>
            <a:prstGeom prst="rect">
              <a:avLst/>
            </a:prstGeom>
            <a:noFill/>
          </p:spPr>
        </p:pic>
        <p:sp>
          <p:nvSpPr>
            <p:cNvPr id="14" name="Rectangle 13"/>
            <p:cNvSpPr/>
            <p:nvPr/>
          </p:nvSpPr>
          <p:spPr>
            <a:xfrm rot="16200000">
              <a:off x="3805892" y="5675765"/>
              <a:ext cx="866715" cy="185399"/>
            </a:xfrm>
            <a:prstGeom prst="rect">
              <a:avLst/>
            </a:prstGeom>
          </p:spPr>
          <p:txBody>
            <a:bodyPr wrap="none">
              <a:spAutoFit/>
            </a:bodyPr>
            <a:lstStyle/>
            <a:p>
              <a:r>
                <a:rPr lang="en-US" sz="1600" dirty="0"/>
                <a:t>activation energy</a:t>
              </a:r>
            </a:p>
          </p:txBody>
        </p:sp>
      </p:grpSp>
      <p:sp>
        <p:nvSpPr>
          <p:cNvPr id="15" name="Footer Placeholder 4"/>
          <p:cNvSpPr>
            <a:spLocks noGrp="1"/>
          </p:cNvSpPr>
          <p:nvPr>
            <p:ph type="ftr" sz="quarter" idx="11"/>
          </p:nvPr>
        </p:nvSpPr>
        <p:spPr>
          <a:xfrm>
            <a:off x="228600" y="3810000"/>
            <a:ext cx="6476999" cy="457200"/>
          </a:xfrm>
          <a:noFill/>
        </p:spPr>
        <p:txBody>
          <a:bodyPr/>
          <a:lstStyle/>
          <a:p>
            <a:pPr algn="l">
              <a:spcBef>
                <a:spcPct val="50000"/>
              </a:spcBef>
              <a:defRPr/>
            </a:pPr>
            <a:r>
              <a:rPr lang="en-US" sz="1600" b="1" dirty="0" smtClean="0">
                <a:solidFill>
                  <a:schemeClr val="tx1"/>
                </a:solidFill>
              </a:rPr>
              <a:t>Figure </a:t>
            </a:r>
            <a:r>
              <a:rPr lang="en-US" sz="1600" b="1" dirty="0">
                <a:solidFill>
                  <a:schemeClr val="tx1"/>
                </a:solidFill>
              </a:rPr>
              <a:t>(1): Enzymes are increase the reactions </a:t>
            </a:r>
            <a:r>
              <a:rPr lang="en-US" sz="1600" b="1" dirty="0" smtClean="0">
                <a:solidFill>
                  <a:schemeClr val="tx1"/>
                </a:solidFill>
              </a:rPr>
              <a:t>rate, </a:t>
            </a:r>
            <a:r>
              <a:rPr lang="en-US" sz="1600" b="1" dirty="0">
                <a:solidFill>
                  <a:schemeClr val="tx1"/>
                </a:solidFill>
              </a:rPr>
              <a:t>by decreasing the activation energy</a:t>
            </a:r>
            <a:r>
              <a:rPr lang="en-US" sz="1600" b="1" dirty="0" smtClean="0">
                <a:solidFill>
                  <a:schemeClr val="tx1"/>
                </a:solidFill>
              </a:rPr>
              <a:t>.</a:t>
            </a:r>
            <a:endParaRPr lang="en-US" sz="1600" b="1" dirty="0">
              <a:solidFill>
                <a:schemeClr val="tx1"/>
              </a:solidFill>
            </a:endParaRPr>
          </a:p>
        </p:txBody>
      </p:sp>
      <p:sp>
        <p:nvSpPr>
          <p:cNvPr id="16" name="Text Box 5"/>
          <p:cNvSpPr txBox="1">
            <a:spLocks noChangeArrowheads="1"/>
          </p:cNvSpPr>
          <p:nvPr/>
        </p:nvSpPr>
        <p:spPr bwMode="auto">
          <a:xfrm>
            <a:off x="152400" y="4343400"/>
            <a:ext cx="6553200" cy="1200329"/>
          </a:xfrm>
          <a:prstGeom prst="rect">
            <a:avLst/>
          </a:prstGeom>
          <a:noFill/>
          <a:ln w="9525">
            <a:noFill/>
            <a:miter lim="800000"/>
            <a:headEnd/>
            <a:tailEnd/>
          </a:ln>
        </p:spPr>
        <p:txBody>
          <a:bodyPr wrap="square">
            <a:spAutoFit/>
          </a:bodyPr>
          <a:lstStyle/>
          <a:p>
            <a:pPr algn="ctr">
              <a:spcBef>
                <a:spcPct val="50000"/>
              </a:spcBef>
              <a:defRPr/>
            </a:pPr>
            <a:r>
              <a:rPr lang="en-US" sz="1600" b="1" u="sng" dirty="0" smtClean="0"/>
              <a:t>Enzymes naming:</a:t>
            </a:r>
          </a:p>
          <a:p>
            <a:pPr>
              <a:spcBef>
                <a:spcPct val="50000"/>
              </a:spcBef>
              <a:defRPr/>
            </a:pPr>
            <a:r>
              <a:rPr lang="en-US" sz="1600" b="1" dirty="0" smtClean="0"/>
              <a:t> Enzymes often are known by common names obtained by the suffix “-ase” to the name of substrate or to the reaction they catalyze, </a:t>
            </a:r>
            <a:r>
              <a:rPr lang="en-US" sz="1600" b="1" dirty="0"/>
              <a:t>Table (1</a:t>
            </a:r>
            <a:r>
              <a:rPr lang="en-US" sz="1600" b="1" dirty="0" smtClean="0"/>
              <a:t>) indicate some enzyme examples.</a:t>
            </a:r>
            <a:endParaRPr lang="en-US" sz="1600" i="1" u="sng" dirty="0" smtClean="0">
              <a:solidFill>
                <a:srgbClr val="CC00CC"/>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2148684426"/>
              </p:ext>
            </p:extLst>
          </p:nvPr>
        </p:nvGraphicFramePr>
        <p:xfrm>
          <a:off x="228600" y="5857648"/>
          <a:ext cx="6400800" cy="2905352"/>
        </p:xfrm>
        <a:graphic>
          <a:graphicData uri="http://schemas.openxmlformats.org/drawingml/2006/table">
            <a:tbl>
              <a:tblPr firstRow="1" bandRow="1"/>
              <a:tblGrid>
                <a:gridCol w="1600200"/>
                <a:gridCol w="4800600"/>
              </a:tblGrid>
              <a:tr h="421232">
                <a:tc gridSpan="2">
                  <a:txBody>
                    <a:bodyPr/>
                    <a:lstStyle/>
                    <a:p>
                      <a:r>
                        <a:rPr lang="en-US" sz="1600" b="1" dirty="0" smtClean="0"/>
                        <a:t>Table (1):- Enzyme Examples</a:t>
                      </a:r>
                      <a:endParaRPr lang="en-US" sz="1600" b="1" dirty="0"/>
                    </a:p>
                  </a:txBody>
                  <a:tcPr/>
                </a:tc>
                <a:tc hMerge="1">
                  <a:txBody>
                    <a:bodyPr/>
                    <a:lstStyle/>
                    <a:p>
                      <a:endParaRPr lang="en-US" sz="1200" dirty="0"/>
                    </a:p>
                  </a:txBody>
                  <a:tcPr/>
                </a:tc>
              </a:tr>
              <a:tr h="421232">
                <a:tc>
                  <a:txBody>
                    <a:bodyPr/>
                    <a:lstStyle/>
                    <a:p>
                      <a:pPr algn="l"/>
                      <a:r>
                        <a:rPr lang="en-US" sz="1600" b="1" dirty="0" smtClean="0"/>
                        <a:t>Enzyme</a:t>
                      </a:r>
                      <a:endParaRPr lang="en-US" sz="1600" b="1" dirty="0"/>
                    </a:p>
                  </a:txBody>
                  <a:tcPr/>
                </a:tc>
                <a:tc>
                  <a:txBody>
                    <a:bodyPr/>
                    <a:lstStyle/>
                    <a:p>
                      <a:r>
                        <a:rPr lang="en-US" sz="1600" b="1" dirty="0" smtClean="0"/>
                        <a:t>Role</a:t>
                      </a:r>
                      <a:endParaRPr lang="en-US" sz="1600" b="1" dirty="0"/>
                    </a:p>
                  </a:txBody>
                  <a:tcPr/>
                </a:tc>
              </a:tr>
              <a:tr h="452936">
                <a:tc>
                  <a:txBody>
                    <a:bodyPr/>
                    <a:lstStyle/>
                    <a:p>
                      <a:pPr algn="l"/>
                      <a:r>
                        <a:rPr lang="en-US" sz="1600" b="1" dirty="0" smtClean="0"/>
                        <a:t>Amylase</a:t>
                      </a:r>
                      <a:endParaRPr lang="en-US" sz="1600" b="1" dirty="0"/>
                    </a:p>
                  </a:txBody>
                  <a:tcPr/>
                </a:tc>
                <a:tc>
                  <a:txBody>
                    <a:bodyPr/>
                    <a:lstStyle/>
                    <a:p>
                      <a:r>
                        <a:rPr lang="en-US" sz="1600" b="1" dirty="0" smtClean="0"/>
                        <a:t>A family of enzymes which assist in the breakdown of carbohydrates.</a:t>
                      </a:r>
                      <a:endParaRPr lang="en-US" sz="1600" b="1" dirty="0"/>
                    </a:p>
                  </a:txBody>
                  <a:tcPr/>
                </a:tc>
              </a:tr>
              <a:tr h="483416">
                <a:tc>
                  <a:txBody>
                    <a:bodyPr/>
                    <a:lstStyle/>
                    <a:p>
                      <a:pPr algn="l"/>
                      <a:r>
                        <a:rPr lang="en-US" sz="1600" b="1" dirty="0" smtClean="0"/>
                        <a:t>Glucose oxidase </a:t>
                      </a:r>
                      <a:endParaRPr lang="en-US" sz="1600" b="1" dirty="0"/>
                    </a:p>
                  </a:txBody>
                  <a:tcPr/>
                </a:tc>
                <a:tc>
                  <a:txBody>
                    <a:bodyPr/>
                    <a:lstStyle/>
                    <a:p>
                      <a:r>
                        <a:rPr lang="en-US" sz="1600" b="1" dirty="0" smtClean="0"/>
                        <a:t>Is an enzyme catalyze the oxidation of Glucose. </a:t>
                      </a:r>
                      <a:endParaRPr lang="en-US" sz="1600" b="1" dirty="0"/>
                    </a:p>
                  </a:txBody>
                  <a:tcPr/>
                </a:tc>
              </a:tr>
              <a:tr h="421232">
                <a:tc>
                  <a:txBody>
                    <a:bodyPr/>
                    <a:lstStyle/>
                    <a:p>
                      <a:pPr algn="l"/>
                      <a:r>
                        <a:rPr lang="en-US" sz="1600" b="1" dirty="0" smtClean="0"/>
                        <a:t>Lipases</a:t>
                      </a:r>
                      <a:endParaRPr lang="en-US" sz="1600" b="1" dirty="0"/>
                    </a:p>
                  </a:txBody>
                  <a:tcPr/>
                </a:tc>
                <a:tc>
                  <a:txBody>
                    <a:bodyPr/>
                    <a:lstStyle/>
                    <a:p>
                      <a:r>
                        <a:rPr lang="en-US" sz="1600" b="1" dirty="0" smtClean="0"/>
                        <a:t>A family of enzymes which breakdown Lipids.  </a:t>
                      </a:r>
                      <a:endParaRPr lang="en-US" sz="1600" b="1" dirty="0"/>
                    </a:p>
                  </a:txBody>
                  <a:tcPr/>
                </a:tc>
              </a:tr>
              <a:tr h="493168">
                <a:tc>
                  <a:txBody>
                    <a:bodyPr/>
                    <a:lstStyle/>
                    <a:p>
                      <a:pPr algn="l"/>
                      <a:r>
                        <a:rPr lang="en-US" sz="1600" b="1" dirty="0" smtClean="0"/>
                        <a:t>Proteases</a:t>
                      </a:r>
                      <a:endParaRPr lang="en-US" sz="1600" b="1" dirty="0"/>
                    </a:p>
                  </a:txBody>
                  <a:tcPr/>
                </a:tc>
                <a:tc>
                  <a:txBody>
                    <a:bodyPr/>
                    <a:lstStyle/>
                    <a:p>
                      <a:r>
                        <a:rPr lang="en-US" sz="1600" b="1" dirty="0" smtClean="0"/>
                        <a:t>Digestive enzymes which act on proteins in the digestive system. </a:t>
                      </a:r>
                      <a:endParaRPr lang="en-US" sz="1600" b="1" dirty="0"/>
                    </a:p>
                  </a:txBody>
                  <a:tcPr/>
                </a:tc>
              </a:tr>
            </a:tbl>
          </a:graphicData>
        </a:graphic>
      </p:graphicFrame>
      <p:sp>
        <p:nvSpPr>
          <p:cNvPr id="10" name="Down Ribbon 9"/>
          <p:cNvSpPr/>
          <p:nvPr/>
        </p:nvSpPr>
        <p:spPr>
          <a:xfrm>
            <a:off x="107156" y="115118"/>
            <a:ext cx="1371600" cy="26746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sz="11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121910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102810"/>
            <a:ext cx="6686550" cy="9202519"/>
          </a:xfrm>
          <a:prstGeom prst="rect">
            <a:avLst/>
          </a:prstGeom>
        </p:spPr>
        <p:txBody>
          <a:bodyPr wrap="square">
            <a:spAutoFit/>
          </a:bodyPr>
          <a:lstStyle/>
          <a:p>
            <a:pPr algn="ctr">
              <a:defRPr/>
            </a:pPr>
            <a:r>
              <a:rPr lang="en-US" sz="1600" b="1" dirty="0"/>
              <a:t>Enzyme </a:t>
            </a:r>
            <a:r>
              <a:rPr lang="en-US" sz="1600" b="1" dirty="0" smtClean="0"/>
              <a:t>Terminology:</a:t>
            </a:r>
            <a:endParaRPr lang="en-US" sz="1600" b="1" dirty="0"/>
          </a:p>
          <a:p>
            <a:pPr>
              <a:defRPr/>
            </a:pPr>
            <a:endParaRPr lang="en-US" sz="1600" b="1" dirty="0"/>
          </a:p>
          <a:p>
            <a:pPr>
              <a:defRPr/>
            </a:pPr>
            <a:r>
              <a:rPr lang="en-US" sz="1600" b="1" dirty="0"/>
              <a:t>1-Catalyst or Enzyme ( E ):- A substance that increase the rate of the reaction without being changed the overall process (reaction).</a:t>
            </a:r>
          </a:p>
          <a:p>
            <a:pPr>
              <a:defRPr/>
            </a:pPr>
            <a:endParaRPr lang="en-US" sz="1600" b="1" dirty="0" smtClean="0"/>
          </a:p>
          <a:p>
            <a:pPr>
              <a:defRPr/>
            </a:pPr>
            <a:r>
              <a:rPr lang="en-US" sz="1600" b="1" dirty="0" smtClean="0"/>
              <a:t>2-Substrates  </a:t>
            </a:r>
            <a:r>
              <a:rPr lang="en-US" sz="1600" b="1" dirty="0"/>
              <a:t>( S ):- The materials that enzymes act </a:t>
            </a:r>
            <a:r>
              <a:rPr lang="en-US" sz="1600" b="1" dirty="0" smtClean="0"/>
              <a:t>upon.</a:t>
            </a:r>
          </a:p>
          <a:p>
            <a:pPr>
              <a:defRPr/>
            </a:pPr>
            <a:endParaRPr lang="en-US" sz="1600" b="1" dirty="0"/>
          </a:p>
          <a:p>
            <a:pPr>
              <a:defRPr/>
            </a:pPr>
            <a:r>
              <a:rPr lang="en-US" sz="1600" b="1" u="sng" dirty="0"/>
              <a:t>3-Active site (catalytic site):-</a:t>
            </a:r>
          </a:p>
          <a:p>
            <a:pPr>
              <a:defRPr/>
            </a:pPr>
            <a:r>
              <a:rPr lang="en-US" sz="1600" b="1" dirty="0"/>
              <a:t>           Enzymes have a specific areas (special pocket) on an enzyme where a substrate binds and catalysis takes place. This is called Active site formed by folding of the protein contains amino acid side chains which bind Substrate and form Enzyme-Substrate complex (ES). This binding thought to cause a conformational change in the enzyme to allows catalysis. (ES) complex is then converted to Enzyme and Product</a:t>
            </a:r>
            <a:r>
              <a:rPr lang="en-US" sz="1600" b="1" dirty="0">
                <a:latin typeface="Calibri" pitchFamily="34" charset="0"/>
              </a:rPr>
              <a:t> (P) as below:</a:t>
            </a:r>
            <a:endParaRPr lang="en-US" sz="1600" b="1" dirty="0"/>
          </a:p>
          <a:p>
            <a:pPr algn="just"/>
            <a:endParaRPr lang="en-US" sz="1600" b="1" dirty="0" smtClean="0"/>
          </a:p>
          <a:p>
            <a:pPr algn="just"/>
            <a:endParaRPr lang="en-US" sz="1600" b="1" dirty="0"/>
          </a:p>
          <a:p>
            <a:pPr algn="just"/>
            <a:endParaRPr lang="en-US" sz="1600" b="1" dirty="0" smtClean="0"/>
          </a:p>
          <a:p>
            <a:pPr algn="just"/>
            <a:endParaRPr lang="en-US" sz="1600" b="1" dirty="0"/>
          </a:p>
          <a:p>
            <a:pPr algn="just"/>
            <a:endParaRPr lang="en-US" sz="1600" b="1" dirty="0" smtClean="0"/>
          </a:p>
          <a:p>
            <a:pPr eaLnBrk="0" hangingPunct="0">
              <a:defRPr/>
            </a:pPr>
            <a:endParaRPr lang="en-US" sz="1600" b="1" dirty="0" smtClean="0"/>
          </a:p>
          <a:p>
            <a:pPr eaLnBrk="0" hangingPunct="0">
              <a:defRPr/>
            </a:pPr>
            <a:r>
              <a:rPr lang="en-US" sz="1600" b="1" dirty="0" smtClean="0"/>
              <a:t>The </a:t>
            </a:r>
            <a:r>
              <a:rPr lang="en-US" sz="1600" b="1" dirty="0"/>
              <a:t>enzymes are usually highly specific binding  for their substrates:- </a:t>
            </a:r>
          </a:p>
          <a:p>
            <a:pPr eaLnBrk="0" hangingPunct="0">
              <a:defRPr/>
            </a:pPr>
            <a:endParaRPr lang="en-US" sz="1600" b="1" dirty="0" smtClean="0"/>
          </a:p>
          <a:p>
            <a:pPr eaLnBrk="0" hangingPunct="0">
              <a:defRPr/>
            </a:pPr>
            <a:r>
              <a:rPr lang="en-US" sz="1600" b="1" dirty="0" smtClean="0"/>
              <a:t>   </a:t>
            </a:r>
            <a:r>
              <a:rPr lang="en-US" sz="1600" b="1" dirty="0"/>
              <a:t>a-Many enzymes  recognized only single compound as a substrate </a:t>
            </a:r>
            <a:r>
              <a:rPr lang="en-US" sz="1600" b="1" dirty="0" smtClean="0"/>
              <a:t>Figure(2).</a:t>
            </a:r>
          </a:p>
          <a:p>
            <a:pPr eaLnBrk="0" hangingPunct="0">
              <a:defRPr/>
            </a:pPr>
            <a:endParaRPr lang="en-US" sz="1600" b="1" dirty="0"/>
          </a:p>
          <a:p>
            <a:pPr eaLnBrk="0" hangingPunct="0">
              <a:defRPr/>
            </a:pPr>
            <a:endParaRPr lang="en-US" sz="1600" b="1" dirty="0" smtClean="0"/>
          </a:p>
          <a:p>
            <a:pPr eaLnBrk="0" hangingPunct="0">
              <a:defRPr/>
            </a:pPr>
            <a:endParaRPr lang="en-US" sz="1600" b="1" dirty="0"/>
          </a:p>
          <a:p>
            <a:pPr eaLnBrk="0" hangingPunct="0">
              <a:defRPr/>
            </a:pPr>
            <a:endParaRPr lang="en-US" sz="1600" b="1" dirty="0" smtClean="0"/>
          </a:p>
          <a:p>
            <a:pPr eaLnBrk="0" hangingPunct="0">
              <a:defRPr/>
            </a:pPr>
            <a:r>
              <a:rPr lang="en-US" sz="1600" b="1" dirty="0" smtClean="0">
                <a:latin typeface="Calibri" pitchFamily="34" charset="0"/>
              </a:rPr>
              <a:t>                            </a:t>
            </a:r>
            <a:r>
              <a:rPr lang="en-US" sz="1600" b="1" dirty="0">
                <a:latin typeface="Calibri" pitchFamily="34" charset="0"/>
              </a:rPr>
              <a:t>E  +   </a:t>
            </a:r>
            <a:r>
              <a:rPr lang="en-US" sz="1600" b="1" dirty="0" smtClean="0">
                <a:latin typeface="Calibri" pitchFamily="34" charset="0"/>
              </a:rPr>
              <a:t>S         </a:t>
            </a:r>
            <a:r>
              <a:rPr lang="en-US" sz="1600" b="1" dirty="0">
                <a:latin typeface="Calibri" pitchFamily="34" charset="0"/>
              </a:rPr>
              <a:t>→   </a:t>
            </a:r>
            <a:r>
              <a:rPr lang="en-US" sz="1600" b="1" dirty="0" smtClean="0">
                <a:latin typeface="Calibri" pitchFamily="34" charset="0"/>
              </a:rPr>
              <a:t>         </a:t>
            </a:r>
            <a:r>
              <a:rPr lang="en-US" sz="1600" b="1" dirty="0">
                <a:latin typeface="Calibri" pitchFamily="34" charset="0"/>
              </a:rPr>
              <a:t>ES   </a:t>
            </a:r>
            <a:r>
              <a:rPr lang="en-US" sz="1600" b="1" dirty="0" smtClean="0">
                <a:latin typeface="Calibri" pitchFamily="34" charset="0"/>
              </a:rPr>
              <a:t>        </a:t>
            </a:r>
            <a:r>
              <a:rPr lang="en-US" sz="1600" b="1" dirty="0">
                <a:latin typeface="Calibri" pitchFamily="34" charset="0"/>
              </a:rPr>
              <a:t>→     </a:t>
            </a:r>
            <a:r>
              <a:rPr lang="en-US" sz="1600" b="1" dirty="0" smtClean="0">
                <a:latin typeface="Calibri" pitchFamily="34" charset="0"/>
              </a:rPr>
              <a:t>      </a:t>
            </a:r>
            <a:r>
              <a:rPr lang="en-US" sz="1600" b="1" dirty="0">
                <a:latin typeface="Calibri" pitchFamily="34" charset="0"/>
              </a:rPr>
              <a:t>E   +   </a:t>
            </a:r>
            <a:r>
              <a:rPr lang="en-US" sz="1600" b="1" dirty="0" smtClean="0">
                <a:latin typeface="Calibri" pitchFamily="34" charset="0"/>
              </a:rPr>
              <a:t>P</a:t>
            </a:r>
          </a:p>
          <a:p>
            <a:pPr eaLnBrk="0" hangingPunct="0">
              <a:defRPr/>
            </a:pPr>
            <a:endParaRPr lang="en-US" sz="1600" b="1" dirty="0" smtClean="0"/>
          </a:p>
          <a:p>
            <a:pPr eaLnBrk="0" hangingPunct="0">
              <a:defRPr/>
            </a:pPr>
            <a:r>
              <a:rPr lang="en-US" sz="1600" b="1" dirty="0"/>
              <a:t> </a:t>
            </a:r>
            <a:r>
              <a:rPr lang="en-US" sz="1600" b="1" dirty="0" smtClean="0"/>
              <a:t>  Figure(2</a:t>
            </a:r>
            <a:r>
              <a:rPr lang="en-US" sz="1600" b="1" dirty="0"/>
              <a:t>): Active site of Enzyme &amp; General enzymatic reaction for </a:t>
            </a:r>
            <a:r>
              <a:rPr lang="en-US" sz="1600" b="1" u="sng" dirty="0"/>
              <a:t>one </a:t>
            </a:r>
            <a:r>
              <a:rPr lang="en-US" sz="1600" b="1" u="sng" dirty="0" smtClean="0"/>
              <a:t>  </a:t>
            </a:r>
          </a:p>
          <a:p>
            <a:pPr eaLnBrk="0" hangingPunct="0">
              <a:defRPr/>
            </a:pPr>
            <a:r>
              <a:rPr lang="en-US" sz="1600" b="1" u="sng" dirty="0"/>
              <a:t> </a:t>
            </a:r>
            <a:r>
              <a:rPr lang="en-US" sz="1600" b="1" dirty="0" smtClean="0"/>
              <a:t>                    </a:t>
            </a:r>
            <a:r>
              <a:rPr lang="en-US" sz="1600" b="1" u="sng" dirty="0" smtClean="0"/>
              <a:t>enzyme </a:t>
            </a:r>
            <a:r>
              <a:rPr lang="en-US" sz="1600" b="1" u="sng" dirty="0"/>
              <a:t>and substrate</a:t>
            </a:r>
            <a:r>
              <a:rPr lang="en-US" sz="1600" b="1" dirty="0"/>
              <a:t>.  E = Enzyme, S = Substrate</a:t>
            </a:r>
            <a:r>
              <a:rPr lang="en-US" sz="1600" b="1" dirty="0" smtClean="0"/>
              <a:t>, and</a:t>
            </a:r>
          </a:p>
          <a:p>
            <a:pPr eaLnBrk="0" hangingPunct="0">
              <a:defRPr/>
            </a:pPr>
            <a:r>
              <a:rPr lang="en-US" sz="1600" b="1" dirty="0"/>
              <a:t> </a:t>
            </a:r>
            <a:r>
              <a:rPr lang="en-US" sz="1600" b="1" dirty="0" smtClean="0"/>
              <a:t>                    </a:t>
            </a:r>
            <a:r>
              <a:rPr lang="en-US" sz="1600" b="1" dirty="0"/>
              <a:t>ES = </a:t>
            </a:r>
            <a:r>
              <a:rPr lang="en-US" sz="1600" b="1" dirty="0" smtClean="0"/>
              <a:t>Enzyme- Substrate </a:t>
            </a:r>
            <a:r>
              <a:rPr lang="en-US" sz="1600" b="1" dirty="0"/>
              <a:t>complex.</a:t>
            </a:r>
          </a:p>
          <a:p>
            <a:pPr eaLnBrk="0" hangingPunct="0">
              <a:defRPr/>
            </a:pPr>
            <a:endParaRPr lang="en-US" sz="1600" b="1" dirty="0">
              <a:latin typeface="Calibri" pitchFamily="34" charset="0"/>
            </a:endParaRPr>
          </a:p>
          <a:p>
            <a:pPr eaLnBrk="0" hangingPunct="0">
              <a:defRPr/>
            </a:pPr>
            <a:endParaRPr lang="en-US" sz="1600" b="1" dirty="0"/>
          </a:p>
          <a:p>
            <a:pPr algn="just"/>
            <a:r>
              <a:rPr lang="en-US" sz="1600" b="1" dirty="0" smtClean="0"/>
              <a:t> </a:t>
            </a:r>
            <a:endParaRPr lang="en-US" sz="1600" b="1" dirty="0"/>
          </a:p>
        </p:txBody>
      </p:sp>
      <p:sp>
        <p:nvSpPr>
          <p:cNvPr id="5" name="Rectangle 4"/>
          <p:cNvSpPr/>
          <p:nvPr/>
        </p:nvSpPr>
        <p:spPr>
          <a:xfrm>
            <a:off x="834931" y="4081046"/>
            <a:ext cx="2517869" cy="307777"/>
          </a:xfrm>
          <a:prstGeom prst="rect">
            <a:avLst/>
          </a:prstGeom>
        </p:spPr>
        <p:txBody>
          <a:bodyPr wrap="none">
            <a:spAutoFit/>
          </a:bodyPr>
          <a:lstStyle/>
          <a:p>
            <a:pPr>
              <a:defRPr/>
            </a:pPr>
            <a:r>
              <a:rPr lang="en-US" sz="1400" b="1" dirty="0" smtClean="0"/>
              <a:t>Figure(2): </a:t>
            </a:r>
            <a:r>
              <a:rPr lang="en-US" sz="1400" b="1" dirty="0"/>
              <a:t>Active site of Enzyme</a:t>
            </a:r>
          </a:p>
        </p:txBody>
      </p:sp>
      <p:grpSp>
        <p:nvGrpSpPr>
          <p:cNvPr id="7" name="Group 6"/>
          <p:cNvGrpSpPr/>
          <p:nvPr/>
        </p:nvGrpSpPr>
        <p:grpSpPr>
          <a:xfrm>
            <a:off x="3756518" y="3581400"/>
            <a:ext cx="2110882" cy="1328747"/>
            <a:chOff x="3505200" y="4495800"/>
            <a:chExt cx="2547606" cy="1447800"/>
          </a:xfrm>
        </p:grpSpPr>
        <p:pic>
          <p:nvPicPr>
            <p:cNvPr id="8" name="Content Placeholder 3" descr="Enzymes - Baidu Browser"/>
            <p:cNvPicPr>
              <a:picLocks noChangeAspect="1"/>
            </p:cNvPicPr>
            <p:nvPr/>
          </p:nvPicPr>
          <p:blipFill rotWithShape="1">
            <a:blip r:embed="rId2">
              <a:extLst>
                <a:ext uri="{28A0092B-C50C-407E-A947-70E740481C1C}">
                  <a14:useLocalDpi xmlns:a14="http://schemas.microsoft.com/office/drawing/2010/main" val="0"/>
                </a:ext>
              </a:extLst>
            </a:blip>
            <a:srcRect l="39956" t="42408" r="38563" b="24348"/>
            <a:stretch/>
          </p:blipFill>
          <p:spPr>
            <a:xfrm>
              <a:off x="3505200" y="4495800"/>
              <a:ext cx="1524000" cy="1447800"/>
            </a:xfrm>
            <a:prstGeom prst="rect">
              <a:avLst/>
            </a:prstGeom>
          </p:spPr>
        </p:pic>
        <p:sp>
          <p:nvSpPr>
            <p:cNvPr id="9" name="Rectangle 8"/>
            <p:cNvSpPr/>
            <p:nvPr/>
          </p:nvSpPr>
          <p:spPr>
            <a:xfrm>
              <a:off x="4771484" y="5061963"/>
              <a:ext cx="1281322" cy="404845"/>
            </a:xfrm>
            <a:prstGeom prst="rect">
              <a:avLst/>
            </a:prstGeom>
          </p:spPr>
          <p:txBody>
            <a:bodyPr wrap="none">
              <a:spAutoFit/>
            </a:bodyPr>
            <a:lstStyle/>
            <a:p>
              <a:r>
                <a:rPr lang="en-US" sz="1000" dirty="0"/>
                <a:t>Active site of Enzyme</a:t>
              </a:r>
            </a:p>
            <a:p>
              <a:endParaRPr lang="en-US" sz="1000" dirty="0"/>
            </a:p>
            <a:p>
              <a:r>
                <a:rPr lang="en-US" sz="1000" dirty="0"/>
                <a:t>← amino acids  side chain</a:t>
              </a:r>
              <a:endParaRPr lang="en-US" sz="900" dirty="0"/>
            </a:p>
          </p:txBody>
        </p:sp>
      </p:grpSp>
      <p:pic>
        <p:nvPicPr>
          <p:cNvPr id="12"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t="64668"/>
          <a:stretch/>
        </p:blipFill>
        <p:spPr>
          <a:xfrm>
            <a:off x="1156903" y="5961320"/>
            <a:ext cx="4500947" cy="896680"/>
          </a:xfrm>
          <a:prstGeom prst="rect">
            <a:avLst/>
          </a:prstGeom>
        </p:spPr>
      </p:pic>
      <p:sp>
        <p:nvSpPr>
          <p:cNvPr id="10" name="Down Ribbon 9"/>
          <p:cNvSpPr/>
          <p:nvPr/>
        </p:nvSpPr>
        <p:spPr>
          <a:xfrm>
            <a:off x="149131" y="109898"/>
            <a:ext cx="1371600" cy="26746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sz="11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37415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5922"/>
            <a:ext cx="6629400" cy="6740307"/>
          </a:xfrm>
          <a:prstGeom prst="rect">
            <a:avLst/>
          </a:prstGeom>
        </p:spPr>
        <p:txBody>
          <a:bodyPr wrap="square">
            <a:spAutoFit/>
          </a:bodyPr>
          <a:lstStyle/>
          <a:p>
            <a:pPr eaLnBrk="0" hangingPunct="0">
              <a:defRPr/>
            </a:pPr>
            <a:r>
              <a:rPr lang="en-US" sz="1600" b="1" dirty="0" smtClean="0"/>
              <a:t> </a:t>
            </a:r>
          </a:p>
          <a:p>
            <a:pPr eaLnBrk="0" hangingPunct="0">
              <a:defRPr/>
            </a:pPr>
            <a:r>
              <a:rPr lang="en-US" sz="1600" b="1" dirty="0" smtClean="0"/>
              <a:t>b-Some </a:t>
            </a:r>
            <a:r>
              <a:rPr lang="en-US" sz="1600" b="1" dirty="0"/>
              <a:t>enzymes like those involved in digestion are less specific have more than one substrate </a:t>
            </a:r>
            <a:r>
              <a:rPr lang="en-US" sz="1600" b="1" dirty="0" smtClean="0"/>
              <a:t>Figure(4).</a:t>
            </a:r>
          </a:p>
          <a:p>
            <a:pPr eaLnBrk="0" hangingPunct="0">
              <a:defRPr/>
            </a:pPr>
            <a:r>
              <a:rPr lang="en-US" sz="1600" b="1" dirty="0" smtClean="0"/>
              <a:t> </a:t>
            </a:r>
          </a:p>
          <a:p>
            <a:pPr eaLnBrk="0" hangingPunct="0">
              <a:defRPr/>
            </a:pPr>
            <a:r>
              <a:rPr lang="en-US" sz="1600" b="1" dirty="0"/>
              <a:t> </a:t>
            </a:r>
            <a:r>
              <a:rPr lang="en-US" sz="1600" b="1" dirty="0" smtClean="0"/>
              <a:t>              </a:t>
            </a:r>
          </a:p>
          <a:p>
            <a:pPr eaLnBrk="0" hangingPunct="0">
              <a:defRPr/>
            </a:pPr>
            <a:endParaRPr lang="en-US" sz="1600" b="1" dirty="0" smtClean="0"/>
          </a:p>
          <a:p>
            <a:pPr eaLnBrk="0" hangingPunct="0">
              <a:defRPr/>
            </a:pPr>
            <a:r>
              <a:rPr lang="en-US" sz="1600" b="1" dirty="0" smtClean="0"/>
              <a:t>                </a:t>
            </a:r>
          </a:p>
          <a:p>
            <a:pPr eaLnBrk="0" hangingPunct="0">
              <a:defRPr/>
            </a:pPr>
            <a:r>
              <a:rPr lang="en-US" sz="1600" b="1" dirty="0" smtClean="0"/>
              <a:t>                         E  </a:t>
            </a:r>
            <a:r>
              <a:rPr lang="en-US" sz="1600" b="1" dirty="0"/>
              <a:t>+ S₁</a:t>
            </a:r>
            <a:r>
              <a:rPr lang="en-US" sz="1600" b="1" dirty="0" smtClean="0"/>
              <a:t> + </a:t>
            </a:r>
            <a:r>
              <a:rPr lang="en-US" sz="1600" b="1" dirty="0"/>
              <a:t>S₂</a:t>
            </a:r>
            <a:r>
              <a:rPr lang="en-US" sz="1600" b="1" dirty="0" smtClean="0"/>
              <a:t>         </a:t>
            </a:r>
            <a:r>
              <a:rPr lang="en-US" sz="1600" b="1" dirty="0"/>
              <a:t>→   </a:t>
            </a:r>
            <a:r>
              <a:rPr lang="en-US" sz="1600" b="1" dirty="0" smtClean="0"/>
              <a:t>     E</a:t>
            </a:r>
            <a:r>
              <a:rPr lang="en-US" sz="1600" b="1" dirty="0"/>
              <a:t> S₁ </a:t>
            </a:r>
            <a:r>
              <a:rPr lang="en-US" sz="1600" b="1" dirty="0" smtClean="0"/>
              <a:t>S</a:t>
            </a:r>
            <a:r>
              <a:rPr lang="en-US" sz="1600" b="1" dirty="0"/>
              <a:t>₂ </a:t>
            </a:r>
            <a:r>
              <a:rPr lang="en-US" sz="1600" b="1" dirty="0" smtClean="0"/>
              <a:t>         →        </a:t>
            </a:r>
            <a:r>
              <a:rPr lang="en-US" sz="1600" b="1" dirty="0"/>
              <a:t>E   +   P</a:t>
            </a:r>
          </a:p>
          <a:p>
            <a:pPr>
              <a:defRPr/>
            </a:pPr>
            <a:r>
              <a:rPr lang="en-US" sz="1600" b="1" dirty="0" smtClean="0"/>
              <a:t>    Figure(3</a:t>
            </a:r>
            <a:r>
              <a:rPr lang="en-US" sz="1600" b="1" dirty="0"/>
              <a:t>): Active site of Enzyme &amp; General enzymatic reaction </a:t>
            </a:r>
            <a:r>
              <a:rPr lang="en-US" sz="1600" b="1" dirty="0" smtClean="0"/>
              <a:t>for</a:t>
            </a:r>
          </a:p>
          <a:p>
            <a:pPr>
              <a:defRPr/>
            </a:pPr>
            <a:r>
              <a:rPr lang="en-US" sz="1600" b="1" dirty="0"/>
              <a:t> </a:t>
            </a:r>
            <a:r>
              <a:rPr lang="en-US" sz="1600" b="1" dirty="0" smtClean="0"/>
              <a:t>                   </a:t>
            </a:r>
            <a:r>
              <a:rPr lang="en-US" sz="1600" b="1" u="sng" dirty="0"/>
              <a:t>one </a:t>
            </a:r>
            <a:r>
              <a:rPr lang="en-US" sz="1600" b="1" u="sng" dirty="0" smtClean="0"/>
              <a:t>enzyme </a:t>
            </a:r>
            <a:r>
              <a:rPr lang="en-US" sz="1600" b="1" u="sng" dirty="0"/>
              <a:t>and two substrate</a:t>
            </a:r>
            <a:r>
              <a:rPr lang="en-US" sz="1600" b="1" dirty="0" smtClean="0"/>
              <a:t>. </a:t>
            </a:r>
            <a:r>
              <a:rPr lang="en-US" sz="1600" b="1" dirty="0"/>
              <a:t>E = Enzyme, S₁ = Substrate ₁, </a:t>
            </a:r>
            <a:endParaRPr lang="en-US" sz="1600" b="1" dirty="0" smtClean="0"/>
          </a:p>
          <a:p>
            <a:pPr>
              <a:defRPr/>
            </a:pPr>
            <a:r>
              <a:rPr lang="en-US" sz="1600" b="1" dirty="0"/>
              <a:t> </a:t>
            </a:r>
            <a:r>
              <a:rPr lang="en-US" sz="1600" b="1" dirty="0" smtClean="0"/>
              <a:t>                    S</a:t>
            </a:r>
            <a:r>
              <a:rPr lang="en-US" sz="1600" b="1" dirty="0"/>
              <a:t>₂ = Substrate ₂, </a:t>
            </a:r>
            <a:r>
              <a:rPr lang="en-US" sz="1600" b="1" dirty="0" smtClean="0"/>
              <a:t> and ES </a:t>
            </a:r>
            <a:r>
              <a:rPr lang="en-US" sz="1600" b="1" dirty="0"/>
              <a:t>= Enzyme-Substrate complex</a:t>
            </a:r>
            <a:r>
              <a:rPr lang="en-US" sz="1600" b="1" dirty="0" smtClean="0"/>
              <a:t>.</a:t>
            </a:r>
          </a:p>
          <a:p>
            <a:pPr lvl="0" eaLnBrk="0" fontAlgn="base" hangingPunct="0">
              <a:spcBef>
                <a:spcPct val="0"/>
              </a:spcBef>
              <a:spcAft>
                <a:spcPct val="0"/>
              </a:spcAft>
            </a:pPr>
            <a:endParaRPr lang="en-US" altLang="en-US" sz="1600" b="1" dirty="0" smtClean="0">
              <a:cs typeface="Arial" pitchFamily="34" charset="0"/>
            </a:endParaRPr>
          </a:p>
          <a:p>
            <a:pPr lvl="0" eaLnBrk="0" fontAlgn="base" hangingPunct="0">
              <a:spcBef>
                <a:spcPct val="0"/>
              </a:spcBef>
              <a:spcAft>
                <a:spcPct val="0"/>
              </a:spcAft>
            </a:pPr>
            <a:r>
              <a:rPr lang="en-US" altLang="en-US" sz="1600" b="1" dirty="0" smtClean="0">
                <a:cs typeface="Arial" pitchFamily="34" charset="0"/>
              </a:rPr>
              <a:t>5-Coenzymes</a:t>
            </a:r>
            <a:r>
              <a:rPr lang="en-US" altLang="en-US" sz="1600" b="1" dirty="0">
                <a:cs typeface="Arial" pitchFamily="34" charset="0"/>
              </a:rPr>
              <a:t>:  are a helper molecule for a biochemical reaction </a:t>
            </a:r>
            <a:r>
              <a:rPr lang="en-US" sz="1600" b="1" dirty="0"/>
              <a:t>(coenzymes bind loosely)</a:t>
            </a:r>
            <a:r>
              <a:rPr lang="en-US" altLang="en-US" sz="1600" b="1" dirty="0">
                <a:cs typeface="Arial" pitchFamily="34" charset="0"/>
              </a:rPr>
              <a:t>. Coenzymes are small, nonproteinaceous molecules that provide a transfer site to form an intermediate bind enzyme</a:t>
            </a:r>
            <a:r>
              <a:rPr lang="en-US" sz="1600" b="1" dirty="0"/>
              <a:t> loosely</a:t>
            </a:r>
            <a:r>
              <a:rPr lang="en-US" altLang="en-US" sz="1600" b="1" dirty="0">
                <a:cs typeface="Arial" pitchFamily="34" charset="0"/>
              </a:rPr>
              <a:t>, and carriers of an atom or group of atoms, allowing a reaction to occur. Coenzymes are not considered part of an enzyme's structure.</a:t>
            </a:r>
          </a:p>
          <a:p>
            <a:pPr fontAlgn="base"/>
            <a:r>
              <a:rPr lang="en-US" sz="1600" b="1" dirty="0"/>
              <a:t>Coenzyme </a:t>
            </a:r>
            <a:r>
              <a:rPr lang="en-US" sz="1600" b="1" dirty="0" smtClean="0"/>
              <a:t>Examples</a:t>
            </a:r>
            <a:r>
              <a:rPr lang="en-US" sz="1600" b="1" dirty="0">
                <a:cs typeface="Times New Roman" pitchFamily="18" charset="0"/>
              </a:rPr>
              <a:t> TABLE(2) </a:t>
            </a:r>
            <a:r>
              <a:rPr lang="en-US" sz="1600" b="1" dirty="0" smtClean="0">
                <a:cs typeface="Times New Roman" pitchFamily="18" charset="0"/>
              </a:rPr>
              <a:t>:</a:t>
            </a:r>
            <a:endParaRPr lang="en-US" sz="1600" b="1" dirty="0"/>
          </a:p>
          <a:p>
            <a:pPr fontAlgn="base"/>
            <a:r>
              <a:rPr lang="en-US" sz="1600" b="1" dirty="0"/>
              <a:t>The B vitamins serve as coenzymes essential for enzymes to form fats, carbohydrates and proteins</a:t>
            </a:r>
            <a:r>
              <a:rPr lang="en-US" sz="1600" b="1" dirty="0" smtClean="0"/>
              <a:t>.</a:t>
            </a:r>
          </a:p>
          <a:p>
            <a:pPr lvl="0" fontAlgn="base"/>
            <a:r>
              <a:rPr lang="en-US" sz="1600" b="1" dirty="0" smtClean="0">
                <a:cs typeface="Times New Roman" pitchFamily="18" charset="0"/>
              </a:rPr>
              <a:t>TABLE(2)  </a:t>
            </a:r>
            <a:r>
              <a:rPr lang="en-US" sz="1600" b="1" dirty="0">
                <a:cs typeface="Times New Roman" pitchFamily="18" charset="0"/>
              </a:rPr>
              <a:t>of some enzymes which indicate the effect of coenzyme on an enzyme activity.</a:t>
            </a:r>
            <a:endParaRPr lang="en-US" sz="1600" dirty="0">
              <a:cs typeface="Arial" pitchFamily="34" charset="0"/>
            </a:endParaRPr>
          </a:p>
          <a:p>
            <a:pPr fontAlgn="base"/>
            <a:endParaRPr lang="en-US" sz="1600" b="1" dirty="0"/>
          </a:p>
          <a:p>
            <a:pPr lvl="0" eaLnBrk="0" fontAlgn="base" hangingPunct="0">
              <a:spcBef>
                <a:spcPct val="0"/>
              </a:spcBef>
              <a:spcAft>
                <a:spcPct val="0"/>
              </a:spcAft>
            </a:pPr>
            <a:endParaRPr lang="en-US" altLang="en-US" sz="1600" b="1" dirty="0">
              <a:cs typeface="Arial" pitchFamily="34" charset="0"/>
            </a:endParaRPr>
          </a:p>
          <a:p>
            <a:pPr>
              <a:defRPr/>
            </a:pPr>
            <a:endParaRPr lang="en-US" sz="1600" b="1" dirty="0"/>
          </a:p>
          <a:p>
            <a:pPr>
              <a:defRPr/>
            </a:pPr>
            <a:endParaRPr lang="en-US" sz="1600" b="1" dirty="0" smtClean="0"/>
          </a:p>
        </p:txBody>
      </p:sp>
      <p:pic>
        <p:nvPicPr>
          <p:cNvPr id="5" name="Content Placeholder 3" descr="Screen Clipping"/>
          <p:cNvPicPr>
            <a:picLocks noChangeAspect="1"/>
          </p:cNvPicPr>
          <p:nvPr/>
        </p:nvPicPr>
        <p:blipFill rotWithShape="1">
          <a:blip r:embed="rId2">
            <a:extLst>
              <a:ext uri="{28A0092B-C50C-407E-A947-70E740481C1C}">
                <a14:useLocalDpi xmlns:a14="http://schemas.microsoft.com/office/drawing/2010/main" val="0"/>
              </a:ext>
            </a:extLst>
          </a:blip>
          <a:srcRect t="28225" b="41087"/>
          <a:stretch/>
        </p:blipFill>
        <p:spPr>
          <a:xfrm>
            <a:off x="985453" y="1066800"/>
            <a:ext cx="4958147" cy="8382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73483245"/>
              </p:ext>
            </p:extLst>
          </p:nvPr>
        </p:nvGraphicFramePr>
        <p:xfrm>
          <a:off x="457199" y="5730722"/>
          <a:ext cx="5715003" cy="2879878"/>
        </p:xfrm>
        <a:graphic>
          <a:graphicData uri="http://schemas.openxmlformats.org/drawingml/2006/table">
            <a:tbl>
              <a:tblPr rtl="1">
                <a:tableStyleId>{5940675A-B579-460E-94D1-54222C63F5DA}</a:tableStyleId>
              </a:tblPr>
              <a:tblGrid>
                <a:gridCol w="2837080"/>
                <a:gridCol w="1541721"/>
                <a:gridCol w="1336202"/>
              </a:tblGrid>
              <a:tr h="217425">
                <a:tc>
                  <a:txBody>
                    <a:bodyPr/>
                    <a:lstStyle/>
                    <a:p>
                      <a:pPr algn="l" rtl="1">
                        <a:lnSpc>
                          <a:spcPct val="115000"/>
                        </a:lnSpc>
                        <a:spcAft>
                          <a:spcPts val="0"/>
                        </a:spcAft>
                        <a:tabLst>
                          <a:tab pos="2637155" algn="ctr"/>
                          <a:tab pos="5274310" algn="r"/>
                        </a:tabLst>
                      </a:pPr>
                      <a:r>
                        <a:rPr lang="en-US" sz="1400" b="1" dirty="0">
                          <a:latin typeface="+mn-lt"/>
                        </a:rPr>
                        <a:t>Effect on enzyme activity</a:t>
                      </a:r>
                      <a:endParaRPr lang="en-US" sz="1400" b="1" i="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a:latin typeface="+mn-lt"/>
                        </a:rPr>
                        <a:t>Vitamin</a:t>
                      </a:r>
                      <a:endParaRPr lang="en-US" sz="1400" b="1" i="1">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dirty="0" smtClean="0">
                          <a:latin typeface="+mn-lt"/>
                        </a:rPr>
                        <a:t>Hepatic </a:t>
                      </a:r>
                    </a:p>
                    <a:p>
                      <a:pPr algn="l" rtl="0">
                        <a:lnSpc>
                          <a:spcPct val="115000"/>
                        </a:lnSpc>
                        <a:spcAft>
                          <a:spcPts val="0"/>
                        </a:spcAft>
                        <a:tabLst>
                          <a:tab pos="2637155" algn="ctr"/>
                          <a:tab pos="5274310" algn="r"/>
                        </a:tabLst>
                      </a:pPr>
                      <a:r>
                        <a:rPr lang="en-US" sz="1400" b="1" dirty="0" smtClean="0">
                          <a:latin typeface="+mn-lt"/>
                        </a:rPr>
                        <a:t>transaminase Enzymes</a:t>
                      </a:r>
                      <a:endParaRPr lang="en-US" sz="1400" b="1" i="1" dirty="0">
                        <a:latin typeface="+mn-lt"/>
                        <a:ea typeface="Calibri"/>
                        <a:cs typeface="Arial"/>
                      </a:endParaRPr>
                    </a:p>
                  </a:txBody>
                  <a:tcPr marL="56015" marR="56015" marT="0" marB="0"/>
                </a:tc>
              </a:tr>
              <a:tr h="776650">
                <a:tc>
                  <a:txBody>
                    <a:bodyPr/>
                    <a:lstStyle/>
                    <a:p>
                      <a:pPr algn="l" rtl="1">
                        <a:lnSpc>
                          <a:spcPct val="115000"/>
                        </a:lnSpc>
                        <a:spcAft>
                          <a:spcPts val="0"/>
                        </a:spcAft>
                        <a:tabLst>
                          <a:tab pos="2637155" algn="ctr"/>
                          <a:tab pos="5274310" algn="r"/>
                        </a:tabLst>
                      </a:pPr>
                      <a:r>
                        <a:rPr lang="en-US" sz="1400" b="1" dirty="0" smtClean="0">
                          <a:latin typeface="+mn-lt"/>
                        </a:rPr>
                        <a:t>    →   Active </a:t>
                      </a:r>
                      <a:r>
                        <a:rPr lang="en-US" sz="1400" b="1" dirty="0">
                          <a:latin typeface="+mn-lt"/>
                        </a:rPr>
                        <a:t>Enzyme</a:t>
                      </a:r>
                      <a:endParaRPr lang="en-US" sz="1400" b="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dirty="0" smtClean="0">
                          <a:latin typeface="+mn-lt"/>
                        </a:rPr>
                        <a:t> →         B6     </a:t>
                      </a:r>
                      <a:endParaRPr lang="en-US" sz="1400" b="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dirty="0" smtClean="0">
                          <a:latin typeface="+mn-lt"/>
                        </a:rPr>
                        <a:t>GOT</a:t>
                      </a:r>
                      <a:endParaRPr lang="en-US" sz="1400" b="1" dirty="0">
                        <a:latin typeface="+mn-lt"/>
                      </a:endParaRPr>
                    </a:p>
                    <a:p>
                      <a:pPr algn="l" rtl="1">
                        <a:lnSpc>
                          <a:spcPct val="115000"/>
                        </a:lnSpc>
                        <a:spcAft>
                          <a:spcPts val="0"/>
                        </a:spcAft>
                        <a:tabLst>
                          <a:tab pos="2637155" algn="ctr"/>
                          <a:tab pos="5274310" algn="r"/>
                        </a:tabLst>
                      </a:pPr>
                      <a:r>
                        <a:rPr lang="en-US" sz="1400" b="1" dirty="0">
                          <a:latin typeface="+mn-lt"/>
                        </a:rPr>
                        <a:t>                                     </a:t>
                      </a:r>
                      <a:endParaRPr lang="en-US" sz="1400" b="1" dirty="0">
                        <a:latin typeface="+mn-lt"/>
                        <a:ea typeface="Calibri"/>
                        <a:cs typeface="Arial"/>
                      </a:endParaRPr>
                    </a:p>
                  </a:txBody>
                  <a:tcPr marL="56015" marR="56015" marT="0" marB="0"/>
                </a:tc>
              </a:tr>
              <a:tr h="631044">
                <a:tc>
                  <a:txBody>
                    <a:bodyPr/>
                    <a:lstStyle/>
                    <a:p>
                      <a:pPr algn="l" rtl="1">
                        <a:lnSpc>
                          <a:spcPct val="115000"/>
                        </a:lnSpc>
                        <a:spcAft>
                          <a:spcPts val="0"/>
                        </a:spcAft>
                        <a:tabLst>
                          <a:tab pos="2637155" algn="ctr"/>
                          <a:tab pos="5274310" algn="r"/>
                        </a:tabLst>
                      </a:pPr>
                      <a:r>
                        <a:rPr lang="en-US" sz="1400" b="1" dirty="0" smtClean="0">
                          <a:latin typeface="+mn-lt"/>
                        </a:rPr>
                        <a:t>   →       Active </a:t>
                      </a:r>
                      <a:r>
                        <a:rPr lang="en-US" sz="1400" b="1" dirty="0">
                          <a:latin typeface="+mn-lt"/>
                        </a:rPr>
                        <a:t>Enzyme</a:t>
                      </a:r>
                      <a:endParaRPr lang="en-US" sz="1400" b="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dirty="0" smtClean="0">
                          <a:latin typeface="+mn-lt"/>
                        </a:rPr>
                        <a:t>   →      B6</a:t>
                      </a:r>
                      <a:endParaRPr lang="en-US" sz="1400" b="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dirty="0" smtClean="0">
                          <a:latin typeface="+mn-lt"/>
                        </a:rPr>
                        <a:t>GPT</a:t>
                      </a:r>
                      <a:endParaRPr lang="en-US" sz="1400" b="1" dirty="0">
                        <a:latin typeface="+mn-lt"/>
                        <a:ea typeface="Calibri"/>
                        <a:cs typeface="Arial"/>
                      </a:endParaRPr>
                    </a:p>
                  </a:txBody>
                  <a:tcPr marL="56015" marR="56015" marT="0" marB="0"/>
                </a:tc>
              </a:tr>
              <a:tr h="652275">
                <a:tc>
                  <a:txBody>
                    <a:bodyPr/>
                    <a:lstStyle/>
                    <a:p>
                      <a:pPr algn="l" rtl="1">
                        <a:lnSpc>
                          <a:spcPct val="115000"/>
                        </a:lnSpc>
                        <a:spcAft>
                          <a:spcPts val="0"/>
                        </a:spcAft>
                        <a:tabLst>
                          <a:tab pos="2637155" algn="ctr"/>
                          <a:tab pos="5274310" algn="r"/>
                        </a:tabLst>
                      </a:pPr>
                      <a:endParaRPr lang="en-US" sz="1400" b="1" dirty="0" smtClean="0">
                        <a:latin typeface="+mn-lt"/>
                      </a:endParaRPr>
                    </a:p>
                    <a:p>
                      <a:pPr algn="l" rtl="1">
                        <a:lnSpc>
                          <a:spcPct val="115000"/>
                        </a:lnSpc>
                        <a:spcAft>
                          <a:spcPts val="0"/>
                        </a:spcAft>
                        <a:tabLst>
                          <a:tab pos="2637155" algn="ctr"/>
                          <a:tab pos="5274310" algn="r"/>
                        </a:tabLst>
                      </a:pPr>
                      <a:r>
                        <a:rPr lang="en-US" sz="1400" b="1" dirty="0" smtClean="0">
                          <a:latin typeface="+mn-lt"/>
                        </a:rPr>
                        <a:t>    Loss </a:t>
                      </a:r>
                      <a:r>
                        <a:rPr lang="en-US" sz="1400" b="1" dirty="0">
                          <a:latin typeface="+mn-lt"/>
                        </a:rPr>
                        <a:t>of enzyme activity</a:t>
                      </a:r>
                      <a:r>
                        <a:rPr lang="en-US" sz="1400" b="1" dirty="0" smtClean="0">
                          <a:latin typeface="+mn-lt"/>
                        </a:rPr>
                        <a:t>.</a:t>
                      </a:r>
                    </a:p>
                    <a:p>
                      <a:pPr algn="l" rtl="1">
                        <a:lnSpc>
                          <a:spcPct val="115000"/>
                        </a:lnSpc>
                        <a:spcAft>
                          <a:spcPts val="0"/>
                        </a:spcAft>
                        <a:tabLst>
                          <a:tab pos="2637155" algn="ctr"/>
                          <a:tab pos="5274310" algn="r"/>
                        </a:tabLst>
                      </a:pPr>
                      <a:endParaRPr lang="en-US" sz="1400" b="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endParaRPr lang="en-US" sz="1400" b="1" dirty="0" smtClean="0">
                        <a:latin typeface="+mn-lt"/>
                      </a:endParaRPr>
                    </a:p>
                    <a:p>
                      <a:pPr algn="l" rtl="1">
                        <a:lnSpc>
                          <a:spcPct val="115000"/>
                        </a:lnSpc>
                        <a:spcAft>
                          <a:spcPts val="0"/>
                        </a:spcAft>
                        <a:tabLst>
                          <a:tab pos="2637155" algn="ctr"/>
                          <a:tab pos="5274310" algn="r"/>
                        </a:tabLst>
                      </a:pPr>
                      <a:r>
                        <a:rPr lang="en-US" sz="1400" b="1" dirty="0" smtClean="0">
                          <a:latin typeface="+mn-lt"/>
                        </a:rPr>
                        <a:t>No </a:t>
                      </a:r>
                      <a:r>
                        <a:rPr lang="en-US" sz="1400" b="1" dirty="0">
                          <a:latin typeface="+mn-lt"/>
                        </a:rPr>
                        <a:t>vitamin B6</a:t>
                      </a:r>
                      <a:endParaRPr lang="en-US" sz="1400" b="1" dirty="0">
                        <a:latin typeface="+mn-lt"/>
                        <a:ea typeface="Calibri"/>
                        <a:cs typeface="Arial"/>
                      </a:endParaRPr>
                    </a:p>
                  </a:txBody>
                  <a:tcPr marL="56015" marR="56015" marT="0" marB="0"/>
                </a:tc>
                <a:tc>
                  <a:txBody>
                    <a:bodyPr/>
                    <a:lstStyle/>
                    <a:p>
                      <a:pPr algn="l" rtl="0">
                        <a:lnSpc>
                          <a:spcPct val="115000"/>
                        </a:lnSpc>
                        <a:spcAft>
                          <a:spcPts val="0"/>
                        </a:spcAft>
                        <a:tabLst>
                          <a:tab pos="2637155" algn="ctr"/>
                          <a:tab pos="5274310" algn="r"/>
                        </a:tabLst>
                      </a:pPr>
                      <a:endParaRPr lang="en-US" sz="1400" b="1" dirty="0" smtClean="0">
                        <a:latin typeface="+mn-lt"/>
                      </a:endParaRPr>
                    </a:p>
                    <a:p>
                      <a:pPr algn="l" rtl="0">
                        <a:lnSpc>
                          <a:spcPct val="115000"/>
                        </a:lnSpc>
                        <a:spcAft>
                          <a:spcPts val="0"/>
                        </a:spcAft>
                        <a:tabLst>
                          <a:tab pos="2637155" algn="ctr"/>
                          <a:tab pos="5274310" algn="r"/>
                        </a:tabLst>
                      </a:pPr>
                      <a:r>
                        <a:rPr lang="en-US" sz="1400" b="1" dirty="0" smtClean="0">
                          <a:latin typeface="+mn-lt"/>
                        </a:rPr>
                        <a:t>(</a:t>
                      </a:r>
                      <a:r>
                        <a:rPr lang="en-US" sz="1400" b="1" dirty="0">
                          <a:latin typeface="+mn-lt"/>
                        </a:rPr>
                        <a:t>GOT, GPT)                                                    </a:t>
                      </a:r>
                      <a:endParaRPr lang="en-US" sz="1400" b="1" dirty="0">
                        <a:latin typeface="+mn-lt"/>
                        <a:ea typeface="Calibri"/>
                        <a:cs typeface="Arial"/>
                      </a:endParaRPr>
                    </a:p>
                  </a:txBody>
                  <a:tcPr marL="56015" marR="56015" marT="0" marB="0"/>
                </a:tc>
              </a:tr>
            </a:tbl>
          </a:graphicData>
        </a:graphic>
      </p:graphicFrame>
      <p:sp>
        <p:nvSpPr>
          <p:cNvPr id="6" name="Down Ribbon 5"/>
          <p:cNvSpPr/>
          <p:nvPr/>
        </p:nvSpPr>
        <p:spPr>
          <a:xfrm>
            <a:off x="107156" y="115118"/>
            <a:ext cx="1371600" cy="26746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sz="11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59021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200561"/>
            <a:ext cx="6686550" cy="9202519"/>
          </a:xfrm>
          <a:prstGeom prst="rect">
            <a:avLst/>
          </a:prstGeom>
        </p:spPr>
        <p:txBody>
          <a:bodyPr wrap="square">
            <a:spAutoFit/>
          </a:bodyPr>
          <a:lstStyle/>
          <a:p>
            <a:pPr algn="just"/>
            <a:endParaRPr lang="en-US" sz="1600" b="1" dirty="0" smtClean="0"/>
          </a:p>
          <a:p>
            <a:pPr algn="just"/>
            <a:r>
              <a:rPr lang="en-US" sz="1600" b="1" dirty="0" smtClean="0"/>
              <a:t> 4- </a:t>
            </a:r>
            <a:r>
              <a:rPr lang="en-US" sz="1600" b="1" dirty="0"/>
              <a:t>Isoenzymes:-</a:t>
            </a:r>
          </a:p>
          <a:p>
            <a:pPr algn="just"/>
            <a:r>
              <a:rPr lang="en-US" sz="1600" b="1" dirty="0"/>
              <a:t>   Some of the enzymes are present in more than one form having the same molecular weight and differ in conformational structures called isoenzymes.  Trypsinogen isoenzymes are present in three conformational structures:-</a:t>
            </a:r>
          </a:p>
          <a:p>
            <a:pPr algn="just"/>
            <a:r>
              <a:rPr lang="en-US" sz="1600" b="1" dirty="0"/>
              <a:t>1- cationic Trypsinogen.</a:t>
            </a:r>
          </a:p>
          <a:p>
            <a:pPr algn="just"/>
            <a:r>
              <a:rPr lang="en-US" sz="1600" b="1" dirty="0"/>
              <a:t>2- anionic Trypsinogen.</a:t>
            </a:r>
          </a:p>
          <a:p>
            <a:pPr algn="just"/>
            <a:r>
              <a:rPr lang="en-US" sz="1600" b="1" dirty="0"/>
              <a:t>3- mesotrypsinogen.</a:t>
            </a:r>
          </a:p>
          <a:p>
            <a:pPr algn="just"/>
            <a:r>
              <a:rPr lang="en-US" sz="1600" b="1" dirty="0"/>
              <a:t>     These conformational structures of isoenzymes are capable of digesting the cell and causing significant damage. But there are mechanisms to prevent these enzymes from potentially digesting the pancreas including:</a:t>
            </a:r>
          </a:p>
          <a:p>
            <a:pPr algn="just"/>
            <a:r>
              <a:rPr lang="en-US" sz="1600" b="1" dirty="0"/>
              <a:t>The storage and packing in acidic media to inhibit enzyme activity synthesis, and storage as inactive precursor forms. </a:t>
            </a:r>
          </a:p>
          <a:p>
            <a:pPr algn="just"/>
            <a:r>
              <a:rPr lang="en-US" sz="1600" b="1" dirty="0"/>
              <a:t>           Some of the enzymes that are stored in the pancreas before secretion as inactive precursor forms, then activated when they enter the duodenum. Activation takes place in the surface of the duodenal lumen, microvilli where Enterokinase, activates Trypsinogen by removing (by hydrolysis) an N-terminal hexapeptide fragment of the molecule (Val–Asp–Asp–Asp–Asp–Lys). To the active form, </a:t>
            </a:r>
            <a:r>
              <a:rPr lang="en-US" sz="1600" b="1" dirty="0" smtClean="0"/>
              <a:t>Trypsin</a:t>
            </a:r>
            <a:r>
              <a:rPr lang="en-US" sz="1600" b="1" dirty="0"/>
              <a:t> Figure </a:t>
            </a:r>
            <a:r>
              <a:rPr lang="en-US" sz="1600" b="1" dirty="0" smtClean="0"/>
              <a:t>(4), </a:t>
            </a:r>
            <a:r>
              <a:rPr lang="en-US" sz="1600" b="1" dirty="0"/>
              <a:t>then catalyzes the activation of the other inactive enzymes for digestion. </a:t>
            </a:r>
          </a:p>
          <a:p>
            <a:pPr algn="just"/>
            <a:endParaRPr lang="en-US" sz="1600" b="1" dirty="0" smtClean="0"/>
          </a:p>
          <a:p>
            <a:pPr algn="just"/>
            <a:endParaRPr lang="en-US" sz="1600" b="1" dirty="0"/>
          </a:p>
          <a:p>
            <a:pPr algn="just"/>
            <a:endParaRPr lang="en-US" sz="1600" b="1" dirty="0" smtClean="0"/>
          </a:p>
          <a:p>
            <a:pPr algn="just"/>
            <a:endParaRPr lang="en-US" sz="1600" b="1" dirty="0"/>
          </a:p>
          <a:p>
            <a:pPr algn="just"/>
            <a:endParaRPr lang="en-US" sz="1600" b="1" dirty="0" smtClean="0"/>
          </a:p>
          <a:p>
            <a:pPr algn="just"/>
            <a:endParaRPr lang="en-US" sz="1600" b="1" dirty="0"/>
          </a:p>
          <a:p>
            <a:pPr algn="just"/>
            <a:endParaRPr lang="en-US" sz="1600" b="1" dirty="0" smtClean="0"/>
          </a:p>
          <a:p>
            <a:pPr algn="just"/>
            <a:endParaRPr lang="en-US" sz="1600" b="1" dirty="0"/>
          </a:p>
          <a:p>
            <a:pPr algn="just"/>
            <a:endParaRPr lang="en-US" sz="1600" b="1" dirty="0" smtClean="0"/>
          </a:p>
          <a:p>
            <a:pPr algn="just"/>
            <a:r>
              <a:rPr lang="en-US" sz="1600" b="1" dirty="0" smtClean="0"/>
              <a:t>Of </a:t>
            </a:r>
            <a:r>
              <a:rPr lang="en-US" sz="1600" b="1" dirty="0"/>
              <a:t>note, many key digestive enzymes, such as α-amylase and lipase, are present in the pancreas in their active forms. Presumably, these enzymes would not cause pancreatic cellular damage if released into the pancreatic cell / tissue because there is no starch, glycogen or triglyceride substrate for these enzymes in pancreatic tissue</a:t>
            </a:r>
            <a:r>
              <a:rPr lang="en-US" sz="1600" b="1" dirty="0" smtClean="0"/>
              <a:t>.</a:t>
            </a:r>
          </a:p>
          <a:p>
            <a:pPr algn="just"/>
            <a:endParaRPr lang="en-US" sz="1600" b="1" dirty="0"/>
          </a:p>
          <a:p>
            <a:pPr algn="just"/>
            <a:endParaRPr lang="en-US" sz="1600" b="1" dirty="0" smtClean="0"/>
          </a:p>
          <a:p>
            <a:pPr algn="just"/>
            <a:endParaRPr lang="en-US" sz="1600" b="1"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66" t="5678" r="14024" b="174"/>
          <a:stretch/>
        </p:blipFill>
        <p:spPr bwMode="auto">
          <a:xfrm>
            <a:off x="3895725" y="4960478"/>
            <a:ext cx="2352675" cy="227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4"/>
          <p:cNvSpPr>
            <a:spLocks noGrp="1"/>
          </p:cNvSpPr>
          <p:nvPr>
            <p:ph type="ftr" sz="quarter" idx="11"/>
          </p:nvPr>
        </p:nvSpPr>
        <p:spPr>
          <a:xfrm>
            <a:off x="533400" y="5486400"/>
            <a:ext cx="3200400" cy="838200"/>
          </a:xfrm>
          <a:noFill/>
        </p:spPr>
        <p:txBody>
          <a:bodyPr/>
          <a:lstStyle/>
          <a:p>
            <a:pPr algn="l">
              <a:spcBef>
                <a:spcPct val="50000"/>
              </a:spcBef>
              <a:defRPr/>
            </a:pPr>
            <a:r>
              <a:rPr lang="en-US" sz="1400" b="1" dirty="0" smtClean="0">
                <a:solidFill>
                  <a:schemeClr val="tx1"/>
                </a:solidFill>
              </a:rPr>
              <a:t>Figure (4): The enzyme </a:t>
            </a:r>
            <a:r>
              <a:rPr lang="en-US" sz="1400" b="1" dirty="0">
                <a:solidFill>
                  <a:schemeClr val="tx1"/>
                </a:solidFill>
              </a:rPr>
              <a:t>Enterokinase, activates </a:t>
            </a:r>
            <a:r>
              <a:rPr lang="en-US" sz="1400" b="1" dirty="0" smtClean="0">
                <a:solidFill>
                  <a:schemeClr val="tx1"/>
                </a:solidFill>
              </a:rPr>
              <a:t>Trypsinogen to </a:t>
            </a:r>
            <a:r>
              <a:rPr lang="en-US" sz="1400" b="1" dirty="0">
                <a:solidFill>
                  <a:schemeClr val="tx1"/>
                </a:solidFill>
              </a:rPr>
              <a:t>the active </a:t>
            </a:r>
            <a:r>
              <a:rPr lang="en-US" sz="1400" b="1" dirty="0" smtClean="0">
                <a:solidFill>
                  <a:schemeClr val="tx1"/>
                </a:solidFill>
              </a:rPr>
              <a:t>form Trypsin, </a:t>
            </a:r>
            <a:r>
              <a:rPr lang="en-US" sz="1400" b="1" dirty="0">
                <a:solidFill>
                  <a:schemeClr val="tx1"/>
                </a:solidFill>
              </a:rPr>
              <a:t>for </a:t>
            </a:r>
            <a:r>
              <a:rPr lang="en-US" sz="1400" b="1" dirty="0" smtClean="0">
                <a:solidFill>
                  <a:schemeClr val="tx1"/>
                </a:solidFill>
              </a:rPr>
              <a:t>digestion.</a:t>
            </a:r>
            <a:endParaRPr lang="en-US" sz="1400" b="1" dirty="0">
              <a:solidFill>
                <a:schemeClr val="tx1"/>
              </a:solidFill>
            </a:endParaRPr>
          </a:p>
        </p:txBody>
      </p:sp>
      <p:sp>
        <p:nvSpPr>
          <p:cNvPr id="7" name="Down Ribbon 6"/>
          <p:cNvSpPr/>
          <p:nvPr/>
        </p:nvSpPr>
        <p:spPr>
          <a:xfrm>
            <a:off x="152400" y="37338"/>
            <a:ext cx="1371600" cy="26746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sz="11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244441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6553200" cy="9079409"/>
          </a:xfrm>
          <a:prstGeom prst="rect">
            <a:avLst/>
          </a:prstGeom>
        </p:spPr>
        <p:txBody>
          <a:bodyPr wrap="square">
            <a:spAutoFit/>
          </a:bodyPr>
          <a:lstStyle/>
          <a:p>
            <a:pPr fontAlgn="base"/>
            <a:endParaRPr lang="en-US" sz="1600" b="1" dirty="0" smtClean="0"/>
          </a:p>
          <a:p>
            <a:pPr fontAlgn="base"/>
            <a:r>
              <a:rPr lang="en-US" sz="1600" b="1" dirty="0" smtClean="0"/>
              <a:t>5- </a:t>
            </a:r>
            <a:r>
              <a:rPr lang="en-US" sz="1600" b="1" dirty="0"/>
              <a:t>Prosthetic groups (organic compounds) are enzyme partner molecules, that bind tightly or covalently to the enzyme (remember, coenzymes bind loosely). It help proteins to bind other molecules, act as structural elements, and act as charge carriers.</a:t>
            </a:r>
          </a:p>
          <a:p>
            <a:pPr fontAlgn="base"/>
            <a:r>
              <a:rPr lang="en-US" sz="1600" b="1" dirty="0"/>
              <a:t> An example of a prosthetic group is heme in hemoglobin. The iron (Fe) found at the center of the heme prosthetic group allows it to bind and release oxygen in the lung and tissues, respectively</a:t>
            </a:r>
            <a:r>
              <a:rPr lang="en-US" sz="1600" b="1" dirty="0" smtClean="0"/>
              <a:t>.</a:t>
            </a:r>
            <a:r>
              <a:rPr lang="en-US" sz="1600" b="1" dirty="0"/>
              <a:t> Figure </a:t>
            </a:r>
            <a:r>
              <a:rPr lang="en-US" sz="1600" b="1" dirty="0" smtClean="0"/>
              <a:t>(5): </a:t>
            </a:r>
          </a:p>
          <a:p>
            <a:pPr fontAlgn="base"/>
            <a:endParaRPr lang="en-US" sz="1600" b="1" dirty="0"/>
          </a:p>
          <a:p>
            <a:pPr fontAlgn="base"/>
            <a:r>
              <a:rPr lang="en-US" sz="1600" b="1" dirty="0"/>
              <a:t>Figure </a:t>
            </a:r>
            <a:r>
              <a:rPr lang="en-US" sz="1600" b="1" dirty="0" smtClean="0"/>
              <a:t>(5):</a:t>
            </a:r>
          </a:p>
          <a:p>
            <a:pPr fontAlgn="base"/>
            <a:endParaRPr lang="en-US" sz="1600" b="1" dirty="0"/>
          </a:p>
          <a:p>
            <a:pPr fontAlgn="base"/>
            <a:endParaRPr lang="en-US" sz="1600" b="1" dirty="0"/>
          </a:p>
          <a:p>
            <a:pPr>
              <a:spcBef>
                <a:spcPct val="50000"/>
              </a:spcBef>
              <a:defRPr/>
            </a:pPr>
            <a:r>
              <a:rPr lang="en-US" sz="1600" b="1" u="sng" dirty="0"/>
              <a:t>Enzymes are important in clinical diagnosis:-</a:t>
            </a:r>
          </a:p>
          <a:p>
            <a:pPr>
              <a:spcBef>
                <a:spcPct val="50000"/>
              </a:spcBef>
              <a:defRPr/>
            </a:pPr>
            <a:r>
              <a:rPr lang="en-US" sz="1600" b="1" dirty="0"/>
              <a:t> Enzymes are present in different cellular materials or tissues, in each the cell enzymes are attached to the cell walls, and membranes. Then dissolve in the cytoplasm, or sequestered in the nucleus, and other sub cellular organelles including mitochondria, lysosomes, and microsomes. </a:t>
            </a:r>
          </a:p>
          <a:p>
            <a:pPr>
              <a:spcBef>
                <a:spcPct val="50000"/>
              </a:spcBef>
              <a:defRPr/>
            </a:pPr>
            <a:r>
              <a:rPr lang="en-US" sz="1600" b="1" dirty="0"/>
              <a:t>From this any change in enzyme activity indicate a specific disease state or reflected tissue damage in a certain </a:t>
            </a:r>
            <a:r>
              <a:rPr lang="en-US" sz="1600" b="1" dirty="0" smtClean="0"/>
              <a:t>organ</a:t>
            </a:r>
          </a:p>
          <a:p>
            <a:r>
              <a:rPr lang="en-US" sz="1600" b="1" dirty="0"/>
              <a:t>Formation of blood clots within the vessels. Ischemic necrosis leads to infarction (death of surrounding tissue). When cells of the myocardium die as a result of severe ischemia, the lesion is known as a myocardial infarct.</a:t>
            </a:r>
          </a:p>
          <a:p>
            <a:r>
              <a:rPr lang="en-US" sz="1600" b="1" dirty="0"/>
              <a:t>The </a:t>
            </a:r>
            <a:r>
              <a:rPr lang="en-US" sz="1600" b="1" i="1" dirty="0"/>
              <a:t>amounts of enzymes released </a:t>
            </a:r>
            <a:r>
              <a:rPr lang="en-US" sz="1600" b="1" dirty="0"/>
              <a:t>depend on the degree of cellular damage, the intracellular concentrations of the enzymes, and the mass of affected tissue. The subcellular source of the enzymes released reflects the severity and the nature of the damage</a:t>
            </a:r>
            <a:r>
              <a:rPr lang="en-US" sz="1600" b="1" dirty="0" smtClean="0"/>
              <a:t>.</a:t>
            </a:r>
            <a:r>
              <a:rPr lang="en-US" sz="1600" b="1" dirty="0"/>
              <a:t> Mild inflammatory conditions are likely to release cytoplasmic enzymes, whereas necrotic conditions also yield mitochondrial enzymes. Thus, in severe liver damage (e.g., hepatitis), the serum aspartate aminotransferase (AST) level is extremely high in serum. </a:t>
            </a:r>
          </a:p>
          <a:p>
            <a:r>
              <a:rPr lang="en-US" sz="1600" b="1" dirty="0" smtClean="0"/>
              <a:t>    The </a:t>
            </a:r>
            <a:r>
              <a:rPr lang="en-US" sz="1600" b="1" dirty="0"/>
              <a:t>normal range is affected by a variety of factors: age; sex; race; degree of obesity; pregnancy; alcohol or other drug consumption; and malnutrition. Drugs can alter enzyme levels </a:t>
            </a:r>
            <a:r>
              <a:rPr lang="en-US" sz="1600" b="1" i="1" dirty="0"/>
              <a:t>in vivo</a:t>
            </a:r>
            <a:r>
              <a:rPr lang="en-US" sz="1600" b="1" dirty="0"/>
              <a:t> and interfere with their measurement </a:t>
            </a:r>
            <a:r>
              <a:rPr lang="en-US" sz="1600" b="1" i="1" dirty="0"/>
              <a:t>in vitro</a:t>
            </a:r>
            <a:r>
              <a:rPr lang="en-US" sz="1600" b="1" dirty="0" smtClean="0"/>
              <a:t>.</a:t>
            </a:r>
            <a:endParaRPr lang="en-US" sz="1600" b="1" dirty="0"/>
          </a:p>
        </p:txBody>
      </p:sp>
      <p:pic>
        <p:nvPicPr>
          <p:cNvPr id="3" name="Picture 2" descr="Hemoglobin - Proteopedia, life in 3D - Google Chrome"/>
          <p:cNvPicPr>
            <a:picLocks noChangeAspect="1"/>
          </p:cNvPicPr>
          <p:nvPr/>
        </p:nvPicPr>
        <p:blipFill rotWithShape="1">
          <a:blip r:embed="rId2">
            <a:extLst>
              <a:ext uri="{28A0092B-C50C-407E-A947-70E740481C1C}">
                <a14:useLocalDpi xmlns:a14="http://schemas.microsoft.com/office/drawing/2010/main" val="0"/>
              </a:ext>
            </a:extLst>
          </a:blip>
          <a:srcRect l="71354" t="25734" r="4375" b="33053"/>
          <a:stretch/>
        </p:blipFill>
        <p:spPr>
          <a:xfrm>
            <a:off x="4838700" y="2152649"/>
            <a:ext cx="1714500" cy="1352551"/>
          </a:xfrm>
          <a:prstGeom prst="rect">
            <a:avLst/>
          </a:prstGeom>
        </p:spPr>
      </p:pic>
      <p:sp>
        <p:nvSpPr>
          <p:cNvPr id="4" name="Rectangle 3"/>
          <p:cNvSpPr/>
          <p:nvPr/>
        </p:nvSpPr>
        <p:spPr>
          <a:xfrm>
            <a:off x="990600" y="2338626"/>
            <a:ext cx="4191000" cy="861774"/>
          </a:xfrm>
          <a:prstGeom prst="rect">
            <a:avLst/>
          </a:prstGeom>
        </p:spPr>
        <p:txBody>
          <a:bodyPr wrap="square">
            <a:spAutoFit/>
          </a:bodyPr>
          <a:lstStyle/>
          <a:p>
            <a:pPr fontAlgn="base"/>
            <a:r>
              <a:rPr lang="en-US" sz="1600" b="1" dirty="0"/>
              <a:t> hemoglobin structure</a:t>
            </a:r>
          </a:p>
          <a:p>
            <a:pPr fontAlgn="base"/>
            <a:r>
              <a:rPr lang="en-US" sz="1600" b="1" dirty="0"/>
              <a:t>Human Hemoglobin α chain β chain &amp; O2 .</a:t>
            </a:r>
          </a:p>
          <a:p>
            <a:pPr fontAlgn="base"/>
            <a:r>
              <a:rPr lang="en-US" sz="1600" b="1" dirty="0"/>
              <a:t> </a:t>
            </a:r>
            <a:endParaRPr lang="en-US" sz="1600" dirty="0"/>
          </a:p>
        </p:txBody>
      </p:sp>
      <p:sp>
        <p:nvSpPr>
          <p:cNvPr id="5" name="Down Ribbon 4"/>
          <p:cNvSpPr/>
          <p:nvPr/>
        </p:nvSpPr>
        <p:spPr>
          <a:xfrm>
            <a:off x="152400" y="76200"/>
            <a:ext cx="1371600" cy="26746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sz="11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3899289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3642</TotalTime>
  <Words>3015</Words>
  <Application>Microsoft Office PowerPoint</Application>
  <PresentationFormat>On-screen Show (4:3)</PresentationFormat>
  <Paragraphs>582</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المحاضرة الثانية انزيمات 21-4-2019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المحاضرة الثالثة انزيمات 23-4-2019  الجداول الاخيرة للاطلاع   Table (5):Clinical significance of some enzyme Levels in human body   Table (6):Clinical significance of some enzyme Levels in human body:-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delta AL neel</dc:creator>
  <cp:lastModifiedBy>hp</cp:lastModifiedBy>
  <cp:revision>184</cp:revision>
  <dcterms:created xsi:type="dcterms:W3CDTF">2006-08-16T00:00:00Z</dcterms:created>
  <dcterms:modified xsi:type="dcterms:W3CDTF">2019-04-25T05:04:29Z</dcterms:modified>
</cp:coreProperties>
</file>