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35" r:id="rId2"/>
    <p:sldId id="311" r:id="rId3"/>
    <p:sldId id="343" r:id="rId4"/>
    <p:sldId id="344" r:id="rId5"/>
    <p:sldId id="307" r:id="rId6"/>
    <p:sldId id="333" r:id="rId7"/>
    <p:sldId id="334" r:id="rId8"/>
    <p:sldId id="322" r:id="rId9"/>
    <p:sldId id="323" r:id="rId10"/>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236" y="2598"/>
      </p:cViewPr>
      <p:guideLst>
        <p:guide orient="horz" pos="2880"/>
        <p:guide pos="216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AB604B-7062-445F-846E-5B6F210C557F}" type="datetimeFigureOut">
              <a:rPr lang="en-US" smtClean="0"/>
              <a:t>4/25/2019</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C7090-E516-44C8-9433-CA41427CC7CE}" type="slidenum">
              <a:rPr lang="en-US" smtClean="0"/>
              <a:t>‹#›</a:t>
            </a:fld>
            <a:endParaRPr lang="en-US"/>
          </a:p>
        </p:txBody>
      </p:sp>
    </p:spTree>
    <p:extLst>
      <p:ext uri="{BB962C8B-B14F-4D97-AF65-F5344CB8AC3E}">
        <p14:creationId xmlns:p14="http://schemas.microsoft.com/office/powerpoint/2010/main" val="3987320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C7090-E516-44C8-9433-CA41427CC7CE}" type="slidenum">
              <a:rPr lang="en-US" smtClean="0"/>
              <a:t>2</a:t>
            </a:fld>
            <a:endParaRPr lang="en-US"/>
          </a:p>
        </p:txBody>
      </p:sp>
    </p:spTree>
    <p:extLst>
      <p:ext uri="{BB962C8B-B14F-4D97-AF65-F5344CB8AC3E}">
        <p14:creationId xmlns:p14="http://schemas.microsoft.com/office/powerpoint/2010/main" val="143784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C7090-E516-44C8-9433-CA41427CC7CE}" type="slidenum">
              <a:rPr lang="en-US" smtClean="0"/>
              <a:t>3</a:t>
            </a:fld>
            <a:endParaRPr lang="en-US"/>
          </a:p>
        </p:txBody>
      </p:sp>
    </p:spTree>
    <p:extLst>
      <p:ext uri="{BB962C8B-B14F-4D97-AF65-F5344CB8AC3E}">
        <p14:creationId xmlns:p14="http://schemas.microsoft.com/office/powerpoint/2010/main" val="1437849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4/25/2019</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File:Protein_CP_PDB_1kcw.png" TargetMode="External"/><Relationship Id="rId2" Type="http://schemas.openxmlformats.org/officeDocument/2006/relationships/image" Target="../media/image10.tmp"/><Relationship Id="rId1" Type="http://schemas.openxmlformats.org/officeDocument/2006/relationships/slideLayout" Target="../slideLayouts/slideLayout7.xml"/><Relationship Id="rId5" Type="http://schemas.openxmlformats.org/officeDocument/2006/relationships/image" Target="../media/image12.tmp"/><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4855632"/>
          </a:xfrm>
        </p:spPr>
        <p:txBody>
          <a:bodyPr>
            <a:normAutofit/>
          </a:bodyPr>
          <a:lstStyle/>
          <a:p>
            <a:r>
              <a:rPr lang="ar-IQ" dirty="0" smtClean="0"/>
              <a:t>المحاضرة الثالثة انزيمات</a:t>
            </a:r>
            <a:r>
              <a:rPr lang="en-US" dirty="0" smtClean="0"/>
              <a:t/>
            </a:r>
            <a:br>
              <a:rPr lang="en-US" dirty="0" smtClean="0"/>
            </a:br>
            <a:r>
              <a:rPr lang="en-US" dirty="0" smtClean="0"/>
              <a:t>2</a:t>
            </a:r>
            <a:r>
              <a:rPr lang="ar-IQ" dirty="0" smtClean="0"/>
              <a:t>3</a:t>
            </a:r>
            <a:r>
              <a:rPr lang="en-US" dirty="0" smtClean="0"/>
              <a:t>-4-2019</a:t>
            </a:r>
            <a:r>
              <a:rPr lang="ar-IQ" dirty="0" smtClean="0"/>
              <a:t/>
            </a:r>
            <a:br>
              <a:rPr lang="ar-IQ" dirty="0" smtClean="0"/>
            </a:br>
            <a:r>
              <a:rPr lang="en-US" dirty="0" smtClean="0"/>
              <a:t/>
            </a:r>
            <a:br>
              <a:rPr lang="en-US" dirty="0" smtClean="0"/>
            </a:br>
            <a:r>
              <a:rPr lang="ar-IQ" sz="2200" dirty="0" smtClean="0"/>
              <a:t>الجداول الاخيرة للاطلاع </a:t>
            </a:r>
            <a:br>
              <a:rPr lang="ar-IQ" sz="2200" dirty="0" smtClean="0"/>
            </a:br>
            <a:r>
              <a:rPr lang="ar-IQ" sz="2200" dirty="0" smtClean="0"/>
              <a:t/>
            </a:r>
            <a:br>
              <a:rPr lang="ar-IQ" sz="2200" dirty="0" smtClean="0"/>
            </a:br>
            <a:r>
              <a:rPr lang="en-US" sz="1600" dirty="0" smtClean="0">
                <a:solidFill>
                  <a:srgbClr val="002060"/>
                </a:solidFill>
              </a:rPr>
              <a:t>Table </a:t>
            </a:r>
            <a:r>
              <a:rPr lang="en-US" sz="1600" dirty="0">
                <a:solidFill>
                  <a:srgbClr val="002060"/>
                </a:solidFill>
              </a:rPr>
              <a:t>(5):Clinical significance of some enzyme Levels in human body</a:t>
            </a:r>
            <a:r>
              <a:rPr lang="ar-IQ" sz="1600" dirty="0" smtClean="0"/>
              <a:t> </a:t>
            </a:r>
            <a:br>
              <a:rPr lang="ar-IQ" sz="1600" dirty="0" smtClean="0"/>
            </a:br>
            <a:r>
              <a:rPr lang="en-US" sz="1600" dirty="0">
                <a:solidFill>
                  <a:srgbClr val="002060"/>
                </a:solidFill>
              </a:rPr>
              <a:t> Table (6):Clinical significance of some enzyme Levels in human body:-</a:t>
            </a:r>
            <a:endParaRPr lang="en-US" sz="1600" dirty="0"/>
          </a:p>
        </p:txBody>
      </p:sp>
    </p:spTree>
    <p:extLst>
      <p:ext uri="{BB962C8B-B14F-4D97-AF65-F5344CB8AC3E}">
        <p14:creationId xmlns:p14="http://schemas.microsoft.com/office/powerpoint/2010/main" val="36805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6629400" cy="8771632"/>
          </a:xfrm>
          <a:prstGeom prst="rect">
            <a:avLst/>
          </a:prstGeom>
        </p:spPr>
        <p:txBody>
          <a:bodyPr wrap="square">
            <a:spAutoFit/>
          </a:bodyPr>
          <a:lstStyle/>
          <a:p>
            <a:pPr algn="ctr"/>
            <a:endParaRPr lang="ar-IQ" b="1" u="sng" dirty="0" smtClean="0">
              <a:ea typeface="Calibri" pitchFamily="34" charset="0"/>
              <a:cs typeface="Arial" pitchFamily="34" charset="0"/>
            </a:endParaRPr>
          </a:p>
          <a:p>
            <a:pPr algn="ctr"/>
            <a:r>
              <a:rPr lang="en-US" b="1" u="sng" dirty="0" smtClean="0">
                <a:ea typeface="Calibri" pitchFamily="34" charset="0"/>
                <a:cs typeface="Arial" pitchFamily="34" charset="0"/>
              </a:rPr>
              <a:t>Enzyme Kinetic The </a:t>
            </a:r>
            <a:r>
              <a:rPr lang="en-US" b="1" u="sng" dirty="0" smtClean="0"/>
              <a:t>Michaelis-Menten </a:t>
            </a:r>
            <a:r>
              <a:rPr lang="en-US" b="1" u="sng" dirty="0"/>
              <a:t>equation</a:t>
            </a:r>
          </a:p>
          <a:p>
            <a:r>
              <a:rPr lang="en-US" sz="1600" b="1" dirty="0" smtClean="0"/>
              <a:t>What </a:t>
            </a:r>
            <a:r>
              <a:rPr lang="en-US" sz="1600" b="1" dirty="0"/>
              <a:t>is Michaelis-Menten equation? </a:t>
            </a:r>
          </a:p>
          <a:p>
            <a:r>
              <a:rPr lang="en-US" sz="1600" b="1" dirty="0" smtClean="0"/>
              <a:t>Definition</a:t>
            </a:r>
            <a:r>
              <a:rPr lang="en-US" sz="1600" b="1" dirty="0"/>
              <a:t>: The Michaelis-Menten equation describe how reaction initial velocity Vₒ varies with substrate concentration[S</a:t>
            </a:r>
            <a:r>
              <a:rPr lang="en-US" sz="1600" b="1" dirty="0" smtClean="0"/>
              <a:t>], by the following reaction:</a:t>
            </a:r>
            <a:endParaRPr lang="en-US" sz="1600" b="1" dirty="0"/>
          </a:p>
          <a:p>
            <a:endParaRPr lang="en-US" sz="1600" b="1" dirty="0" smtClean="0"/>
          </a:p>
          <a:p>
            <a:endParaRPr lang="en-US" sz="1600" b="1" dirty="0"/>
          </a:p>
          <a:p>
            <a:pPr rtl="1" eaLnBrk="0" fontAlgn="base" hangingPunct="0">
              <a:spcBef>
                <a:spcPct val="0"/>
              </a:spcBef>
              <a:spcAft>
                <a:spcPct val="0"/>
              </a:spcAft>
              <a:tabLst>
                <a:tab pos="2636838" algn="ctr"/>
                <a:tab pos="5273675" algn="r"/>
              </a:tabLst>
            </a:pPr>
            <a:endParaRPr lang="en-US" sz="1200" b="1" dirty="0" smtClean="0">
              <a:ea typeface="Calibri" pitchFamily="34" charset="0"/>
              <a:cs typeface="Arial" pitchFamily="34" charset="0"/>
            </a:endParaRPr>
          </a:p>
          <a:p>
            <a:pPr rtl="1" eaLnBrk="0" fontAlgn="base" hangingPunct="0">
              <a:spcBef>
                <a:spcPct val="0"/>
              </a:spcBef>
              <a:spcAft>
                <a:spcPct val="0"/>
              </a:spcAft>
              <a:tabLst>
                <a:tab pos="2636838" algn="ctr"/>
                <a:tab pos="5273675" algn="r"/>
              </a:tabLst>
            </a:pPr>
            <a:r>
              <a:rPr lang="en-US" sz="1200" b="1" dirty="0" smtClean="0">
                <a:ea typeface="Calibri" pitchFamily="34" charset="0"/>
                <a:cs typeface="Arial" pitchFamily="34" charset="0"/>
              </a:rPr>
              <a:t>          </a:t>
            </a:r>
          </a:p>
          <a:p>
            <a:pPr rtl="1" eaLnBrk="0" fontAlgn="base" hangingPunct="0">
              <a:spcBef>
                <a:spcPct val="0"/>
              </a:spcBef>
              <a:spcAft>
                <a:spcPct val="0"/>
              </a:spcAft>
              <a:tabLst>
                <a:tab pos="2636838" algn="ctr"/>
                <a:tab pos="5273675" algn="r"/>
              </a:tabLst>
            </a:pPr>
            <a:r>
              <a:rPr lang="en-US" sz="1600" b="1" dirty="0" smtClean="0">
                <a:ea typeface="Calibri" pitchFamily="34" charset="0"/>
                <a:cs typeface="Arial" pitchFamily="34" charset="0"/>
              </a:rPr>
              <a:t>E </a:t>
            </a:r>
            <a:r>
              <a:rPr lang="en-US" sz="1600" b="1" dirty="0">
                <a:ea typeface="Calibri" pitchFamily="34" charset="0"/>
                <a:cs typeface="Arial" pitchFamily="34" charset="0"/>
              </a:rPr>
              <a:t>is an enzyme while </a:t>
            </a:r>
            <a:r>
              <a:rPr lang="en-US" sz="1600" b="1" dirty="0" smtClean="0">
                <a:ea typeface="Calibri" pitchFamily="34" charset="0"/>
                <a:cs typeface="Arial" pitchFamily="34" charset="0"/>
              </a:rPr>
              <a:t>[S] </a:t>
            </a:r>
            <a:r>
              <a:rPr lang="en-US" sz="1600" b="1" dirty="0">
                <a:ea typeface="Calibri" pitchFamily="34" charset="0"/>
                <a:cs typeface="Arial" pitchFamily="34" charset="0"/>
              </a:rPr>
              <a:t>is a substrate &amp; P is a product. Where </a:t>
            </a:r>
            <a:r>
              <a:rPr lang="en-US" sz="1600" b="1" dirty="0" smtClean="0">
                <a:ea typeface="Calibri" pitchFamily="34" charset="0"/>
                <a:cs typeface="Arial" pitchFamily="34" charset="0"/>
              </a:rPr>
              <a:t>K₁,K₃ </a:t>
            </a:r>
            <a:r>
              <a:rPr lang="en-US" sz="1600" b="1" dirty="0">
                <a:ea typeface="Calibri" pitchFamily="34" charset="0"/>
                <a:cs typeface="Arial" pitchFamily="34" charset="0"/>
              </a:rPr>
              <a:t>are </a:t>
            </a:r>
            <a:r>
              <a:rPr lang="en-US" sz="1600" b="1" dirty="0" smtClean="0">
                <a:ea typeface="Calibri" pitchFamily="34" charset="0"/>
                <a:cs typeface="Arial" pitchFamily="34" charset="0"/>
              </a:rPr>
              <a:t>forward </a:t>
            </a:r>
            <a:r>
              <a:rPr lang="en-US" sz="1600" b="1" dirty="0">
                <a:ea typeface="Calibri" pitchFamily="34" charset="0"/>
                <a:cs typeface="Arial" pitchFamily="34" charset="0"/>
              </a:rPr>
              <a:t>reaction </a:t>
            </a:r>
            <a:r>
              <a:rPr lang="en-US" sz="1600" b="1" dirty="0" smtClean="0">
                <a:ea typeface="Calibri" pitchFamily="34" charset="0"/>
                <a:cs typeface="Arial" pitchFamily="34" charset="0"/>
              </a:rPr>
              <a:t>rate</a:t>
            </a:r>
            <a:r>
              <a:rPr lang="en-US" sz="1600" b="1" dirty="0">
                <a:ea typeface="Calibri" pitchFamily="34" charset="0"/>
                <a:cs typeface="Arial" pitchFamily="34" charset="0"/>
              </a:rPr>
              <a:t> </a:t>
            </a:r>
            <a:r>
              <a:rPr lang="en-US" sz="1600" b="1" dirty="0" smtClean="0">
                <a:ea typeface="Calibri" pitchFamily="34" charset="0"/>
                <a:cs typeface="Arial" pitchFamily="34" charset="0"/>
              </a:rPr>
              <a:t>constant. Where </a:t>
            </a:r>
            <a:r>
              <a:rPr lang="en-US" sz="1600" b="1" dirty="0">
                <a:ea typeface="Calibri" pitchFamily="34" charset="0"/>
                <a:cs typeface="Arial" pitchFamily="34" charset="0"/>
              </a:rPr>
              <a:t>K₂,K₄ are reverse reaction rate constant. </a:t>
            </a:r>
            <a:endParaRPr lang="en-US" sz="1600" b="1" dirty="0" smtClean="0">
              <a:ea typeface="Calibri" pitchFamily="34" charset="0"/>
              <a:cs typeface="Arial" pitchFamily="34" charset="0"/>
            </a:endParaRPr>
          </a:p>
          <a:p>
            <a:pPr rtl="1" eaLnBrk="0" fontAlgn="base" hangingPunct="0">
              <a:spcBef>
                <a:spcPct val="0"/>
              </a:spcBef>
              <a:spcAft>
                <a:spcPct val="0"/>
              </a:spcAft>
              <a:tabLst>
                <a:tab pos="2636838" algn="ctr"/>
                <a:tab pos="5273675" algn="r"/>
              </a:tabLst>
            </a:pPr>
            <a:endPar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ea typeface="Calibri" pitchFamily="34" charset="0"/>
              <a:cs typeface="Arial" pitchFamily="34" charset="0"/>
            </a:endParaRPr>
          </a:p>
          <a:p>
            <a:pPr rtl="1" eaLnBrk="0" fontAlgn="base" hangingPunct="0">
              <a:spcBef>
                <a:spcPct val="0"/>
              </a:spcBef>
              <a:spcAft>
                <a:spcPct val="0"/>
              </a:spcAft>
              <a:tabLst>
                <a:tab pos="2636838" algn="ctr"/>
                <a:tab pos="5273675" algn="r"/>
              </a:tabLst>
            </a:pPr>
            <a:endParaRPr lang="en-US" sz="1600" b="1" cap="all" dirty="0">
              <a:ln w="9000" cmpd="sng">
                <a:solidFill>
                  <a:schemeClr val="accent4">
                    <a:shade val="50000"/>
                    <a:satMod val="120000"/>
                  </a:schemeClr>
                </a:solidFill>
                <a:prstDash val="solid"/>
              </a:ln>
              <a:effectLst>
                <a:reflection blurRad="12700" stA="28000" endPos="45000" dist="1000" dir="5400000" sy="-100000" algn="bl" rotWithShape="0"/>
              </a:effectLst>
              <a:ea typeface="Calibri" pitchFamily="34" charset="0"/>
              <a:cs typeface="Arial" pitchFamily="34" charset="0"/>
            </a:endParaRPr>
          </a:p>
          <a:p>
            <a:pPr rtl="1" eaLnBrk="0" fontAlgn="base" hangingPunct="0">
              <a:spcBef>
                <a:spcPct val="0"/>
              </a:spcBef>
              <a:spcAft>
                <a:spcPct val="0"/>
              </a:spcAft>
              <a:tabLst>
                <a:tab pos="2636838" algn="ctr"/>
                <a:tab pos="5273675" algn="r"/>
              </a:tabLst>
            </a:pPr>
            <a:endPar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ea typeface="Calibri" pitchFamily="34" charset="0"/>
              <a:cs typeface="Arial" pitchFamily="34" charset="0"/>
            </a:endParaRPr>
          </a:p>
          <a:p>
            <a:pPr rtl="1" eaLnBrk="0" fontAlgn="base" hangingPunct="0">
              <a:spcBef>
                <a:spcPct val="0"/>
              </a:spcBef>
              <a:spcAft>
                <a:spcPct val="0"/>
              </a:spcAft>
              <a:tabLst>
                <a:tab pos="2636838" algn="ctr"/>
                <a:tab pos="5273675" algn="r"/>
              </a:tabLst>
            </a:pPr>
            <a:endParaRPr lang="en-US" sz="1600" b="1" cap="all" dirty="0">
              <a:ln w="9000" cmpd="sng">
                <a:solidFill>
                  <a:schemeClr val="accent4">
                    <a:shade val="50000"/>
                    <a:satMod val="120000"/>
                  </a:schemeClr>
                </a:solidFill>
                <a:prstDash val="solid"/>
              </a:ln>
              <a:effectLst>
                <a:reflection blurRad="12700" stA="28000" endPos="45000" dist="1000" dir="5400000" sy="-100000" algn="bl" rotWithShape="0"/>
              </a:effectLst>
              <a:ea typeface="Calibri" pitchFamily="34" charset="0"/>
              <a:cs typeface="Arial" pitchFamily="34" charset="0"/>
            </a:endParaRPr>
          </a:p>
          <a:p>
            <a:pPr rtl="1" eaLnBrk="0" fontAlgn="base" hangingPunct="0">
              <a:spcBef>
                <a:spcPct val="0"/>
              </a:spcBef>
              <a:spcAft>
                <a:spcPct val="0"/>
              </a:spcAft>
              <a:tabLst>
                <a:tab pos="2636838" algn="ctr"/>
                <a:tab pos="5273675" algn="r"/>
              </a:tabLst>
            </a:pPr>
            <a:endPar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ea typeface="Calibri" pitchFamily="34" charset="0"/>
              <a:cs typeface="Arial" pitchFamily="34" charset="0"/>
            </a:endParaRPr>
          </a:p>
          <a:p>
            <a:pPr rtl="1" eaLnBrk="0" fontAlgn="base" hangingPunct="0">
              <a:spcBef>
                <a:spcPct val="0"/>
              </a:spcBef>
              <a:spcAft>
                <a:spcPct val="0"/>
              </a:spcAft>
              <a:tabLst>
                <a:tab pos="2636838" algn="ctr"/>
                <a:tab pos="5273675" algn="r"/>
              </a:tabLst>
            </a:pPr>
            <a:endPar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ea typeface="Calibri" pitchFamily="34" charset="0"/>
              <a:cs typeface="Arial" pitchFamily="34" charset="0"/>
            </a:endParaRPr>
          </a:p>
          <a:p>
            <a:pPr rtl="1" eaLnBrk="0" fontAlgn="base" hangingPunct="0">
              <a:spcBef>
                <a:spcPct val="0"/>
              </a:spcBef>
              <a:spcAft>
                <a:spcPct val="0"/>
              </a:spcAft>
              <a:tabLst>
                <a:tab pos="2636838" algn="ctr"/>
                <a:tab pos="5273675" algn="r"/>
              </a:tabLst>
            </a:pPr>
            <a:endParaRPr lang="en-US" sz="1600" b="1" cap="all" dirty="0">
              <a:ln w="9000" cmpd="sng">
                <a:solidFill>
                  <a:schemeClr val="accent4">
                    <a:shade val="50000"/>
                    <a:satMod val="120000"/>
                  </a:schemeClr>
                </a:solidFill>
                <a:prstDash val="solid"/>
              </a:ln>
              <a:effectLst>
                <a:reflection blurRad="12700" stA="28000" endPos="45000" dist="1000" dir="5400000" sy="-100000" algn="bl" rotWithShape="0"/>
              </a:effectLst>
              <a:ea typeface="Calibri" pitchFamily="34" charset="0"/>
              <a:cs typeface="Arial" pitchFamily="34" charset="0"/>
            </a:endParaRPr>
          </a:p>
          <a:p>
            <a:pPr rtl="1" eaLnBrk="0" fontAlgn="base" hangingPunct="0">
              <a:spcBef>
                <a:spcPct val="0"/>
              </a:spcBef>
              <a:spcAft>
                <a:spcPct val="0"/>
              </a:spcAft>
              <a:tabLst>
                <a:tab pos="2636838" algn="ctr"/>
                <a:tab pos="5273675" algn="r"/>
              </a:tabLst>
            </a:pPr>
            <a:r>
              <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ea typeface="Calibri" pitchFamily="34" charset="0"/>
                <a:cs typeface="Arial" pitchFamily="34" charset="0"/>
              </a:rPr>
              <a:t>The </a:t>
            </a:r>
            <a:r>
              <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Michalis-Menton equation is:</a:t>
            </a:r>
          </a:p>
          <a:p>
            <a:r>
              <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                     </a:t>
            </a:r>
          </a:p>
          <a:p>
            <a:r>
              <a:rPr lang="en-US" sz="1600" b="1" cap="all" dirty="0">
                <a:ln w="9000" cmpd="sng">
                  <a:solidFill>
                    <a:schemeClr val="accent4">
                      <a:shade val="50000"/>
                      <a:satMod val="120000"/>
                    </a:schemeClr>
                  </a:solidFill>
                  <a:prstDash val="solid"/>
                </a:ln>
                <a:effectLst>
                  <a:reflection blurRad="12700" stA="28000" endPos="45000" dist="1000" dir="5400000" sy="-100000" algn="bl" rotWithShape="0"/>
                </a:effectLst>
              </a:rPr>
              <a:t> </a:t>
            </a:r>
            <a:r>
              <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                          Vmax  . [S]</a:t>
            </a:r>
            <a:endParaRPr lang="en-US" sz="1600" b="1" dirty="0" smtClean="0"/>
          </a:p>
          <a:p>
            <a:r>
              <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              Vₒ=      ――――― </a:t>
            </a:r>
          </a:p>
          <a:p>
            <a:r>
              <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                             Km + [S] </a:t>
            </a:r>
          </a:p>
          <a:p>
            <a:pPr algn="just">
              <a:spcBef>
                <a:spcPct val="50000"/>
              </a:spcBef>
            </a:pPr>
            <a:r>
              <a:rPr lang="en-US" altLang="en-US" sz="1600" b="1" dirty="0" smtClean="0"/>
              <a:t>Km </a:t>
            </a:r>
            <a:r>
              <a:rPr lang="en-US" altLang="en-US" sz="1600" b="1" dirty="0"/>
              <a:t>is the substrate </a:t>
            </a:r>
            <a:r>
              <a:rPr lang="en-US" altLang="en-US" sz="1600" b="1" dirty="0" smtClean="0"/>
              <a:t>concentration, at </a:t>
            </a:r>
            <a:r>
              <a:rPr lang="en-US" altLang="en-US" sz="1600" b="1" dirty="0"/>
              <a:t>which V= ½ </a:t>
            </a:r>
            <a:r>
              <a:rPr lang="en-US" altLang="en-US" sz="1600" b="1" dirty="0" smtClean="0"/>
              <a:t>V</a:t>
            </a:r>
            <a:r>
              <a:rPr lang="en-US" altLang="en-US" sz="1600" b="1" baseline="-25000" dirty="0" smtClean="0"/>
              <a:t>max  </a:t>
            </a:r>
            <a:endParaRPr lang="ar-IQ" altLang="en-US" sz="1600" b="1" baseline="-25000" dirty="0"/>
          </a:p>
          <a:p>
            <a:pPr algn="just">
              <a:spcBef>
                <a:spcPct val="50000"/>
              </a:spcBef>
            </a:pPr>
            <a:r>
              <a:rPr lang="en-US" altLang="en-US" sz="1600" b="1" dirty="0" smtClean="0"/>
              <a:t>When </a:t>
            </a:r>
            <a:r>
              <a:rPr lang="en-US" altLang="en-US" sz="1600" b="1" dirty="0"/>
              <a:t>[S] = Km substitution of Km for [S] in the Michaela's – Mentone </a:t>
            </a:r>
          </a:p>
          <a:p>
            <a:pPr algn="just">
              <a:spcBef>
                <a:spcPct val="50000"/>
              </a:spcBef>
            </a:pPr>
            <a:r>
              <a:rPr lang="en-US" altLang="en-US" sz="1600" b="1" dirty="0"/>
              <a:t>    equation yields</a:t>
            </a:r>
            <a:r>
              <a:rPr lang="en-US" altLang="en-US" sz="1600" b="1" dirty="0" smtClean="0"/>
              <a:t>:-      </a:t>
            </a:r>
            <a:r>
              <a:rPr lang="en-US" altLang="en-US" sz="1600" b="1" dirty="0"/>
              <a:t>V= ½ V</a:t>
            </a:r>
            <a:r>
              <a:rPr lang="en-US" altLang="en-US" sz="1600" b="1" baseline="-25000" dirty="0"/>
              <a:t>max</a:t>
            </a:r>
            <a:r>
              <a:rPr lang="en-US" altLang="en-US" sz="1600" b="1" dirty="0"/>
              <a:t> </a:t>
            </a:r>
            <a:r>
              <a:rPr lang="en-US" altLang="en-US" sz="1600" b="1" dirty="0" smtClean="0"/>
              <a:t>.</a:t>
            </a:r>
            <a:endParaRPr lang="en-US" altLang="en-US" sz="1600" b="1" dirty="0"/>
          </a:p>
          <a:p>
            <a:endPar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endParaRPr>
          </a:p>
          <a:p>
            <a:endParaRPr lang="en-US" sz="1600" b="1" cap="all" dirty="0">
              <a:ln w="9000" cmpd="sng">
                <a:solidFill>
                  <a:schemeClr val="accent4">
                    <a:shade val="50000"/>
                    <a:satMod val="120000"/>
                  </a:schemeClr>
                </a:solidFill>
                <a:prstDash val="solid"/>
              </a:ln>
              <a:effectLst>
                <a:reflection blurRad="12700" stA="28000" endPos="45000" dist="1000" dir="5400000" sy="-100000" algn="bl" rotWithShape="0"/>
              </a:effectLst>
            </a:endParaRPr>
          </a:p>
          <a:p>
            <a:endPar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endParaRPr>
          </a:p>
          <a:p>
            <a:endParaRPr lang="en-US" sz="1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endParaRPr>
          </a:p>
          <a:p>
            <a:endParaRPr lang="en-US" sz="1600" b="1" dirty="0"/>
          </a:p>
          <a:p>
            <a:endParaRPr lang="en-US" sz="1600" b="1" dirty="0" smtClean="0"/>
          </a:p>
          <a:p>
            <a:endParaRPr lang="en-US" altLang="en-US" sz="1600" b="1" dirty="0"/>
          </a:p>
        </p:txBody>
      </p:sp>
      <p:grpSp>
        <p:nvGrpSpPr>
          <p:cNvPr id="20" name="Group 19"/>
          <p:cNvGrpSpPr/>
          <p:nvPr/>
        </p:nvGrpSpPr>
        <p:grpSpPr>
          <a:xfrm>
            <a:off x="1600200" y="1408093"/>
            <a:ext cx="4191002" cy="954107"/>
            <a:chOff x="2057400" y="3247072"/>
            <a:chExt cx="4267201" cy="1916754"/>
          </a:xfrm>
        </p:grpSpPr>
        <p:sp>
          <p:nvSpPr>
            <p:cNvPr id="21" name="Rectangle 20"/>
            <p:cNvSpPr>
              <a:spLocks noChangeArrowheads="1"/>
            </p:cNvSpPr>
            <p:nvPr/>
          </p:nvSpPr>
          <p:spPr bwMode="auto">
            <a:xfrm>
              <a:off x="2057400" y="3247072"/>
              <a:ext cx="4267201" cy="1916754"/>
            </a:xfrm>
            <a:prstGeom prst="rect">
              <a:avLst/>
            </a:prstGeom>
            <a:noFill/>
            <a:ln w="9525">
              <a:noFill/>
              <a:miter lim="800000"/>
              <a:headEnd/>
              <a:tailEnd/>
            </a:ln>
          </p:spPr>
          <p:txBody>
            <a:bodyPr wrap="square">
              <a:spAutoFit/>
            </a:bodyPr>
            <a:lstStyle>
              <a:defPPr>
                <a:defRPr lang="ar-SA"/>
              </a:defPPr>
              <a:lvl1pPr algn="ctr" rtl="1" fontAlgn="base">
                <a:spcBef>
                  <a:spcPct val="0"/>
                </a:spcBef>
                <a:spcAft>
                  <a:spcPct val="0"/>
                </a:spcAft>
                <a:defRPr b="1" kern="1200">
                  <a:solidFill>
                    <a:schemeClr val="tx1"/>
                  </a:solidFill>
                  <a:latin typeface="Arial" pitchFamily="34" charset="0"/>
                  <a:ea typeface="+mn-ea"/>
                  <a:cs typeface="Arial" pitchFamily="34" charset="0"/>
                </a:defRPr>
              </a:lvl1pPr>
              <a:lvl2pPr marL="457200" algn="ctr" rtl="1" fontAlgn="base">
                <a:spcBef>
                  <a:spcPct val="0"/>
                </a:spcBef>
                <a:spcAft>
                  <a:spcPct val="0"/>
                </a:spcAft>
                <a:defRPr b="1" kern="1200">
                  <a:solidFill>
                    <a:schemeClr val="tx1"/>
                  </a:solidFill>
                  <a:latin typeface="Arial" pitchFamily="34" charset="0"/>
                  <a:ea typeface="+mn-ea"/>
                  <a:cs typeface="Arial" pitchFamily="34" charset="0"/>
                </a:defRPr>
              </a:lvl2pPr>
              <a:lvl3pPr marL="914400" algn="ctr" rtl="1" fontAlgn="base">
                <a:spcBef>
                  <a:spcPct val="0"/>
                </a:spcBef>
                <a:spcAft>
                  <a:spcPct val="0"/>
                </a:spcAft>
                <a:defRPr b="1" kern="1200">
                  <a:solidFill>
                    <a:schemeClr val="tx1"/>
                  </a:solidFill>
                  <a:latin typeface="Arial" pitchFamily="34" charset="0"/>
                  <a:ea typeface="+mn-ea"/>
                  <a:cs typeface="Arial" pitchFamily="34" charset="0"/>
                </a:defRPr>
              </a:lvl3pPr>
              <a:lvl4pPr marL="1371600" algn="ctr" rtl="1" fontAlgn="base">
                <a:spcBef>
                  <a:spcPct val="0"/>
                </a:spcBef>
                <a:spcAft>
                  <a:spcPct val="0"/>
                </a:spcAft>
                <a:defRPr b="1" kern="1200">
                  <a:solidFill>
                    <a:schemeClr val="tx1"/>
                  </a:solidFill>
                  <a:latin typeface="Arial" pitchFamily="34" charset="0"/>
                  <a:ea typeface="+mn-ea"/>
                  <a:cs typeface="Arial" pitchFamily="34" charset="0"/>
                </a:defRPr>
              </a:lvl4pPr>
              <a:lvl5pPr marL="1828800" algn="ctr" rtl="1" fontAlgn="base">
                <a:spcBef>
                  <a:spcPct val="0"/>
                </a:spcBef>
                <a:spcAft>
                  <a:spcPct val="0"/>
                </a:spcAft>
                <a:defRPr b="1" kern="1200">
                  <a:solidFill>
                    <a:schemeClr val="tx1"/>
                  </a:solidFill>
                  <a:latin typeface="Arial" pitchFamily="34" charset="0"/>
                  <a:ea typeface="+mn-ea"/>
                  <a:cs typeface="Arial" pitchFamily="34" charset="0"/>
                </a:defRPr>
              </a:lvl5pPr>
              <a:lvl6pPr marL="2286000" algn="r" defTabSz="914400" rtl="1" eaLnBrk="1" latinLnBrk="0" hangingPunct="1">
                <a:defRPr b="1" kern="1200">
                  <a:solidFill>
                    <a:schemeClr val="tx1"/>
                  </a:solidFill>
                  <a:latin typeface="Arial" pitchFamily="34" charset="0"/>
                  <a:ea typeface="+mn-ea"/>
                  <a:cs typeface="Arial" pitchFamily="34" charset="0"/>
                </a:defRPr>
              </a:lvl6pPr>
              <a:lvl7pPr marL="2743200" algn="r" defTabSz="914400" rtl="1" eaLnBrk="1" latinLnBrk="0" hangingPunct="1">
                <a:defRPr b="1" kern="1200">
                  <a:solidFill>
                    <a:schemeClr val="tx1"/>
                  </a:solidFill>
                  <a:latin typeface="Arial" pitchFamily="34" charset="0"/>
                  <a:ea typeface="+mn-ea"/>
                  <a:cs typeface="Arial" pitchFamily="34" charset="0"/>
                </a:defRPr>
              </a:lvl7pPr>
              <a:lvl8pPr marL="3200400" algn="r" defTabSz="914400" rtl="1" eaLnBrk="1" latinLnBrk="0" hangingPunct="1">
                <a:defRPr b="1" kern="1200">
                  <a:solidFill>
                    <a:schemeClr val="tx1"/>
                  </a:solidFill>
                  <a:latin typeface="Arial" pitchFamily="34" charset="0"/>
                  <a:ea typeface="+mn-ea"/>
                  <a:cs typeface="Arial" pitchFamily="34" charset="0"/>
                </a:defRPr>
              </a:lvl8pPr>
              <a:lvl9pPr marL="3657600" algn="r" defTabSz="914400" rtl="1" eaLnBrk="1" latinLnBrk="0" hangingPunct="1">
                <a:defRPr b="1" kern="1200">
                  <a:solidFill>
                    <a:schemeClr val="tx1"/>
                  </a:solidFill>
                  <a:latin typeface="Arial" pitchFamily="34" charset="0"/>
                  <a:ea typeface="+mn-ea"/>
                  <a:cs typeface="Arial" pitchFamily="34" charset="0"/>
                </a:defRPr>
              </a:lvl9pPr>
            </a:lstStyle>
            <a:p>
              <a:pPr algn="l"/>
              <a:r>
                <a:rPr lang="en-US" sz="1000" dirty="0" smtClean="0"/>
                <a:t>                        K</a:t>
              </a:r>
              <a:r>
                <a:rPr lang="en-US" sz="1000" dirty="0" smtClean="0">
                  <a:latin typeface="Calibri"/>
                </a:rPr>
                <a:t>₁</a:t>
              </a:r>
              <a:r>
                <a:rPr lang="en-US" sz="1000" dirty="0" smtClean="0"/>
                <a:t>                                                 K</a:t>
              </a:r>
              <a:r>
                <a:rPr lang="en-US" sz="1000" dirty="0" smtClean="0">
                  <a:latin typeface="Calibri"/>
                </a:rPr>
                <a:t>₃</a:t>
              </a:r>
              <a:endParaRPr lang="en-US" sz="1000" dirty="0" smtClean="0"/>
            </a:p>
            <a:p>
              <a:pPr algn="l"/>
              <a:r>
                <a:rPr lang="en-US" dirty="0" smtClean="0"/>
                <a:t>E + S             [ES] </a:t>
              </a:r>
              <a:r>
                <a:rPr lang="en-US" sz="900" dirty="0" smtClean="0"/>
                <a:t>complex</a:t>
              </a:r>
              <a:r>
                <a:rPr lang="en-US" dirty="0" smtClean="0"/>
                <a:t>               E + P</a:t>
              </a:r>
            </a:p>
            <a:p>
              <a:pPr algn="l"/>
              <a:r>
                <a:rPr lang="en-US" sz="1000" dirty="0" smtClean="0"/>
                <a:t>                        K</a:t>
              </a:r>
              <a:r>
                <a:rPr lang="en-US" sz="1000" dirty="0" smtClean="0">
                  <a:latin typeface="Calibri"/>
                </a:rPr>
                <a:t>₂                                                           </a:t>
              </a:r>
              <a:r>
                <a:rPr lang="en-US" sz="1000" dirty="0" smtClean="0"/>
                <a:t> K</a:t>
              </a:r>
              <a:r>
                <a:rPr lang="en-US" sz="1000" dirty="0" smtClean="0">
                  <a:latin typeface="Calibri"/>
                </a:rPr>
                <a:t>₄</a:t>
              </a:r>
              <a:endParaRPr lang="en-US" sz="1000" dirty="0"/>
            </a:p>
            <a:p>
              <a:endParaRPr lang="en-US" dirty="0"/>
            </a:p>
          </p:txBody>
        </p:sp>
        <p:grpSp>
          <p:nvGrpSpPr>
            <p:cNvPr id="22" name="Group 21"/>
            <p:cNvGrpSpPr/>
            <p:nvPr/>
          </p:nvGrpSpPr>
          <p:grpSpPr>
            <a:xfrm>
              <a:off x="2834639" y="3907458"/>
              <a:ext cx="2346961" cy="184794"/>
              <a:chOff x="2834639" y="3933244"/>
              <a:chExt cx="2346961" cy="184794"/>
            </a:xfrm>
          </p:grpSpPr>
          <p:cxnSp>
            <p:nvCxnSpPr>
              <p:cNvPr id="23" name="Straight Arrow Connector 22"/>
              <p:cNvCxnSpPr/>
              <p:nvPr/>
            </p:nvCxnSpPr>
            <p:spPr>
              <a:xfrm>
                <a:off x="2834639" y="3933245"/>
                <a:ext cx="51816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663439" y="3933244"/>
                <a:ext cx="51816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2834639" y="4118038"/>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693920" y="4106193"/>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
        <p:nvSpPr>
          <p:cNvPr id="13" name="Rectangle 21"/>
          <p:cNvSpPr>
            <a:spLocks noChangeArrowheads="1"/>
          </p:cNvSpPr>
          <p:nvPr/>
        </p:nvSpPr>
        <p:spPr bwMode="auto">
          <a:xfrm>
            <a:off x="3505201" y="6781800"/>
            <a:ext cx="3276599" cy="192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1938" indent="-261938"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en-US" altLang="en-US" sz="1400" dirty="0" smtClean="0">
                <a:latin typeface="+mn-lt"/>
              </a:rPr>
              <a:t>Fig (11):-</a:t>
            </a:r>
            <a:r>
              <a:rPr lang="en-US" altLang="en-US" sz="1400" dirty="0">
                <a:latin typeface="+mn-lt"/>
              </a:rPr>
              <a:t>Plot for determination of Km = Mikhail's – Mentone constant &amp; Vmax</a:t>
            </a:r>
            <a:r>
              <a:rPr lang="en-US" altLang="en-US" sz="1400" dirty="0" smtClean="0">
                <a:latin typeface="+mn-lt"/>
              </a:rPr>
              <a:t>.</a:t>
            </a:r>
            <a:r>
              <a:rPr lang="en-US" altLang="en-US" sz="1400" dirty="0">
                <a:latin typeface="+mn-lt"/>
              </a:rPr>
              <a:t> Km is the substrate concentration at which V= ½ V</a:t>
            </a:r>
            <a:r>
              <a:rPr lang="en-US" altLang="en-US" sz="1400" baseline="-25000" dirty="0">
                <a:latin typeface="+mn-lt"/>
              </a:rPr>
              <a:t>max </a:t>
            </a:r>
            <a:r>
              <a:rPr lang="en-US" altLang="en-US" sz="1400" baseline="-25000" dirty="0" smtClean="0">
                <a:latin typeface="+mn-lt"/>
              </a:rPr>
              <a:t>  </a:t>
            </a:r>
            <a:r>
              <a:rPr lang="en-US" altLang="en-US" sz="1400" dirty="0" smtClean="0">
                <a:latin typeface="+mn-lt"/>
              </a:rPr>
              <a:t> reaction velocity on a function of [S] to the enzyme by Mikhail's – Mentone equation.</a:t>
            </a:r>
            <a:r>
              <a:rPr lang="en-US" altLang="en-US" sz="1400" dirty="0">
                <a:latin typeface="+mn-lt"/>
              </a:rPr>
              <a:t> ( </a:t>
            </a:r>
            <a:r>
              <a:rPr lang="en-US" altLang="en-US" sz="1400" dirty="0" smtClean="0">
                <a:latin typeface="+mn-lt"/>
              </a:rPr>
              <a:t>sigmoidal </a:t>
            </a:r>
            <a:r>
              <a:rPr lang="en-US" altLang="en-US" sz="1400" dirty="0">
                <a:latin typeface="+mn-lt"/>
              </a:rPr>
              <a:t>curve).</a:t>
            </a:r>
          </a:p>
          <a:p>
            <a:pPr eaLnBrk="1" hangingPunct="1">
              <a:spcBef>
                <a:spcPct val="50000"/>
              </a:spcBef>
            </a:pPr>
            <a:r>
              <a:rPr lang="en-US" altLang="en-US" sz="1400" dirty="0" smtClean="0">
                <a:latin typeface="+mn-lt"/>
              </a:rPr>
              <a:t> </a:t>
            </a:r>
            <a:endParaRPr lang="en-US" altLang="en-US" sz="1400" dirty="0">
              <a:latin typeface="+mn-lt"/>
            </a:endParaRPr>
          </a:p>
        </p:txBody>
      </p:sp>
      <p:grpSp>
        <p:nvGrpSpPr>
          <p:cNvPr id="4" name="Group 3"/>
          <p:cNvGrpSpPr/>
          <p:nvPr/>
        </p:nvGrpSpPr>
        <p:grpSpPr>
          <a:xfrm>
            <a:off x="1752600" y="2647176"/>
            <a:ext cx="3390900" cy="2534424"/>
            <a:chOff x="921254" y="2667000"/>
            <a:chExt cx="3390900" cy="2534424"/>
          </a:xfrm>
        </p:grpSpPr>
        <p:grpSp>
          <p:nvGrpSpPr>
            <p:cNvPr id="15" name="Group 14"/>
            <p:cNvGrpSpPr/>
            <p:nvPr/>
          </p:nvGrpSpPr>
          <p:grpSpPr>
            <a:xfrm>
              <a:off x="1793754" y="2873554"/>
              <a:ext cx="1178077" cy="974393"/>
              <a:chOff x="971006" y="2235200"/>
              <a:chExt cx="4858293" cy="5059922"/>
            </a:xfrm>
          </p:grpSpPr>
          <p:grpSp>
            <p:nvGrpSpPr>
              <p:cNvPr id="16" name="Group 23"/>
              <p:cNvGrpSpPr>
                <a:grpSpLocks/>
              </p:cNvGrpSpPr>
              <p:nvPr/>
            </p:nvGrpSpPr>
            <p:grpSpPr bwMode="auto">
              <a:xfrm>
                <a:off x="971006" y="2235200"/>
                <a:ext cx="4858293" cy="5059922"/>
                <a:chOff x="966" y="1152"/>
                <a:chExt cx="4218" cy="2256"/>
              </a:xfrm>
            </p:grpSpPr>
            <p:grpSp>
              <p:nvGrpSpPr>
                <p:cNvPr id="18" name="Group 14"/>
                <p:cNvGrpSpPr>
                  <a:grpSpLocks/>
                </p:cNvGrpSpPr>
                <p:nvPr/>
              </p:nvGrpSpPr>
              <p:grpSpPr bwMode="auto">
                <a:xfrm>
                  <a:off x="1152" y="1152"/>
                  <a:ext cx="3888" cy="2112"/>
                  <a:chOff x="576" y="1200"/>
                  <a:chExt cx="4272" cy="2112"/>
                </a:xfrm>
              </p:grpSpPr>
              <p:sp>
                <p:nvSpPr>
                  <p:cNvPr id="34" name="Line 2"/>
                  <p:cNvSpPr>
                    <a:spLocks noChangeShapeType="1"/>
                  </p:cNvSpPr>
                  <p:nvPr/>
                </p:nvSpPr>
                <p:spPr bwMode="auto">
                  <a:xfrm>
                    <a:off x="576" y="3312"/>
                    <a:ext cx="42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050"/>
                  </a:p>
                </p:txBody>
              </p:sp>
              <p:sp>
                <p:nvSpPr>
                  <p:cNvPr id="35" name="Line 3"/>
                  <p:cNvSpPr>
                    <a:spLocks noChangeShapeType="1"/>
                  </p:cNvSpPr>
                  <p:nvPr/>
                </p:nvSpPr>
                <p:spPr bwMode="auto">
                  <a:xfrm flipV="1">
                    <a:off x="576" y="1200"/>
                    <a:ext cx="0" cy="21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050"/>
                  </a:p>
                </p:txBody>
              </p:sp>
            </p:grpSp>
            <p:sp>
              <p:nvSpPr>
                <p:cNvPr id="19" name="Line 15"/>
                <p:cNvSpPr>
                  <a:spLocks noChangeShapeType="1"/>
                </p:cNvSpPr>
                <p:nvPr/>
              </p:nvSpPr>
              <p:spPr bwMode="auto">
                <a:xfrm flipV="1">
                  <a:off x="966" y="1824"/>
                  <a:ext cx="0" cy="1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800" b="1" dirty="0"/>
                </a:p>
              </p:txBody>
            </p:sp>
            <p:sp>
              <p:nvSpPr>
                <p:cNvPr id="28" name="Line 16"/>
                <p:cNvSpPr>
                  <a:spLocks noChangeShapeType="1"/>
                </p:cNvSpPr>
                <p:nvPr/>
              </p:nvSpPr>
              <p:spPr bwMode="auto">
                <a:xfrm flipV="1">
                  <a:off x="2160" y="3408"/>
                  <a:ext cx="100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000" dirty="0"/>
                </a:p>
              </p:txBody>
            </p:sp>
            <p:sp>
              <p:nvSpPr>
                <p:cNvPr id="32" name="Text Box 21"/>
                <p:cNvSpPr txBox="1">
                  <a:spLocks noChangeArrowheads="1"/>
                </p:cNvSpPr>
                <p:nvPr/>
              </p:nvSpPr>
              <p:spPr bwMode="auto">
                <a:xfrm>
                  <a:off x="2928" y="1297"/>
                  <a:ext cx="1969"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eaLnBrk="0" hangingPunct="0">
                    <a:spcBef>
                      <a:spcPct val="20000"/>
                    </a:spcBef>
                    <a:buChar char="•"/>
                    <a:defRPr sz="3200">
                      <a:solidFill>
                        <a:schemeClr val="tx1"/>
                      </a:solidFill>
                      <a:latin typeface="Arial" charset="0"/>
                      <a:cs typeface="Arial" charset="0"/>
                    </a:defRPr>
                  </a:lvl1pPr>
                  <a:lvl2pPr marL="742950" indent="-285750" algn="r" eaLnBrk="0" hangingPunct="0">
                    <a:spcBef>
                      <a:spcPct val="20000"/>
                    </a:spcBef>
                    <a:buChar char="–"/>
                    <a:defRPr sz="2800">
                      <a:solidFill>
                        <a:schemeClr val="tx1"/>
                      </a:solidFill>
                      <a:latin typeface="Arial" charset="0"/>
                      <a:cs typeface="Arial" charset="0"/>
                    </a:defRPr>
                  </a:lvl2pPr>
                  <a:lvl3pPr marL="1143000" indent="-228600" algn="r" eaLnBrk="0" hangingPunct="0">
                    <a:spcBef>
                      <a:spcPct val="20000"/>
                    </a:spcBef>
                    <a:buChar char="•"/>
                    <a:defRPr sz="2400">
                      <a:solidFill>
                        <a:schemeClr val="tx1"/>
                      </a:solidFill>
                      <a:latin typeface="Arial" charset="0"/>
                      <a:cs typeface="Arial" charset="0"/>
                    </a:defRPr>
                  </a:lvl3pPr>
                  <a:lvl4pPr marL="1600200" indent="-228600" algn="r" eaLnBrk="0" hangingPunct="0">
                    <a:spcBef>
                      <a:spcPct val="20000"/>
                    </a:spcBef>
                    <a:buChar char="–"/>
                    <a:defRPr sz="2000">
                      <a:solidFill>
                        <a:schemeClr val="tx1"/>
                      </a:solidFill>
                      <a:latin typeface="Arial" charset="0"/>
                      <a:cs typeface="Arial" charset="0"/>
                    </a:defRPr>
                  </a:lvl4pPr>
                  <a:lvl5pPr marL="2057400" indent="-228600" algn="r"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just" rtl="0" eaLnBrk="1" hangingPunct="1">
                    <a:spcBef>
                      <a:spcPct val="50000"/>
                    </a:spcBef>
                    <a:buFontTx/>
                    <a:buNone/>
                  </a:pPr>
                  <a:endParaRPr lang="en-US" altLang="en-US" sz="1050">
                    <a:solidFill>
                      <a:srgbClr val="FF0000"/>
                    </a:solidFill>
                  </a:endParaRPr>
                </a:p>
              </p:txBody>
            </p:sp>
            <p:sp>
              <p:nvSpPr>
                <p:cNvPr id="33" name="Text Box 22"/>
                <p:cNvSpPr txBox="1">
                  <a:spLocks noChangeArrowheads="1"/>
                </p:cNvSpPr>
                <p:nvPr/>
              </p:nvSpPr>
              <p:spPr bwMode="auto">
                <a:xfrm>
                  <a:off x="3216" y="1775"/>
                  <a:ext cx="1968"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eaLnBrk="0" hangingPunct="0">
                    <a:spcBef>
                      <a:spcPct val="20000"/>
                    </a:spcBef>
                    <a:buChar char="•"/>
                    <a:defRPr sz="3200">
                      <a:solidFill>
                        <a:schemeClr val="tx1"/>
                      </a:solidFill>
                      <a:latin typeface="Arial" charset="0"/>
                      <a:cs typeface="Arial" charset="0"/>
                    </a:defRPr>
                  </a:lvl1pPr>
                  <a:lvl2pPr marL="742950" indent="-285750" algn="r" eaLnBrk="0" hangingPunct="0">
                    <a:spcBef>
                      <a:spcPct val="20000"/>
                    </a:spcBef>
                    <a:buChar char="–"/>
                    <a:defRPr sz="2800">
                      <a:solidFill>
                        <a:schemeClr val="tx1"/>
                      </a:solidFill>
                      <a:latin typeface="Arial" charset="0"/>
                      <a:cs typeface="Arial" charset="0"/>
                    </a:defRPr>
                  </a:lvl2pPr>
                  <a:lvl3pPr marL="1143000" indent="-228600" algn="r" eaLnBrk="0" hangingPunct="0">
                    <a:spcBef>
                      <a:spcPct val="20000"/>
                    </a:spcBef>
                    <a:buChar char="•"/>
                    <a:defRPr sz="2400">
                      <a:solidFill>
                        <a:schemeClr val="tx1"/>
                      </a:solidFill>
                      <a:latin typeface="Arial" charset="0"/>
                      <a:cs typeface="Arial" charset="0"/>
                    </a:defRPr>
                  </a:lvl3pPr>
                  <a:lvl4pPr marL="1600200" indent="-228600" algn="r" eaLnBrk="0" hangingPunct="0">
                    <a:spcBef>
                      <a:spcPct val="20000"/>
                    </a:spcBef>
                    <a:buChar char="–"/>
                    <a:defRPr sz="2000">
                      <a:solidFill>
                        <a:schemeClr val="tx1"/>
                      </a:solidFill>
                      <a:latin typeface="Arial" charset="0"/>
                      <a:cs typeface="Arial" charset="0"/>
                    </a:defRPr>
                  </a:lvl4pPr>
                  <a:lvl5pPr marL="2057400" indent="-228600" algn="r"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just" rtl="0" eaLnBrk="1" hangingPunct="1">
                    <a:spcBef>
                      <a:spcPct val="50000"/>
                    </a:spcBef>
                    <a:buFontTx/>
                    <a:buNone/>
                  </a:pPr>
                  <a:endParaRPr lang="en-US" altLang="en-US" sz="1050">
                    <a:solidFill>
                      <a:srgbClr val="FF0000"/>
                    </a:solidFill>
                  </a:endParaRPr>
                </a:p>
              </p:txBody>
            </p:sp>
          </p:grpSp>
          <p:cxnSp>
            <p:nvCxnSpPr>
              <p:cNvPr id="17" name="Straight Arrow Connector 20"/>
              <p:cNvCxnSpPr>
                <a:cxnSpLocks noChangeShapeType="1"/>
              </p:cNvCxnSpPr>
              <p:nvPr/>
            </p:nvCxnSpPr>
            <p:spPr bwMode="auto">
              <a:xfrm rot="5400000" flipH="1" flipV="1">
                <a:off x="744339" y="3345061"/>
                <a:ext cx="4127500" cy="333017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grpSp>
        <p:sp>
          <p:nvSpPr>
            <p:cNvPr id="29" name="Text Box 19"/>
            <p:cNvSpPr txBox="1">
              <a:spLocks noChangeArrowheads="1"/>
            </p:cNvSpPr>
            <p:nvPr/>
          </p:nvSpPr>
          <p:spPr bwMode="auto">
            <a:xfrm>
              <a:off x="1295400" y="3124200"/>
              <a:ext cx="573245"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eaLnBrk="0" hangingPunct="0">
                <a:spcBef>
                  <a:spcPct val="20000"/>
                </a:spcBef>
                <a:buChar char="•"/>
                <a:defRPr sz="3200">
                  <a:solidFill>
                    <a:schemeClr val="tx1"/>
                  </a:solidFill>
                  <a:latin typeface="Arial" charset="0"/>
                  <a:cs typeface="Arial" charset="0"/>
                </a:defRPr>
              </a:lvl1pPr>
              <a:lvl2pPr marL="742950" indent="-285750" algn="r" eaLnBrk="0" hangingPunct="0">
                <a:spcBef>
                  <a:spcPct val="20000"/>
                </a:spcBef>
                <a:buChar char="–"/>
                <a:defRPr sz="2800">
                  <a:solidFill>
                    <a:schemeClr val="tx1"/>
                  </a:solidFill>
                  <a:latin typeface="Arial" charset="0"/>
                  <a:cs typeface="Arial" charset="0"/>
                </a:defRPr>
              </a:lvl2pPr>
              <a:lvl3pPr marL="1143000" indent="-228600" algn="r" eaLnBrk="0" hangingPunct="0">
                <a:spcBef>
                  <a:spcPct val="20000"/>
                </a:spcBef>
                <a:buChar char="•"/>
                <a:defRPr sz="2400">
                  <a:solidFill>
                    <a:schemeClr val="tx1"/>
                  </a:solidFill>
                  <a:latin typeface="Arial" charset="0"/>
                  <a:cs typeface="Arial" charset="0"/>
                </a:defRPr>
              </a:lvl3pPr>
              <a:lvl4pPr marL="1600200" indent="-228600" algn="r" eaLnBrk="0" hangingPunct="0">
                <a:spcBef>
                  <a:spcPct val="20000"/>
                </a:spcBef>
                <a:buChar char="–"/>
                <a:defRPr sz="2000">
                  <a:solidFill>
                    <a:schemeClr val="tx1"/>
                  </a:solidFill>
                  <a:latin typeface="Arial" charset="0"/>
                  <a:cs typeface="Arial" charset="0"/>
                </a:defRPr>
              </a:lvl4pPr>
              <a:lvl5pPr marL="2057400" indent="-228600" algn="r"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None/>
              </a:pPr>
              <a:r>
                <a:rPr lang="en-US" altLang="en-US" sz="1100" b="1" dirty="0"/>
                <a:t>V</a:t>
              </a:r>
            </a:p>
            <a:p>
              <a:pPr algn="l" eaLnBrk="1" hangingPunct="1">
                <a:spcBef>
                  <a:spcPct val="50000"/>
                </a:spcBef>
                <a:buFontTx/>
                <a:buNone/>
              </a:pPr>
              <a:r>
                <a:rPr lang="en-US" altLang="en-US" sz="700" b="1" dirty="0" smtClean="0"/>
                <a:t>Rate  of reaction.</a:t>
              </a:r>
              <a:endParaRPr lang="en-US" altLang="en-US" sz="700" b="1" dirty="0"/>
            </a:p>
          </p:txBody>
        </p:sp>
        <p:sp>
          <p:nvSpPr>
            <p:cNvPr id="36" name="Rectangle 21"/>
            <p:cNvSpPr>
              <a:spLocks noChangeArrowheads="1"/>
            </p:cNvSpPr>
            <p:nvPr/>
          </p:nvSpPr>
          <p:spPr bwMode="auto">
            <a:xfrm>
              <a:off x="921254" y="4185761"/>
              <a:ext cx="33909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1938" indent="-261938"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en-US" altLang="en-US" sz="1200" dirty="0" smtClean="0">
                  <a:latin typeface="+mn-lt"/>
                </a:rPr>
                <a:t>Fig (10):- </a:t>
              </a:r>
              <a:r>
                <a:rPr lang="en-US" altLang="en-US" sz="1200" dirty="0">
                  <a:latin typeface="+mn-lt"/>
                </a:rPr>
                <a:t>Plot for determination of [S], V, &amp; </a:t>
              </a:r>
              <a:r>
                <a:rPr lang="en-US" altLang="en-US" sz="1200" dirty="0" smtClean="0">
                  <a:latin typeface="+mn-lt"/>
                </a:rPr>
                <a:t>Vmax. Directly proportional ( linear curve).</a:t>
              </a:r>
            </a:p>
            <a:p>
              <a:pPr eaLnBrk="1" hangingPunct="1">
                <a:spcBef>
                  <a:spcPct val="50000"/>
                </a:spcBef>
              </a:pPr>
              <a:endParaRPr lang="en-US" altLang="en-US" sz="1200" dirty="0">
                <a:latin typeface="+mn-lt"/>
              </a:endParaRPr>
            </a:p>
            <a:p>
              <a:pPr rtl="0" eaLnBrk="1" hangingPunct="1">
                <a:spcBef>
                  <a:spcPct val="50000"/>
                </a:spcBef>
                <a:buFont typeface="Wingdings" pitchFamily="2" charset="2"/>
                <a:buNone/>
              </a:pPr>
              <a:endParaRPr lang="en-US" altLang="en-US" sz="1200" dirty="0">
                <a:latin typeface="+mn-lt"/>
              </a:endParaRPr>
            </a:p>
          </p:txBody>
        </p:sp>
        <p:sp>
          <p:nvSpPr>
            <p:cNvPr id="3" name="Rectangle 2"/>
            <p:cNvSpPr/>
            <p:nvPr/>
          </p:nvSpPr>
          <p:spPr>
            <a:xfrm>
              <a:off x="1571370" y="2667000"/>
              <a:ext cx="486030" cy="246221"/>
            </a:xfrm>
            <a:prstGeom prst="rect">
              <a:avLst/>
            </a:prstGeom>
          </p:spPr>
          <p:txBody>
            <a:bodyPr wrap="none">
              <a:spAutoFit/>
            </a:bodyPr>
            <a:lstStyle/>
            <a:p>
              <a:r>
                <a:rPr lang="en-US" altLang="en-US" sz="1000" b="1" dirty="0" smtClean="0"/>
                <a:t>Vmax</a:t>
              </a:r>
              <a:endParaRPr lang="en-US" sz="1000" b="1" dirty="0"/>
            </a:p>
          </p:txBody>
        </p:sp>
        <p:sp>
          <p:nvSpPr>
            <p:cNvPr id="27" name="Text Box 19"/>
            <p:cNvSpPr txBox="1">
              <a:spLocks noChangeArrowheads="1"/>
            </p:cNvSpPr>
            <p:nvPr/>
          </p:nvSpPr>
          <p:spPr bwMode="auto">
            <a:xfrm>
              <a:off x="1828800" y="3581400"/>
              <a:ext cx="974398"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eaLnBrk="0" hangingPunct="0">
                <a:spcBef>
                  <a:spcPct val="20000"/>
                </a:spcBef>
                <a:buChar char="•"/>
                <a:defRPr sz="3200">
                  <a:solidFill>
                    <a:schemeClr val="tx1"/>
                  </a:solidFill>
                  <a:latin typeface="Arial" charset="0"/>
                  <a:cs typeface="Arial" charset="0"/>
                </a:defRPr>
              </a:lvl1pPr>
              <a:lvl2pPr marL="742950" indent="-285750" algn="r" eaLnBrk="0" hangingPunct="0">
                <a:spcBef>
                  <a:spcPct val="20000"/>
                </a:spcBef>
                <a:buChar char="–"/>
                <a:defRPr sz="2800">
                  <a:solidFill>
                    <a:schemeClr val="tx1"/>
                  </a:solidFill>
                  <a:latin typeface="Arial" charset="0"/>
                  <a:cs typeface="Arial" charset="0"/>
                </a:defRPr>
              </a:lvl2pPr>
              <a:lvl3pPr marL="1143000" indent="-228600" algn="r" eaLnBrk="0" hangingPunct="0">
                <a:spcBef>
                  <a:spcPct val="20000"/>
                </a:spcBef>
                <a:buChar char="•"/>
                <a:defRPr sz="2400">
                  <a:solidFill>
                    <a:schemeClr val="tx1"/>
                  </a:solidFill>
                  <a:latin typeface="Arial" charset="0"/>
                  <a:cs typeface="Arial" charset="0"/>
                </a:defRPr>
              </a:lvl3pPr>
              <a:lvl4pPr marL="1600200" indent="-228600" algn="r" eaLnBrk="0" hangingPunct="0">
                <a:spcBef>
                  <a:spcPct val="20000"/>
                </a:spcBef>
                <a:buChar char="–"/>
                <a:defRPr sz="2000">
                  <a:solidFill>
                    <a:schemeClr val="tx1"/>
                  </a:solidFill>
                  <a:latin typeface="Arial" charset="0"/>
                  <a:cs typeface="Arial" charset="0"/>
                </a:defRPr>
              </a:lvl4pPr>
              <a:lvl5pPr marL="2057400" indent="-228600" algn="r"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None/>
              </a:pPr>
              <a:endParaRPr lang="en-US" altLang="en-US" sz="1100" b="1" dirty="0"/>
            </a:p>
            <a:p>
              <a:pPr algn="l" eaLnBrk="1" hangingPunct="1">
                <a:spcBef>
                  <a:spcPct val="50000"/>
                </a:spcBef>
                <a:buNone/>
              </a:pPr>
              <a:r>
                <a:rPr lang="en-US" altLang="en-US" sz="800" b="1" dirty="0"/>
                <a:t>[</a:t>
              </a:r>
              <a:r>
                <a:rPr lang="en-US" altLang="en-US" sz="800" b="1" dirty="0" smtClean="0"/>
                <a:t>S] </a:t>
              </a:r>
              <a:r>
                <a:rPr lang="en-US" altLang="en-US" sz="700" b="1" dirty="0" smtClean="0"/>
                <a:t>concentration.</a:t>
              </a:r>
              <a:endParaRPr lang="en-US" altLang="en-US" sz="700" b="1" dirty="0"/>
            </a:p>
          </p:txBody>
        </p:sp>
      </p:grpSp>
      <p:pic>
        <p:nvPicPr>
          <p:cNvPr id="37" name="Picture 3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971" y="6705600"/>
            <a:ext cx="3352229" cy="2105299"/>
          </a:xfrm>
          <a:prstGeom prst="rect">
            <a:avLst/>
          </a:prstGeom>
        </p:spPr>
      </p:pic>
    </p:spTree>
    <p:extLst>
      <p:ext uri="{BB962C8B-B14F-4D97-AF65-F5344CB8AC3E}">
        <p14:creationId xmlns:p14="http://schemas.microsoft.com/office/powerpoint/2010/main" val="1343081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1497"/>
            <a:ext cx="6629400" cy="6555641"/>
          </a:xfrm>
          <a:prstGeom prst="rect">
            <a:avLst/>
          </a:prstGeom>
        </p:spPr>
        <p:txBody>
          <a:bodyPr wrap="square">
            <a:spAutoFit/>
          </a:bodyPr>
          <a:lstStyle/>
          <a:p>
            <a:r>
              <a:rPr lang="en-US" sz="1600" b="1" dirty="0" smtClean="0"/>
              <a:t>                                      </a:t>
            </a:r>
            <a:r>
              <a:rPr lang="en-US" sz="1600" b="1" u="sng" dirty="0" smtClean="0"/>
              <a:t>Michalis-Menton Constant</a:t>
            </a:r>
          </a:p>
          <a:p>
            <a:endParaRPr lang="ar-IQ" sz="1600" b="1" dirty="0" smtClean="0"/>
          </a:p>
          <a:p>
            <a:r>
              <a:rPr lang="en-US" sz="1600" b="1" dirty="0" smtClean="0"/>
              <a:t>Km </a:t>
            </a:r>
            <a:r>
              <a:rPr lang="en-US" sz="1600" b="1" dirty="0"/>
              <a:t>= </a:t>
            </a:r>
            <a:r>
              <a:rPr lang="en-US" sz="1600" b="1" dirty="0" smtClean="0"/>
              <a:t>Michalis-Menton</a:t>
            </a:r>
            <a:r>
              <a:rPr lang="ar-IQ" sz="1600" b="1" dirty="0" smtClean="0"/>
              <a:t> </a:t>
            </a:r>
            <a:r>
              <a:rPr lang="en-US" sz="1600" b="1" dirty="0" smtClean="0"/>
              <a:t>Constant is very important </a:t>
            </a:r>
            <a:r>
              <a:rPr lang="en-US" sz="1600" b="1" dirty="0"/>
              <a:t>to measure </a:t>
            </a:r>
            <a:r>
              <a:rPr lang="en-US" sz="1600" b="1" dirty="0" smtClean="0"/>
              <a:t>enzyme</a:t>
            </a:r>
          </a:p>
          <a:p>
            <a:r>
              <a:rPr lang="en-US" sz="1600" b="1" dirty="0" smtClean="0"/>
              <a:t>efficiently to transform a substrate into </a:t>
            </a:r>
            <a:r>
              <a:rPr lang="en-US" sz="1600" b="1" dirty="0"/>
              <a:t>product</a:t>
            </a:r>
            <a:r>
              <a:rPr lang="en-US" sz="1600" b="1" dirty="0" smtClean="0"/>
              <a:t>.</a:t>
            </a:r>
          </a:p>
          <a:p>
            <a:pPr fontAlgn="base"/>
            <a:r>
              <a:rPr lang="en-US" sz="1600" b="1" dirty="0" smtClean="0"/>
              <a:t>If Km numerically small (low) reflects a high affinity of the Enzyme to bind substrate by diffusion of substrate into the active site, while if Km numerically high reflects a low affinity of the Enzyme to substrate concentration,</a:t>
            </a:r>
            <a:r>
              <a:rPr lang="en-US" altLang="en-US" sz="1600" b="1" dirty="0"/>
              <a:t> </a:t>
            </a:r>
            <a:r>
              <a:rPr lang="en-US" altLang="en-US" sz="1600" b="1" dirty="0" smtClean="0"/>
              <a:t>e.g</a:t>
            </a:r>
            <a:r>
              <a:rPr lang="en-US" altLang="en-US" sz="1600" b="1" dirty="0"/>
              <a:t>. </a:t>
            </a:r>
            <a:r>
              <a:rPr lang="en-US" sz="1600" b="1" dirty="0"/>
              <a:t>Km of glucokinase is 10 mmole/L &amp; Km of hexokinase is 0.05 mmole/L,</a:t>
            </a:r>
            <a:r>
              <a:rPr lang="en-US" altLang="en-US" sz="1600" b="1" dirty="0"/>
              <a:t>  indicate</a:t>
            </a:r>
            <a:r>
              <a:rPr lang="en-US" sz="1600" b="1" dirty="0"/>
              <a:t> an increased rate of binding or affinity for Hexokinase</a:t>
            </a:r>
            <a:r>
              <a:rPr lang="en-US" altLang="en-US" sz="1600" b="1" dirty="0"/>
              <a:t>  for</a:t>
            </a:r>
            <a:r>
              <a:rPr lang="en-US" sz="1600" b="1" dirty="0"/>
              <a:t> glucose than glucokinase</a:t>
            </a:r>
            <a:r>
              <a:rPr lang="en-US" sz="1600" b="1" dirty="0" smtClean="0"/>
              <a:t>.</a:t>
            </a:r>
          </a:p>
          <a:p>
            <a:pPr fontAlgn="base"/>
            <a:endParaRPr lang="en-US" sz="1600" b="1" u="sng" dirty="0">
              <a:cs typeface="Arial" pitchFamily="34" charset="0"/>
            </a:endParaRPr>
          </a:p>
          <a:p>
            <a:pPr fontAlgn="base"/>
            <a:r>
              <a:rPr lang="en-US" sz="2000" b="1" u="sng" dirty="0" smtClean="0"/>
              <a:t>The </a:t>
            </a:r>
            <a:r>
              <a:rPr lang="en-US" sz="2000" b="1" u="sng" dirty="0"/>
              <a:t>Relation of Enzyme &amp; Some Diseases:</a:t>
            </a:r>
          </a:p>
          <a:p>
            <a:pPr fontAlgn="base"/>
            <a:endParaRPr lang="en-US" sz="1600" b="1" u="sng" dirty="0" smtClean="0">
              <a:cs typeface="Arial" pitchFamily="34" charset="0"/>
            </a:endParaRPr>
          </a:p>
          <a:p>
            <a:pPr fontAlgn="base"/>
            <a:r>
              <a:rPr lang="en-US" sz="1600" b="1" u="sng" dirty="0" smtClean="0">
                <a:cs typeface="Arial" pitchFamily="34" charset="0"/>
              </a:rPr>
              <a:t>High </a:t>
            </a:r>
            <a:r>
              <a:rPr lang="en-US" sz="1600" b="1" u="sng" dirty="0">
                <a:cs typeface="Arial" pitchFamily="34" charset="0"/>
              </a:rPr>
              <a:t>Blood Pressure </a:t>
            </a:r>
            <a:r>
              <a:rPr lang="en-US" sz="1600" b="1" u="sng" dirty="0" smtClean="0">
                <a:cs typeface="Arial" pitchFamily="34" charset="0"/>
              </a:rPr>
              <a:t>disease (</a:t>
            </a:r>
            <a:r>
              <a:rPr lang="en-US" sz="1600" b="1" u="sng" dirty="0"/>
              <a:t>Hypertension)</a:t>
            </a:r>
            <a:r>
              <a:rPr lang="en-US" sz="1600" b="1" u="sng" dirty="0">
                <a:cs typeface="Arial" pitchFamily="34" charset="0"/>
              </a:rPr>
              <a:t>:</a:t>
            </a:r>
            <a:r>
              <a:rPr lang="en-US" sz="1600" b="1" u="sng" dirty="0"/>
              <a:t> </a:t>
            </a:r>
            <a:endParaRPr lang="en-US" sz="1600" b="1" dirty="0"/>
          </a:p>
          <a:p>
            <a:pPr fontAlgn="base"/>
            <a:r>
              <a:rPr lang="en-US" sz="1600" b="1" dirty="0"/>
              <a:t>High blood pressure(HBP) means the pressure in your arteries is higher than it should be. Normal blood pressure is below 120/80 mm Hg. High blood pressure usually has no signs or symptoms. That’s why it is so dangerous. But it can be managed. </a:t>
            </a:r>
          </a:p>
          <a:p>
            <a:pPr fontAlgn="base"/>
            <a:r>
              <a:rPr lang="ar-IQ" sz="1600" b="1" dirty="0"/>
              <a:t> </a:t>
            </a:r>
            <a:r>
              <a:rPr lang="en-US" sz="1600" b="1" dirty="0"/>
              <a:t>When the heart beats, it creates pressure that pushes blood through </a:t>
            </a:r>
          </a:p>
          <a:p>
            <a:pPr fontAlgn="base"/>
            <a:r>
              <a:rPr lang="en-US" sz="1600" b="1" dirty="0"/>
              <a:t>a network of  tube-shaped blood vessels, which include arteries, veins and capillaries. Increased blood pressure(HBP) cause Heart Attack due to blocking blood flow to the heart causing  Heart Enlargement</a:t>
            </a:r>
            <a:r>
              <a:rPr lang="en-US" sz="1600" b="1" dirty="0" smtClean="0"/>
              <a:t>.</a:t>
            </a:r>
          </a:p>
          <a:p>
            <a:r>
              <a:rPr lang="en-US" sz="1600" b="1" dirty="0" smtClean="0"/>
              <a:t> </a:t>
            </a:r>
            <a:endParaRPr lang="en-US" sz="1600" b="1" dirty="0" smtClean="0"/>
          </a:p>
          <a:p>
            <a:r>
              <a:rPr lang="en-US" sz="1600" b="1" dirty="0" smtClean="0"/>
              <a:t>Renin</a:t>
            </a:r>
            <a:r>
              <a:rPr lang="en-US" sz="1600" b="1" dirty="0" smtClean="0"/>
              <a:t>, is an enzyme, called Angiotensinogenase, its a protease enzyme, which regulates the body's water balance and blood pressure level. Thus, it regulates the body's mean arterial blood pressure.  </a:t>
            </a:r>
          </a:p>
        </p:txBody>
      </p:sp>
      <p:grpSp>
        <p:nvGrpSpPr>
          <p:cNvPr id="4" name="Group 3"/>
          <p:cNvGrpSpPr/>
          <p:nvPr/>
        </p:nvGrpSpPr>
        <p:grpSpPr>
          <a:xfrm>
            <a:off x="1401152" y="6629400"/>
            <a:ext cx="4379062" cy="2362200"/>
            <a:chOff x="-5776197" y="-5500712"/>
            <a:chExt cx="35024933" cy="15135052"/>
          </a:xfrm>
        </p:grpSpPr>
        <p:sp>
          <p:nvSpPr>
            <p:cNvPr id="5" name="Rectangle 4"/>
            <p:cNvSpPr/>
            <p:nvPr/>
          </p:nvSpPr>
          <p:spPr>
            <a:xfrm>
              <a:off x="-5776197" y="3244338"/>
              <a:ext cx="35024933" cy="6390002"/>
            </a:xfrm>
            <a:prstGeom prst="rect">
              <a:avLst/>
            </a:prstGeom>
          </p:spPr>
          <p:txBody>
            <a:bodyPr wrap="square">
              <a:spAutoFit/>
            </a:bodyPr>
            <a:lstStyle/>
            <a:p>
              <a:r>
                <a:rPr lang="en-US" sz="1400" b="1" u="sng" dirty="0"/>
                <a:t>The Relation of Enzyme &amp; Some Diseases:</a:t>
              </a:r>
            </a:p>
            <a:p>
              <a:r>
                <a:rPr lang="en-US" sz="1400" b="1" dirty="0" smtClean="0"/>
                <a:t>Heart </a:t>
              </a:r>
              <a:r>
                <a:rPr lang="en-US" sz="1400" b="1" dirty="0" smtClean="0"/>
                <a:t>Attack at </a:t>
              </a:r>
              <a:r>
                <a:rPr lang="en-US" sz="1400" b="1" dirty="0"/>
                <a:t>(HBP</a:t>
              </a:r>
              <a:r>
                <a:rPr lang="en-US" sz="1400" b="1" dirty="0" smtClean="0"/>
                <a:t>): Due </a:t>
              </a:r>
              <a:r>
                <a:rPr lang="en-US" sz="1400" b="1" dirty="0" smtClean="0"/>
                <a:t>to blocking blood </a:t>
              </a:r>
              <a:r>
                <a:rPr lang="en-US" sz="1400" b="1" dirty="0" smtClean="0"/>
                <a:t>flow to </a:t>
              </a:r>
              <a:r>
                <a:rPr lang="en-US" sz="1400" b="1" dirty="0" smtClean="0"/>
                <a:t>the heart causing </a:t>
              </a:r>
              <a:r>
                <a:rPr lang="en-US" sz="1400" b="1" dirty="0" smtClean="0"/>
                <a:t> Heart </a:t>
              </a:r>
              <a:r>
                <a:rPr lang="en-US" sz="1400" b="1" dirty="0" smtClean="0"/>
                <a:t>Enlargement</a:t>
              </a:r>
              <a:endParaRPr lang="en-US" sz="1400" dirty="0"/>
            </a:p>
          </p:txBody>
        </p:sp>
        <p:pic>
          <p:nvPicPr>
            <p:cNvPr id="6" name="Picture 2" descr="Image result for Cardiovascular System"/>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614" t="3152" r="43051" b="21389"/>
            <a:stretch/>
          </p:blipFill>
          <p:spPr bwMode="auto">
            <a:xfrm>
              <a:off x="2607882" y="-5500712"/>
              <a:ext cx="12501509" cy="8701113"/>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19624"/>
          <a:stretch/>
        </p:blipFill>
        <p:spPr bwMode="auto">
          <a:xfrm>
            <a:off x="4953000" y="2286000"/>
            <a:ext cx="1654429" cy="12132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3938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6629400" cy="14280833"/>
          </a:xfrm>
          <a:prstGeom prst="rect">
            <a:avLst/>
          </a:prstGeom>
        </p:spPr>
        <p:txBody>
          <a:bodyPr wrap="square">
            <a:spAutoFit/>
          </a:bodyPr>
          <a:lstStyle/>
          <a:p>
            <a:pPr marL="261938" indent="-261938" algn="ctr">
              <a:spcBef>
                <a:spcPct val="50000"/>
              </a:spcBef>
              <a:defRPr/>
            </a:pPr>
            <a:r>
              <a:rPr lang="en-US" sz="1600" b="1" dirty="0"/>
              <a:t> </a:t>
            </a:r>
            <a:r>
              <a:rPr lang="en-US" b="1" u="sng" dirty="0"/>
              <a:t>Renin-Angiotensin system</a:t>
            </a:r>
          </a:p>
          <a:p>
            <a:endParaRPr lang="en-US" sz="1600" b="1" dirty="0" smtClean="0"/>
          </a:p>
          <a:p>
            <a:r>
              <a:rPr lang="en-US" sz="1600" b="1" dirty="0" smtClean="0"/>
              <a:t> </a:t>
            </a:r>
            <a:r>
              <a:rPr lang="en-US" sz="1600" b="1" u="sng" dirty="0"/>
              <a:t>What is the function of Renin ?</a:t>
            </a:r>
          </a:p>
          <a:p>
            <a:r>
              <a:rPr lang="en-US" sz="1600" b="1" dirty="0" smtClean="0"/>
              <a:t> Renin </a:t>
            </a:r>
            <a:r>
              <a:rPr lang="en-US" sz="1600" b="1" dirty="0"/>
              <a:t>activates the Renin-Angiotensin </a:t>
            </a:r>
            <a:r>
              <a:rPr lang="en-US" sz="1600" b="1" dirty="0" smtClean="0"/>
              <a:t>system, by cleaving</a:t>
            </a:r>
            <a:r>
              <a:rPr lang="en-US" sz="1600" b="1" dirty="0"/>
              <a:t>  Angiotensinogen (AGT), produced by the liver, to yield Angiotensin I, which is further converted into Angiotensin II, by Angiotensin Converting Enzyme 1 (ACE). Angiotensin II then constricts blood vessels, increases the secretion of aldosterone, and stimulates the hypothalamus to activate the thirst reflex, each leading to an increase in blood pressure. Renin's primary function is cause an increase in blood pressure. . For this reason, drugs known as ACE inhibitors </a:t>
            </a:r>
            <a:r>
              <a:rPr lang="en-US" sz="1600" b="1" dirty="0">
                <a:cs typeface="Arial" pitchFamily="34" charset="0"/>
              </a:rPr>
              <a:t>(Captopril)</a:t>
            </a:r>
            <a:r>
              <a:rPr lang="en-US" sz="1600" b="1" dirty="0"/>
              <a:t> are used to lower blood pressure Fig(13). </a:t>
            </a:r>
            <a:endParaRPr lang="en-US" sz="1600" b="1" dirty="0" smtClean="0"/>
          </a:p>
          <a:p>
            <a:pPr marL="261938" indent="-261938" algn="just">
              <a:spcBef>
                <a:spcPct val="50000"/>
              </a:spcBef>
              <a:defRPr/>
            </a:pPr>
            <a:r>
              <a:rPr lang="en-US" sz="1600" b="1" u="sng" dirty="0" smtClean="0"/>
              <a:t>The </a:t>
            </a:r>
            <a:r>
              <a:rPr lang="en-US" sz="1600" b="1" u="sng" dirty="0"/>
              <a:t>function of Angiotensin-Converting Enzyme(ACE):</a:t>
            </a:r>
          </a:p>
          <a:p>
            <a:pPr marL="261938" indent="-261938" algn="just">
              <a:spcBef>
                <a:spcPct val="50000"/>
              </a:spcBef>
              <a:defRPr/>
            </a:pPr>
            <a:r>
              <a:rPr lang="en-US" sz="1600" b="1" dirty="0"/>
              <a:t>1-Angiotensin-Converting Enzyme, ACE is a zinc metalloenzyme. The zinc ion Zn⁺² is essential to its activity (hydrolysis). Therefore, ACE can be inhibited by a pharmaceutical drug </a:t>
            </a:r>
            <a:r>
              <a:rPr lang="en-US" sz="1600" b="1" dirty="0">
                <a:cs typeface="Arial" pitchFamily="34" charset="0"/>
              </a:rPr>
              <a:t>(Captopril) </a:t>
            </a:r>
            <a:r>
              <a:rPr lang="en-US" sz="1600" b="1" dirty="0"/>
              <a:t>for treatment of cardiovascular diseases.</a:t>
            </a:r>
          </a:p>
          <a:p>
            <a:pPr marL="261938" indent="-261938" algn="just">
              <a:spcBef>
                <a:spcPct val="50000"/>
              </a:spcBef>
              <a:defRPr/>
            </a:pPr>
            <a:r>
              <a:rPr lang="en-US" sz="1600" b="1" dirty="0"/>
              <a:t> 2-ACE is a central component  in the plasma which requires chloride ion for its activation, and in </a:t>
            </a:r>
            <a:r>
              <a:rPr lang="en-US" sz="1600" b="1" u="sng" dirty="0"/>
              <a:t>controlling blood pressure</a:t>
            </a:r>
            <a:r>
              <a:rPr lang="en-US" sz="1600" b="1" dirty="0"/>
              <a:t>, it regulates the volume of fluids in the body.  ACE converts the hormone angiotensin I to the active vasoconstrictor angiotensin II, so ACE indirectly increases blood pressure by causing blood vessels to constrict. For this reason, drugs known as ACE inhibitors </a:t>
            </a:r>
            <a:r>
              <a:rPr lang="en-US" sz="1600" b="1" dirty="0">
                <a:cs typeface="Arial" pitchFamily="34" charset="0"/>
              </a:rPr>
              <a:t>(Captopril)</a:t>
            </a:r>
            <a:r>
              <a:rPr lang="en-US" sz="1600" b="1" dirty="0"/>
              <a:t> are used to lower blood pressure Fig(13). </a:t>
            </a:r>
          </a:p>
          <a:p>
            <a:endParaRPr lang="en-US" sz="1600" b="1" dirty="0"/>
          </a:p>
          <a:p>
            <a:endParaRPr lang="en-US" sz="1600" b="1" dirty="0" smtClean="0"/>
          </a:p>
          <a:p>
            <a:endParaRPr lang="en-US" sz="1600" b="1" dirty="0"/>
          </a:p>
          <a:p>
            <a:endParaRPr lang="en-US" sz="1600" b="1" dirty="0"/>
          </a:p>
          <a:p>
            <a:endParaRPr lang="en-US" sz="1600" b="1" dirty="0"/>
          </a:p>
          <a:p>
            <a:endParaRPr lang="en-US" altLang="en-US" sz="1600" b="1" dirty="0"/>
          </a:p>
          <a:p>
            <a:endParaRPr lang="en-US" altLang="en-US" sz="1600" b="1" dirty="0"/>
          </a:p>
          <a:p>
            <a:endParaRPr lang="en-US" altLang="en-US" sz="1600" b="1" dirty="0"/>
          </a:p>
          <a:p>
            <a:endParaRPr lang="en-US" altLang="en-US" sz="1600" b="1" dirty="0"/>
          </a:p>
          <a:p>
            <a:endParaRPr lang="en-US" altLang="en-US" sz="1600" b="1" dirty="0"/>
          </a:p>
          <a:p>
            <a:endParaRPr lang="en-US" altLang="en-US" sz="1600" b="1" dirty="0"/>
          </a:p>
          <a:p>
            <a:endParaRPr lang="en-US" altLang="en-US" sz="1600" b="1" dirty="0" smtClean="0"/>
          </a:p>
          <a:p>
            <a:endParaRPr lang="en-US" altLang="en-US" sz="1600" b="1" dirty="0"/>
          </a:p>
          <a:p>
            <a:endParaRPr lang="en-US" altLang="en-US" sz="1600" b="1" dirty="0"/>
          </a:p>
          <a:p>
            <a:endParaRPr lang="en-US" altLang="en-US" sz="1600" b="1" dirty="0"/>
          </a:p>
          <a:p>
            <a:endParaRPr lang="en-US" altLang="en-US" sz="1600" b="1" dirty="0"/>
          </a:p>
          <a:p>
            <a:endParaRPr lang="en-US" altLang="en-US" sz="1600" b="1" dirty="0"/>
          </a:p>
          <a:p>
            <a:endParaRPr lang="en-US" altLang="en-US" sz="1600" b="1" dirty="0"/>
          </a:p>
          <a:p>
            <a:pPr fontAlgn="base"/>
            <a:endParaRPr lang="en-US" sz="1600" b="1" u="sng" dirty="0"/>
          </a:p>
          <a:p>
            <a:pPr fontAlgn="base"/>
            <a:endParaRPr lang="en-US" sz="1600" b="1" u="sng" dirty="0" smtClean="0"/>
          </a:p>
          <a:p>
            <a:pPr fontAlgn="base"/>
            <a:endParaRPr lang="en-US" sz="1600" b="1" u="sng" dirty="0"/>
          </a:p>
          <a:p>
            <a:pPr fontAlgn="base"/>
            <a:endParaRPr lang="en-US" sz="1600" b="1" u="sng" dirty="0" smtClean="0"/>
          </a:p>
          <a:p>
            <a:pPr fontAlgn="base"/>
            <a:endParaRPr lang="en-US" sz="1600" b="1" u="sng" dirty="0"/>
          </a:p>
          <a:p>
            <a:pPr fontAlgn="base"/>
            <a:endParaRPr lang="en-US" sz="1600" b="1" u="sng" dirty="0" smtClean="0"/>
          </a:p>
          <a:p>
            <a:pPr fontAlgn="base"/>
            <a:endParaRPr lang="en-US" sz="1600" b="1" u="sng" dirty="0"/>
          </a:p>
          <a:p>
            <a:pPr fontAlgn="base"/>
            <a:endParaRPr lang="en-US" sz="1600" b="1" u="sng" dirty="0" smtClean="0"/>
          </a:p>
          <a:p>
            <a:pPr fontAlgn="base"/>
            <a:endParaRPr lang="en-US" sz="1600" b="1" u="sng" dirty="0"/>
          </a:p>
          <a:p>
            <a:pPr fontAlgn="base"/>
            <a:endParaRPr lang="en-US" sz="1600" b="1" u="sng" dirty="0" smtClean="0"/>
          </a:p>
          <a:p>
            <a:pPr fontAlgn="base"/>
            <a:endParaRPr lang="en-US" sz="1600" b="1" u="sng" dirty="0"/>
          </a:p>
          <a:p>
            <a:pPr fontAlgn="base"/>
            <a:endParaRPr lang="en-US" sz="1600" b="1" u="sng" dirty="0" smtClean="0"/>
          </a:p>
          <a:p>
            <a:pPr fontAlgn="base"/>
            <a:endParaRPr lang="en-US" sz="1600" b="1" u="sng" dirty="0"/>
          </a:p>
          <a:p>
            <a:pPr fontAlgn="base"/>
            <a:endParaRPr lang="en-US" sz="1600" b="1" u="sng" dirty="0" smtClean="0"/>
          </a:p>
          <a:p>
            <a:pPr fontAlgn="base"/>
            <a:endParaRPr lang="en-US" sz="1600" b="1" u="sng" dirty="0"/>
          </a:p>
        </p:txBody>
      </p:sp>
      <p:pic>
        <p:nvPicPr>
          <p:cNvPr id="6" name="Picture 5" descr="Screen Clipping"/>
          <p:cNvPicPr>
            <a:picLocks noChangeAspect="1"/>
          </p:cNvPicPr>
          <p:nvPr/>
        </p:nvPicPr>
        <p:blipFill rotWithShape="1">
          <a:blip r:embed="rId2" cstate="print">
            <a:extLst>
              <a:ext uri="{28A0092B-C50C-407E-A947-70E740481C1C}">
                <a14:useLocalDpi xmlns:a14="http://schemas.microsoft.com/office/drawing/2010/main" val="0"/>
              </a:ext>
            </a:extLst>
          </a:blip>
          <a:srcRect l="22200" r="6840" b="21188"/>
          <a:stretch/>
        </p:blipFill>
        <p:spPr>
          <a:xfrm>
            <a:off x="5811740" y="152400"/>
            <a:ext cx="741460" cy="720188"/>
          </a:xfrm>
          <a:prstGeom prst="rect">
            <a:avLst/>
          </a:prstGeom>
        </p:spPr>
      </p:pic>
      <p:grpSp>
        <p:nvGrpSpPr>
          <p:cNvPr id="7" name="Group 6"/>
          <p:cNvGrpSpPr/>
          <p:nvPr/>
        </p:nvGrpSpPr>
        <p:grpSpPr>
          <a:xfrm>
            <a:off x="3581400" y="6019800"/>
            <a:ext cx="3233981" cy="3124200"/>
            <a:chOff x="1676400" y="5105400"/>
            <a:chExt cx="3233981" cy="1905000"/>
          </a:xfrm>
        </p:grpSpPr>
        <p:pic>
          <p:nvPicPr>
            <p:cNvPr id="8" name="Picture 7" descr="Screen Clipping"/>
            <p:cNvPicPr>
              <a:picLocks noChangeAspect="1"/>
            </p:cNvPicPr>
            <p:nvPr/>
          </p:nvPicPr>
          <p:blipFill rotWithShape="1">
            <a:blip r:embed="rId3">
              <a:duotone>
                <a:prstClr val="black"/>
                <a:schemeClr val="tx2">
                  <a:tint val="45000"/>
                  <a:satMod val="400000"/>
                </a:schemeClr>
              </a:duotone>
              <a:extLst>
                <a:ext uri="{28A0092B-C50C-407E-A947-70E740481C1C}">
                  <a14:useLocalDpi xmlns:a14="http://schemas.microsoft.com/office/drawing/2010/main" val="0"/>
                </a:ext>
              </a:extLst>
            </a:blip>
            <a:srcRect l="21218" r="1092"/>
            <a:stretch/>
          </p:blipFill>
          <p:spPr>
            <a:xfrm>
              <a:off x="1676400" y="5105400"/>
              <a:ext cx="3124200" cy="1905000"/>
            </a:xfrm>
            <a:prstGeom prst="rect">
              <a:avLst/>
            </a:prstGeom>
          </p:spPr>
        </p:pic>
        <p:sp>
          <p:nvSpPr>
            <p:cNvPr id="9" name="Rectangle 8"/>
            <p:cNvSpPr/>
            <p:nvPr/>
          </p:nvSpPr>
          <p:spPr>
            <a:xfrm>
              <a:off x="3276600" y="5523571"/>
              <a:ext cx="1633781" cy="159518"/>
            </a:xfrm>
            <a:prstGeom prst="rect">
              <a:avLst/>
            </a:prstGeom>
          </p:spPr>
          <p:txBody>
            <a:bodyPr wrap="none">
              <a:spAutoFit/>
            </a:bodyPr>
            <a:lstStyle/>
            <a:p>
              <a:r>
                <a:rPr lang="en-US" sz="1100" b="1" dirty="0">
                  <a:cs typeface="Arial" pitchFamily="34" charset="0"/>
                </a:rPr>
                <a:t>Captopril </a:t>
              </a:r>
              <a:r>
                <a:rPr lang="en-US" sz="1100" b="1" dirty="0" smtClean="0">
                  <a:cs typeface="Arial" pitchFamily="34" charset="0"/>
                </a:rPr>
                <a:t>drug inhibitor. </a:t>
              </a:r>
              <a:endParaRPr lang="en-US" sz="1100" dirty="0"/>
            </a:p>
          </p:txBody>
        </p:sp>
      </p:grpSp>
      <p:sp>
        <p:nvSpPr>
          <p:cNvPr id="10" name="Rectangle 9"/>
          <p:cNvSpPr/>
          <p:nvPr/>
        </p:nvSpPr>
        <p:spPr>
          <a:xfrm>
            <a:off x="152400" y="6781800"/>
            <a:ext cx="3276600" cy="1077218"/>
          </a:xfrm>
          <a:prstGeom prst="rect">
            <a:avLst/>
          </a:prstGeom>
        </p:spPr>
        <p:txBody>
          <a:bodyPr wrap="square">
            <a:spAutoFit/>
          </a:bodyPr>
          <a:lstStyle/>
          <a:p>
            <a:pPr marL="261938" indent="-261938" algn="just">
              <a:spcBef>
                <a:spcPct val="50000"/>
              </a:spcBef>
              <a:defRPr/>
            </a:pPr>
            <a:r>
              <a:rPr lang="en-US" sz="1600" b="1" dirty="0" smtClean="0"/>
              <a:t>Fig(13):</a:t>
            </a:r>
            <a:r>
              <a:rPr lang="en-US" sz="1600" b="1" dirty="0" smtClean="0">
                <a:cs typeface="Arial" pitchFamily="34" charset="0"/>
              </a:rPr>
              <a:t>Feedback inhibition, by </a:t>
            </a:r>
            <a:r>
              <a:rPr lang="en-US" sz="1600" b="1" dirty="0">
                <a:cs typeface="Arial" pitchFamily="34" charset="0"/>
              </a:rPr>
              <a:t>Captopril </a:t>
            </a:r>
            <a:r>
              <a:rPr lang="en-US" sz="1600" b="1" dirty="0" smtClean="0">
                <a:cs typeface="Arial" pitchFamily="34" charset="0"/>
              </a:rPr>
              <a:t>drug:- (ACE) </a:t>
            </a:r>
            <a:r>
              <a:rPr lang="en-US" sz="1600" b="1" dirty="0">
                <a:cs typeface="Arial" pitchFamily="34" charset="0"/>
              </a:rPr>
              <a:t>enzyme </a:t>
            </a:r>
            <a:r>
              <a:rPr lang="en-US" sz="1600" b="1" dirty="0" smtClean="0">
                <a:cs typeface="Arial" pitchFamily="34" charset="0"/>
              </a:rPr>
              <a:t>is inhibited, </a:t>
            </a:r>
            <a:r>
              <a:rPr lang="en-US" sz="1600" b="1" dirty="0">
                <a:cs typeface="Arial" pitchFamily="34" charset="0"/>
              </a:rPr>
              <a:t>by Captopril to give the </a:t>
            </a:r>
            <a:r>
              <a:rPr lang="en-US" sz="1600" b="1" dirty="0" err="1" smtClean="0">
                <a:cs typeface="Arial" pitchFamily="34" charset="0"/>
              </a:rPr>
              <a:t>efective</a:t>
            </a:r>
            <a:r>
              <a:rPr lang="en-US" sz="1600" b="1" smtClean="0">
                <a:cs typeface="Arial" pitchFamily="34" charset="0"/>
              </a:rPr>
              <a:t> product </a:t>
            </a:r>
            <a:r>
              <a:rPr lang="en-US" sz="1600" b="1" dirty="0" smtClean="0">
                <a:cs typeface="Arial" pitchFamily="34" charset="0"/>
              </a:rPr>
              <a:t>Angiotensin  </a:t>
            </a:r>
            <a:r>
              <a:rPr lang="en-US" sz="1600" b="1" dirty="0">
                <a:cs typeface="Arial" pitchFamily="34" charset="0"/>
              </a:rPr>
              <a:t>II</a:t>
            </a:r>
            <a:r>
              <a:rPr lang="en-US" sz="1600" b="1" dirty="0" smtClean="0">
                <a:cs typeface="Arial" pitchFamily="34" charset="0"/>
              </a:rPr>
              <a:t>.</a:t>
            </a:r>
            <a:endParaRPr lang="en-US" sz="1600" b="1" dirty="0"/>
          </a:p>
        </p:txBody>
      </p:sp>
      <p:sp>
        <p:nvSpPr>
          <p:cNvPr id="11" name="Right Arrow 10"/>
          <p:cNvSpPr/>
          <p:nvPr/>
        </p:nvSpPr>
        <p:spPr>
          <a:xfrm rot="6432307">
            <a:off x="5415643" y="7036647"/>
            <a:ext cx="24819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864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8136"/>
            <a:ext cx="6629400" cy="8340745"/>
          </a:xfrm>
          <a:prstGeom prst="rect">
            <a:avLst/>
          </a:prstGeom>
        </p:spPr>
        <p:txBody>
          <a:bodyPr wrap="square">
            <a:spAutoFit/>
          </a:bodyPr>
          <a:lstStyle/>
          <a:p>
            <a:pPr algn="ctr">
              <a:spcBef>
                <a:spcPct val="50000"/>
              </a:spcBef>
              <a:defRPr/>
            </a:pPr>
            <a:r>
              <a:rPr lang="en-US" sz="2000" b="1" u="sng" dirty="0" smtClean="0">
                <a:cs typeface="Arial" pitchFamily="34" charset="0"/>
              </a:rPr>
              <a:t>Enzyme </a:t>
            </a:r>
            <a:r>
              <a:rPr lang="en-US" sz="2000" b="1" u="sng" dirty="0">
                <a:cs typeface="Arial" pitchFamily="34" charset="0"/>
              </a:rPr>
              <a:t>Cascades</a:t>
            </a:r>
          </a:p>
          <a:p>
            <a:pPr algn="just">
              <a:spcBef>
                <a:spcPct val="50000"/>
              </a:spcBef>
              <a:defRPr/>
            </a:pPr>
            <a:r>
              <a:rPr lang="en-US" altLang="en-US" b="1" dirty="0"/>
              <a:t> Enzyme cascades consist of a series of enzymes that sequentially activate each other, usually by covalent modification. Enzyme cascades amplify a weak regulatory signal so that it has a strong effect on a biochemical reaction. The first enzyme in the cascade is activated by the initial regulatory </a:t>
            </a:r>
            <a:r>
              <a:rPr lang="en-US" altLang="en-US" b="1" dirty="0" smtClean="0"/>
              <a:t>signal, example </a:t>
            </a:r>
            <a:r>
              <a:rPr lang="en-US" altLang="en-US" b="1" dirty="0"/>
              <a:t>(Drugs as hormone initiator</a:t>
            </a:r>
            <a:r>
              <a:rPr lang="en-US" altLang="en-US" b="1" dirty="0" smtClean="0"/>
              <a:t>). </a:t>
            </a:r>
            <a:r>
              <a:rPr lang="en-US" altLang="en-US" b="1" dirty="0"/>
              <a:t>Hormones which secreted in the blood stream where they travel through and effect on the target cells), and Blood clotting is mediated by a cascade of proteolytic activation that assure a rapid and amplified response to </a:t>
            </a:r>
            <a:r>
              <a:rPr lang="en-US" altLang="en-US" b="1" dirty="0" smtClean="0"/>
              <a:t>trauma, </a:t>
            </a:r>
            <a:r>
              <a:rPr lang="en-US" altLang="en-US" b="1" dirty="0"/>
              <a:t>the last enzyme in the cascade controls is the regulated process</a:t>
            </a:r>
            <a:r>
              <a:rPr lang="en-US" altLang="en-US" b="1" dirty="0" smtClean="0"/>
              <a:t>.</a:t>
            </a:r>
          </a:p>
          <a:p>
            <a:pPr algn="just">
              <a:spcBef>
                <a:spcPct val="50000"/>
              </a:spcBef>
              <a:defRPr/>
            </a:pPr>
            <a:endParaRPr lang="en-US" altLang="en-US" b="1" dirty="0"/>
          </a:p>
          <a:p>
            <a:pPr algn="just">
              <a:spcBef>
                <a:spcPct val="50000"/>
              </a:spcBef>
              <a:defRPr/>
            </a:pPr>
            <a:endParaRPr lang="en-US" altLang="en-US" b="1" dirty="0" smtClean="0"/>
          </a:p>
          <a:p>
            <a:pPr algn="just">
              <a:spcBef>
                <a:spcPct val="50000"/>
              </a:spcBef>
              <a:defRPr/>
            </a:pPr>
            <a:endParaRPr lang="en-US" altLang="en-US" b="1" dirty="0"/>
          </a:p>
          <a:p>
            <a:pPr algn="just">
              <a:spcBef>
                <a:spcPct val="50000"/>
              </a:spcBef>
              <a:defRPr/>
            </a:pPr>
            <a:endParaRPr lang="en-US" altLang="en-US" b="1" dirty="0" smtClean="0"/>
          </a:p>
          <a:p>
            <a:pPr algn="just">
              <a:spcBef>
                <a:spcPct val="50000"/>
              </a:spcBef>
              <a:defRPr/>
            </a:pPr>
            <a:endParaRPr lang="en-US" altLang="en-US" b="1" dirty="0"/>
          </a:p>
          <a:p>
            <a:pPr algn="ctr">
              <a:spcBef>
                <a:spcPct val="50000"/>
              </a:spcBef>
              <a:defRPr/>
            </a:pPr>
            <a:r>
              <a:rPr lang="en-US" altLang="en-US" b="1" u="sng" dirty="0"/>
              <a:t>Blood Clotting Formation By </a:t>
            </a:r>
            <a:r>
              <a:rPr lang="en-US" b="1" u="sng" dirty="0">
                <a:cs typeface="Arial" pitchFamily="34" charset="0"/>
              </a:rPr>
              <a:t>Enzyme Cascades </a:t>
            </a:r>
            <a:r>
              <a:rPr lang="en-US" altLang="en-US" b="1" dirty="0"/>
              <a:t>:-</a:t>
            </a:r>
          </a:p>
          <a:p>
            <a:pPr algn="just">
              <a:spcBef>
                <a:spcPct val="50000"/>
              </a:spcBef>
            </a:pPr>
            <a:r>
              <a:rPr lang="en-US" altLang="en-US" b="1" dirty="0"/>
              <a:t>             Bleeding are problems may have origin in naturally occurring. Blood clotting is mediated by a cascade of proteolytic activation that assure a rapid and amplified in response to trauma. So blood clotting is activated by  enzymes secreted by the cell at the damaged site by involving series of proteolytic reactions that result in formation of Prothrombin activator complex by converting Prothrombin into </a:t>
            </a:r>
            <a:r>
              <a:rPr lang="en-US" altLang="en-US" b="1" dirty="0" smtClean="0"/>
              <a:t>Thrombin. </a:t>
            </a:r>
            <a:r>
              <a:rPr lang="en-US" altLang="en-US" b="1" dirty="0"/>
              <a:t>Thrombin cleaves four peptide bonds in Fibrinogen to produce Fibrin</a:t>
            </a:r>
            <a:r>
              <a:rPr lang="en-US" altLang="en-US" b="1" dirty="0" smtClean="0"/>
              <a:t>.</a:t>
            </a:r>
            <a:endParaRPr lang="en-US" sz="1600" dirty="0">
              <a:cs typeface="Arial" pitchFamily="34" charset="0"/>
            </a:endParaRPr>
          </a:p>
        </p:txBody>
      </p:sp>
      <p:grpSp>
        <p:nvGrpSpPr>
          <p:cNvPr id="3" name="Group 20"/>
          <p:cNvGrpSpPr>
            <a:grpSpLocks/>
          </p:cNvGrpSpPr>
          <p:nvPr/>
        </p:nvGrpSpPr>
        <p:grpSpPr bwMode="auto">
          <a:xfrm>
            <a:off x="304875" y="3277172"/>
            <a:ext cx="6248153" cy="1983528"/>
            <a:chOff x="-677" y="248"/>
            <a:chExt cx="6853" cy="1274"/>
          </a:xfrm>
        </p:grpSpPr>
        <p:sp>
          <p:nvSpPr>
            <p:cNvPr id="4" name="Text Box 2"/>
            <p:cNvSpPr txBox="1">
              <a:spLocks noChangeArrowheads="1"/>
            </p:cNvSpPr>
            <p:nvPr/>
          </p:nvSpPr>
          <p:spPr bwMode="auto">
            <a:xfrm>
              <a:off x="1248" y="248"/>
              <a:ext cx="1104"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en-US" altLang="en-US" sz="1400" dirty="0"/>
                <a:t>Hormone</a:t>
              </a:r>
            </a:p>
          </p:txBody>
        </p:sp>
        <p:sp>
          <p:nvSpPr>
            <p:cNvPr id="5" name="Line 3"/>
            <p:cNvSpPr>
              <a:spLocks noChangeShapeType="1"/>
            </p:cNvSpPr>
            <p:nvPr/>
          </p:nvSpPr>
          <p:spPr bwMode="auto">
            <a:xfrm flipH="1">
              <a:off x="1824" y="394"/>
              <a:ext cx="6"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400"/>
            </a:p>
          </p:txBody>
        </p:sp>
        <p:sp>
          <p:nvSpPr>
            <p:cNvPr id="6" name="Line 4"/>
            <p:cNvSpPr>
              <a:spLocks noChangeShapeType="1"/>
            </p:cNvSpPr>
            <p:nvPr/>
          </p:nvSpPr>
          <p:spPr bwMode="auto">
            <a:xfrm>
              <a:off x="1509" y="590"/>
              <a:ext cx="67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400"/>
            </a:p>
          </p:txBody>
        </p:sp>
        <p:sp>
          <p:nvSpPr>
            <p:cNvPr id="7" name="Text Box 5"/>
            <p:cNvSpPr txBox="1">
              <a:spLocks noChangeArrowheads="1"/>
            </p:cNvSpPr>
            <p:nvPr/>
          </p:nvSpPr>
          <p:spPr bwMode="auto">
            <a:xfrm>
              <a:off x="-677" y="443"/>
              <a:ext cx="2117"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en-US" altLang="en-US" sz="1400" dirty="0"/>
                <a:t>1 Enzyme </a:t>
              </a:r>
              <a:r>
                <a:rPr lang="en-US" altLang="en-US" sz="1400" dirty="0" smtClean="0"/>
                <a:t>1(inactive</a:t>
              </a:r>
              <a:r>
                <a:rPr lang="en-US" altLang="en-US" sz="1400" dirty="0"/>
                <a:t>)</a:t>
              </a:r>
            </a:p>
          </p:txBody>
        </p:sp>
        <p:sp>
          <p:nvSpPr>
            <p:cNvPr id="8" name="Text Box 6"/>
            <p:cNvSpPr txBox="1">
              <a:spLocks noChangeArrowheads="1"/>
            </p:cNvSpPr>
            <p:nvPr/>
          </p:nvSpPr>
          <p:spPr bwMode="auto">
            <a:xfrm>
              <a:off x="2081" y="443"/>
              <a:ext cx="294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en-US" altLang="en-US" sz="1400" dirty="0"/>
                <a:t>1 Enzyme </a:t>
              </a:r>
              <a:r>
                <a:rPr lang="en-US" altLang="en-US" sz="1400" dirty="0" smtClean="0"/>
                <a:t>1 (active</a:t>
              </a:r>
              <a:r>
                <a:rPr lang="en-US" altLang="en-US" sz="1400" dirty="0"/>
                <a:t>)</a:t>
              </a:r>
            </a:p>
          </p:txBody>
        </p:sp>
        <p:sp>
          <p:nvSpPr>
            <p:cNvPr id="9" name="Line 7"/>
            <p:cNvSpPr>
              <a:spLocks noChangeShapeType="1"/>
            </p:cNvSpPr>
            <p:nvPr/>
          </p:nvSpPr>
          <p:spPr bwMode="auto">
            <a:xfrm>
              <a:off x="2582" y="59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400"/>
            </a:p>
          </p:txBody>
        </p:sp>
        <p:sp>
          <p:nvSpPr>
            <p:cNvPr id="10" name="Line 8"/>
            <p:cNvSpPr>
              <a:spLocks noChangeShapeType="1"/>
            </p:cNvSpPr>
            <p:nvPr/>
          </p:nvSpPr>
          <p:spPr bwMode="auto">
            <a:xfrm>
              <a:off x="2248" y="786"/>
              <a:ext cx="67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400"/>
            </a:p>
          </p:txBody>
        </p:sp>
        <p:sp>
          <p:nvSpPr>
            <p:cNvPr id="11" name="Text Box 9"/>
            <p:cNvSpPr txBox="1">
              <a:spLocks noChangeArrowheads="1"/>
            </p:cNvSpPr>
            <p:nvPr/>
          </p:nvSpPr>
          <p:spPr bwMode="auto">
            <a:xfrm>
              <a:off x="-175" y="686"/>
              <a:ext cx="2527"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rtl="0" eaLnBrk="1" hangingPunct="1">
                <a:spcBef>
                  <a:spcPct val="50000"/>
                </a:spcBef>
              </a:pPr>
              <a:r>
                <a:rPr lang="en-US" altLang="en-US" sz="1400" dirty="0"/>
                <a:t>100 Enzyme </a:t>
              </a:r>
              <a:r>
                <a:rPr lang="en-US" altLang="en-US" sz="1400" dirty="0" smtClean="0"/>
                <a:t>2 (inactive</a:t>
              </a:r>
              <a:r>
                <a:rPr lang="en-US" altLang="en-US" sz="1400" dirty="0"/>
                <a:t>)</a:t>
              </a:r>
            </a:p>
          </p:txBody>
        </p:sp>
        <p:sp>
          <p:nvSpPr>
            <p:cNvPr id="12" name="Text Box 10"/>
            <p:cNvSpPr txBox="1">
              <a:spLocks noChangeArrowheads="1"/>
            </p:cNvSpPr>
            <p:nvPr/>
          </p:nvSpPr>
          <p:spPr bwMode="auto">
            <a:xfrm>
              <a:off x="2833" y="688"/>
              <a:ext cx="228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rtl="0" eaLnBrk="1" hangingPunct="1">
                <a:spcBef>
                  <a:spcPct val="50000"/>
                </a:spcBef>
              </a:pPr>
              <a:r>
                <a:rPr lang="en-US" altLang="en-US" sz="1400" dirty="0"/>
                <a:t>100 Enzyme </a:t>
              </a:r>
              <a:r>
                <a:rPr lang="en-US" altLang="en-US" sz="1400" dirty="0" smtClean="0"/>
                <a:t>2 (active</a:t>
              </a:r>
              <a:r>
                <a:rPr lang="en-US" altLang="en-US" sz="1400" dirty="0"/>
                <a:t>)</a:t>
              </a:r>
            </a:p>
          </p:txBody>
        </p:sp>
        <p:sp>
          <p:nvSpPr>
            <p:cNvPr id="13" name="Line 11"/>
            <p:cNvSpPr>
              <a:spLocks noChangeShapeType="1"/>
            </p:cNvSpPr>
            <p:nvPr/>
          </p:nvSpPr>
          <p:spPr bwMode="auto">
            <a:xfrm>
              <a:off x="3456" y="835"/>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400"/>
            </a:p>
          </p:txBody>
        </p:sp>
        <p:sp>
          <p:nvSpPr>
            <p:cNvPr id="14" name="Line 12"/>
            <p:cNvSpPr>
              <a:spLocks noChangeShapeType="1"/>
            </p:cNvSpPr>
            <p:nvPr/>
          </p:nvSpPr>
          <p:spPr bwMode="auto">
            <a:xfrm>
              <a:off x="3120" y="1031"/>
              <a:ext cx="67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400"/>
            </a:p>
          </p:txBody>
        </p:sp>
        <p:sp>
          <p:nvSpPr>
            <p:cNvPr id="15" name="Text Box 13"/>
            <p:cNvSpPr txBox="1">
              <a:spLocks noChangeArrowheads="1"/>
            </p:cNvSpPr>
            <p:nvPr/>
          </p:nvSpPr>
          <p:spPr bwMode="auto">
            <a:xfrm>
              <a:off x="3696" y="931"/>
              <a:ext cx="248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rtl="0" eaLnBrk="1" hangingPunct="1">
                <a:spcBef>
                  <a:spcPct val="50000"/>
                </a:spcBef>
              </a:pPr>
              <a:r>
                <a:rPr lang="en-US" altLang="en-US" sz="1400" dirty="0"/>
                <a:t>10,00 Enzyme </a:t>
              </a:r>
              <a:r>
                <a:rPr lang="en-US" altLang="en-US" sz="1400" dirty="0" smtClean="0"/>
                <a:t>3(active</a:t>
              </a:r>
              <a:r>
                <a:rPr lang="en-US" altLang="en-US" sz="1400" dirty="0"/>
                <a:t>)</a:t>
              </a:r>
            </a:p>
          </p:txBody>
        </p:sp>
        <p:sp>
          <p:nvSpPr>
            <p:cNvPr id="16" name="Text Box 14"/>
            <p:cNvSpPr txBox="1">
              <a:spLocks noChangeArrowheads="1"/>
            </p:cNvSpPr>
            <p:nvPr/>
          </p:nvSpPr>
          <p:spPr bwMode="auto">
            <a:xfrm>
              <a:off x="596" y="931"/>
              <a:ext cx="273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rtl="0" eaLnBrk="1" hangingPunct="1">
                <a:spcBef>
                  <a:spcPct val="50000"/>
                </a:spcBef>
              </a:pPr>
              <a:r>
                <a:rPr lang="en-US" altLang="en-US" sz="1400" dirty="0"/>
                <a:t>10,00 Enzyme </a:t>
              </a:r>
              <a:r>
                <a:rPr lang="en-US" altLang="en-US" sz="1400" dirty="0" smtClean="0"/>
                <a:t>3 (inactive</a:t>
              </a:r>
              <a:r>
                <a:rPr lang="en-US" altLang="en-US" sz="1400" dirty="0"/>
                <a:t>)</a:t>
              </a:r>
            </a:p>
          </p:txBody>
        </p:sp>
        <p:sp>
          <p:nvSpPr>
            <p:cNvPr id="18" name="Line 16"/>
            <p:cNvSpPr>
              <a:spLocks noChangeShapeType="1"/>
            </p:cNvSpPr>
            <p:nvPr/>
          </p:nvSpPr>
          <p:spPr bwMode="auto">
            <a:xfrm>
              <a:off x="4251" y="1275"/>
              <a:ext cx="67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400"/>
            </a:p>
          </p:txBody>
        </p:sp>
        <p:sp>
          <p:nvSpPr>
            <p:cNvPr id="19" name="Text Box 17"/>
            <p:cNvSpPr txBox="1">
              <a:spLocks noChangeArrowheads="1"/>
            </p:cNvSpPr>
            <p:nvPr/>
          </p:nvSpPr>
          <p:spPr bwMode="auto">
            <a:xfrm>
              <a:off x="4919" y="1175"/>
              <a:ext cx="67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algn="just" rtl="0" eaLnBrk="1" hangingPunct="1">
                <a:spcBef>
                  <a:spcPct val="50000"/>
                </a:spcBef>
              </a:pPr>
              <a:r>
                <a:rPr lang="en-US" altLang="en-US" sz="1400" dirty="0"/>
                <a:t>10</a:t>
              </a:r>
              <a:r>
                <a:rPr lang="en-US" altLang="en-US" sz="1400" baseline="30000" dirty="0"/>
                <a:t>6 </a:t>
              </a:r>
              <a:r>
                <a:rPr lang="en-US" altLang="en-US" sz="1400" dirty="0"/>
                <a:t>B</a:t>
              </a:r>
            </a:p>
          </p:txBody>
        </p:sp>
        <p:sp>
          <p:nvSpPr>
            <p:cNvPr id="20" name="Text Box 18"/>
            <p:cNvSpPr txBox="1">
              <a:spLocks noChangeArrowheads="1"/>
            </p:cNvSpPr>
            <p:nvPr/>
          </p:nvSpPr>
          <p:spPr bwMode="auto">
            <a:xfrm>
              <a:off x="3582" y="1178"/>
              <a:ext cx="67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algn="just" rtl="0" eaLnBrk="1" hangingPunct="1">
                <a:spcBef>
                  <a:spcPct val="50000"/>
                </a:spcBef>
              </a:pPr>
              <a:r>
                <a:rPr lang="en-US" altLang="en-US" sz="1400" dirty="0"/>
                <a:t>10</a:t>
              </a:r>
              <a:r>
                <a:rPr lang="en-US" altLang="en-US" sz="1400" baseline="30000" dirty="0"/>
                <a:t>6 </a:t>
              </a:r>
              <a:r>
                <a:rPr lang="en-US" altLang="en-US" sz="1400" dirty="0"/>
                <a:t>A</a:t>
              </a:r>
            </a:p>
          </p:txBody>
        </p:sp>
        <p:sp>
          <p:nvSpPr>
            <p:cNvPr id="21" name="Text Box 19"/>
            <p:cNvSpPr txBox="1">
              <a:spLocks noChangeArrowheads="1"/>
            </p:cNvSpPr>
            <p:nvPr/>
          </p:nvSpPr>
          <p:spPr bwMode="auto">
            <a:xfrm>
              <a:off x="96" y="1324"/>
              <a:ext cx="591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rtl="0" eaLnBrk="1" hangingPunct="1">
                <a:spcBef>
                  <a:spcPct val="50000"/>
                </a:spcBef>
              </a:pPr>
              <a:r>
                <a:rPr lang="en-US" altLang="en-US" sz="1400" dirty="0"/>
                <a:t>Figure-2 :- </a:t>
              </a:r>
              <a:r>
                <a:rPr lang="en-US" altLang="en-US" sz="1400" dirty="0" smtClean="0"/>
                <a:t>A </a:t>
              </a:r>
              <a:r>
                <a:rPr lang="en-US" altLang="en-US" sz="1400" dirty="0"/>
                <a:t>hypothetical  enzyme  cascade.</a:t>
              </a:r>
            </a:p>
          </p:txBody>
        </p:sp>
      </p:grpSp>
      <p:sp>
        <p:nvSpPr>
          <p:cNvPr id="22" name="Line 11"/>
          <p:cNvSpPr>
            <a:spLocks noChangeShapeType="1"/>
          </p:cNvSpPr>
          <p:nvPr/>
        </p:nvSpPr>
        <p:spPr bwMode="auto">
          <a:xfrm>
            <a:off x="5029200" y="4572000"/>
            <a:ext cx="0" cy="29893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400"/>
          </a:p>
        </p:txBody>
      </p:sp>
    </p:spTree>
    <p:extLst>
      <p:ext uri="{BB962C8B-B14F-4D97-AF65-F5344CB8AC3E}">
        <p14:creationId xmlns:p14="http://schemas.microsoft.com/office/powerpoint/2010/main" val="1461980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ChangeArrowheads="1"/>
          </p:cNvSpPr>
          <p:nvPr/>
        </p:nvSpPr>
        <p:spPr bwMode="auto">
          <a:xfrm>
            <a:off x="152402" y="152400"/>
            <a:ext cx="6553199" cy="6324808"/>
          </a:xfrm>
          <a:prstGeom prst="rect">
            <a:avLst/>
          </a:prstGeom>
          <a:noFill/>
          <a:ln w="9525">
            <a:noFill/>
            <a:miter lim="800000"/>
            <a:headEnd/>
            <a:tailEnd/>
          </a:ln>
        </p:spPr>
        <p:txBody>
          <a:bodyPr wrap="square">
            <a:spAutoFit/>
          </a:bodyPr>
          <a:lstStyle/>
          <a:p>
            <a:pPr algn="ctr">
              <a:spcBef>
                <a:spcPct val="50000"/>
              </a:spcBef>
              <a:defRPr/>
            </a:pPr>
            <a:r>
              <a:rPr lang="en-US" altLang="en-US" b="1" u="sng" dirty="0" smtClean="0"/>
              <a:t>Blood Clotting Formation By </a:t>
            </a:r>
            <a:r>
              <a:rPr lang="en-US" b="1" u="sng" dirty="0" smtClean="0">
                <a:cs typeface="Arial" pitchFamily="34" charset="0"/>
              </a:rPr>
              <a:t>Enzyme </a:t>
            </a:r>
            <a:r>
              <a:rPr lang="en-US" b="1" u="sng" dirty="0">
                <a:cs typeface="Arial" pitchFamily="34" charset="0"/>
              </a:rPr>
              <a:t>Cascades </a:t>
            </a:r>
            <a:r>
              <a:rPr lang="en-US" altLang="en-US" b="1" dirty="0" smtClean="0"/>
              <a:t>:-</a:t>
            </a:r>
            <a:endParaRPr lang="en-US" altLang="en-US" b="1" dirty="0"/>
          </a:p>
          <a:p>
            <a:pPr algn="just">
              <a:spcBef>
                <a:spcPct val="50000"/>
              </a:spcBef>
            </a:pPr>
            <a:r>
              <a:rPr lang="en-US" altLang="en-US" sz="1600" b="1" dirty="0"/>
              <a:t>             Bleeding </a:t>
            </a:r>
            <a:r>
              <a:rPr lang="en-US" altLang="en-US" sz="1600" b="1" dirty="0" smtClean="0"/>
              <a:t>are </a:t>
            </a:r>
            <a:r>
              <a:rPr lang="en-US" altLang="en-US" sz="1600" b="1" dirty="0"/>
              <a:t>problems may have origin in naturally occurring. Blood clotting is mediated by a cascade of proteolytic activation that assure a rapid and </a:t>
            </a:r>
            <a:r>
              <a:rPr lang="en-US" altLang="en-US" sz="1600" b="1" dirty="0" smtClean="0"/>
              <a:t>amplified in </a:t>
            </a:r>
            <a:r>
              <a:rPr lang="en-US" altLang="en-US" sz="1600" b="1" dirty="0"/>
              <a:t>response to trauma. So blood clotting is activated by </a:t>
            </a:r>
            <a:r>
              <a:rPr lang="en-US" altLang="en-US" sz="1600" b="1" dirty="0" smtClean="0"/>
              <a:t> enzymes </a:t>
            </a:r>
            <a:r>
              <a:rPr lang="en-US" altLang="en-US" sz="1600" b="1" dirty="0"/>
              <a:t>secreted by the cell at the damaged site by involving series of proteolytic reactions that result in </a:t>
            </a:r>
            <a:r>
              <a:rPr lang="en-US" altLang="en-US" sz="1600" b="1" i="1" dirty="0"/>
              <a:t>formation of </a:t>
            </a:r>
            <a:r>
              <a:rPr lang="en-US" altLang="en-US" sz="1600" b="1" i="1" dirty="0" smtClean="0"/>
              <a:t>Prothrombin </a:t>
            </a:r>
            <a:r>
              <a:rPr lang="en-US" altLang="en-US" sz="1600" b="1" i="1" dirty="0"/>
              <a:t>activator complex</a:t>
            </a:r>
            <a:r>
              <a:rPr lang="en-US" altLang="en-US" sz="1600" b="1" dirty="0"/>
              <a:t> by converting Prothrombin into </a:t>
            </a:r>
            <a:r>
              <a:rPr lang="en-US" altLang="en-US" sz="1600" b="1" i="1" dirty="0"/>
              <a:t>Thrombin</a:t>
            </a:r>
            <a:r>
              <a:rPr lang="en-US" altLang="en-US" sz="1600" b="1" dirty="0"/>
              <a:t> . Thrombin cleaves four </a:t>
            </a:r>
            <a:r>
              <a:rPr lang="en-US" altLang="en-US" sz="1600" b="1" dirty="0" smtClean="0"/>
              <a:t>peptide </a:t>
            </a:r>
            <a:r>
              <a:rPr lang="en-US" altLang="en-US" sz="1600" b="1" dirty="0"/>
              <a:t>bonds in Fibrinogen to produce Fibrin</a:t>
            </a:r>
            <a:r>
              <a:rPr lang="en-US" altLang="en-US" sz="1600" b="1" dirty="0" smtClean="0"/>
              <a:t>.</a:t>
            </a:r>
          </a:p>
          <a:p>
            <a:pPr algn="just">
              <a:spcBef>
                <a:spcPct val="50000"/>
              </a:spcBef>
            </a:pPr>
            <a:r>
              <a:rPr lang="en-US" altLang="en-US" sz="1600" b="1" dirty="0" smtClean="0"/>
              <a:t>    Prothrombin  →  Thrombin  → Fibrinogen  → Fibrin → </a:t>
            </a:r>
            <a:r>
              <a:rPr lang="en-US" altLang="en-US" sz="1600" b="1" dirty="0"/>
              <a:t>Fibrin threads </a:t>
            </a:r>
            <a:r>
              <a:rPr lang="en-US" altLang="en-US" sz="1600" b="1" dirty="0" smtClean="0"/>
              <a:t>.</a:t>
            </a:r>
            <a:endParaRPr lang="en-US" altLang="en-US" sz="1600" b="1" dirty="0"/>
          </a:p>
          <a:p>
            <a:pPr algn="just">
              <a:spcBef>
                <a:spcPct val="50000"/>
              </a:spcBef>
            </a:pPr>
            <a:r>
              <a:rPr lang="en-US" altLang="en-US" sz="1600" b="1" dirty="0"/>
              <a:t>           </a:t>
            </a:r>
            <a:endParaRPr lang="en-US" altLang="en-US" sz="1600" b="1" dirty="0" smtClean="0"/>
          </a:p>
          <a:p>
            <a:pPr algn="just">
              <a:spcBef>
                <a:spcPct val="50000"/>
              </a:spcBef>
            </a:pPr>
            <a:r>
              <a:rPr lang="en-US" altLang="en-US" sz="1600" b="1" dirty="0" smtClean="0"/>
              <a:t> </a:t>
            </a:r>
            <a:r>
              <a:rPr lang="en-US" altLang="en-US" sz="1600" b="1" dirty="0"/>
              <a:t>When Fibrinogen has been converted to Fibrin, the clot that forms is a polymerized Fibrin threads that become attached to blood cells, blood vessels walls, and plasma </a:t>
            </a:r>
            <a:r>
              <a:rPr lang="en-US" altLang="en-US" sz="1600" b="1" dirty="0" smtClean="0"/>
              <a:t>proteins.</a:t>
            </a:r>
          </a:p>
          <a:p>
            <a:pPr algn="just">
              <a:spcBef>
                <a:spcPct val="50000"/>
              </a:spcBef>
            </a:pPr>
            <a:r>
              <a:rPr lang="en-US" altLang="en-US" sz="1600" b="1" dirty="0" smtClean="0"/>
              <a:t> </a:t>
            </a:r>
            <a:r>
              <a:rPr lang="en-US" altLang="en-US" sz="1600" b="1" dirty="0"/>
              <a:t>Fibrin threads is unstable so the enzyme </a:t>
            </a:r>
            <a:r>
              <a:rPr lang="en-US" altLang="en-US" sz="1600" b="1" i="1" dirty="0" smtClean="0"/>
              <a:t>Transglutaminase </a:t>
            </a:r>
            <a:r>
              <a:rPr lang="en-US" altLang="en-US" sz="1600" b="1" dirty="0" smtClean="0"/>
              <a:t>stabilized </a:t>
            </a:r>
            <a:r>
              <a:rPr lang="en-US" altLang="en-US" sz="1600" b="1" dirty="0"/>
              <a:t>the Fibrin clot by </a:t>
            </a:r>
            <a:r>
              <a:rPr lang="en-US" altLang="en-US" sz="1600" b="1" dirty="0" smtClean="0"/>
              <a:t>producing covalent </a:t>
            </a:r>
            <a:r>
              <a:rPr lang="en-US" altLang="en-US" sz="1600" b="1" dirty="0"/>
              <a:t>cross-linkages between Fibrin threads in the </a:t>
            </a:r>
            <a:r>
              <a:rPr lang="en-US" altLang="en-US" sz="1600" b="1" dirty="0" smtClean="0"/>
              <a:t>clot. Certain </a:t>
            </a:r>
            <a:r>
              <a:rPr lang="en-US" altLang="en-US" sz="1600" b="1" dirty="0"/>
              <a:t>natural proteins and Vitamin K as well as synthetic </a:t>
            </a:r>
            <a:r>
              <a:rPr lang="en-US" altLang="en-US" sz="1600" b="1" dirty="0" smtClean="0"/>
              <a:t>antagonists drugs </a:t>
            </a:r>
            <a:r>
              <a:rPr lang="en-US" altLang="en-US" sz="1600" b="1" dirty="0"/>
              <a:t>are effective in controlling this </a:t>
            </a:r>
            <a:r>
              <a:rPr lang="en-US" altLang="en-US" sz="1600" b="1" dirty="0" smtClean="0"/>
              <a:t>bleeding. The following figure(14) below indicate that</a:t>
            </a:r>
            <a:endParaRPr lang="en-US" altLang="en-US" sz="1600" b="1" dirty="0"/>
          </a:p>
          <a:p>
            <a:pPr algn="just">
              <a:spcBef>
                <a:spcPct val="50000"/>
              </a:spcBef>
              <a:defRPr/>
            </a:pPr>
            <a:endParaRPr lang="en-US" sz="1600" b="1" u="sng" dirty="0" smtClean="0">
              <a:cs typeface="Arial" pitchFamily="34" charset="0"/>
            </a:endParaRPr>
          </a:p>
          <a:p>
            <a:pPr algn="just">
              <a:spcBef>
                <a:spcPct val="50000"/>
              </a:spcBef>
              <a:defRPr/>
            </a:pPr>
            <a:endParaRPr lang="en-US" sz="1600" b="1" dirty="0">
              <a:solidFill>
                <a:schemeClr val="accent4"/>
              </a:solidFill>
              <a:cs typeface="Arial" pitchFamily="34" charset="0"/>
            </a:endParaRPr>
          </a:p>
          <a:p>
            <a:pPr algn="just" rtl="0">
              <a:spcBef>
                <a:spcPct val="50000"/>
              </a:spcBef>
              <a:buFont typeface="Wingdings" pitchFamily="2" charset="2"/>
              <a:buNone/>
              <a:defRPr/>
            </a:pPr>
            <a:endParaRPr lang="en-US" b="1" u="sng" dirty="0">
              <a:latin typeface="Arial" pitchFamily="34" charset="0"/>
              <a:cs typeface="Arial" pitchFamily="34" charset="0"/>
            </a:endParaRPr>
          </a:p>
        </p:txBody>
      </p:sp>
      <p:grpSp>
        <p:nvGrpSpPr>
          <p:cNvPr id="3" name="Group 2"/>
          <p:cNvGrpSpPr/>
          <p:nvPr/>
        </p:nvGrpSpPr>
        <p:grpSpPr>
          <a:xfrm>
            <a:off x="228600" y="5332590"/>
            <a:ext cx="5473422" cy="2592210"/>
            <a:chOff x="774978" y="2055990"/>
            <a:chExt cx="5473422" cy="2592210"/>
          </a:xfrm>
        </p:grpSpPr>
        <p:grpSp>
          <p:nvGrpSpPr>
            <p:cNvPr id="4" name="Group 20"/>
            <p:cNvGrpSpPr>
              <a:grpSpLocks/>
            </p:cNvGrpSpPr>
            <p:nvPr/>
          </p:nvGrpSpPr>
          <p:grpSpPr bwMode="auto">
            <a:xfrm>
              <a:off x="895886" y="2055990"/>
              <a:ext cx="4419063" cy="2085077"/>
              <a:chOff x="-42" y="446"/>
              <a:chExt cx="2745" cy="717"/>
            </a:xfrm>
          </p:grpSpPr>
          <p:sp>
            <p:nvSpPr>
              <p:cNvPr id="16" name="Text Box 2"/>
              <p:cNvSpPr txBox="1">
                <a:spLocks noChangeArrowheads="1"/>
              </p:cNvSpPr>
              <p:nvPr/>
            </p:nvSpPr>
            <p:spPr bwMode="auto">
              <a:xfrm>
                <a:off x="-42" y="446"/>
                <a:ext cx="244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en-US" altLang="en-US" sz="1600" dirty="0" smtClean="0"/>
                  <a:t>Prothrombin </a:t>
                </a:r>
                <a:r>
                  <a:rPr lang="en-US" altLang="en-US" sz="1600" dirty="0"/>
                  <a:t>activator complex </a:t>
                </a:r>
              </a:p>
            </p:txBody>
          </p:sp>
          <p:sp>
            <p:nvSpPr>
              <p:cNvPr id="17" name="Line 3"/>
              <p:cNvSpPr>
                <a:spLocks noChangeShapeType="1"/>
              </p:cNvSpPr>
              <p:nvPr/>
            </p:nvSpPr>
            <p:spPr bwMode="auto">
              <a:xfrm flipH="1">
                <a:off x="1093" y="551"/>
                <a:ext cx="5"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600"/>
              </a:p>
            </p:txBody>
          </p:sp>
          <p:sp>
            <p:nvSpPr>
              <p:cNvPr id="18" name="Line 4"/>
              <p:cNvSpPr>
                <a:spLocks noChangeShapeType="1"/>
              </p:cNvSpPr>
              <p:nvPr/>
            </p:nvSpPr>
            <p:spPr bwMode="auto">
              <a:xfrm>
                <a:off x="762" y="735"/>
                <a:ext cx="67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600"/>
              </a:p>
            </p:txBody>
          </p:sp>
          <p:sp>
            <p:nvSpPr>
              <p:cNvPr id="19" name="Text Box 6"/>
              <p:cNvSpPr txBox="1">
                <a:spLocks noChangeArrowheads="1"/>
              </p:cNvSpPr>
              <p:nvPr/>
            </p:nvSpPr>
            <p:spPr bwMode="auto">
              <a:xfrm>
                <a:off x="1378" y="656"/>
                <a:ext cx="132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en-US" altLang="en-US" sz="1600" dirty="0" smtClean="0"/>
                  <a:t>Thrombin (active</a:t>
                </a:r>
                <a:r>
                  <a:rPr lang="en-US" altLang="en-US" sz="1600" dirty="0"/>
                  <a:t>)</a:t>
                </a:r>
              </a:p>
            </p:txBody>
          </p:sp>
          <p:sp>
            <p:nvSpPr>
              <p:cNvPr id="20" name="Line 7"/>
              <p:cNvSpPr>
                <a:spLocks noChangeShapeType="1"/>
              </p:cNvSpPr>
              <p:nvPr/>
            </p:nvSpPr>
            <p:spPr bwMode="auto">
              <a:xfrm>
                <a:off x="1709" y="761"/>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600"/>
              </a:p>
            </p:txBody>
          </p:sp>
          <p:sp>
            <p:nvSpPr>
              <p:cNvPr id="21" name="Line 8"/>
              <p:cNvSpPr>
                <a:spLocks noChangeShapeType="1"/>
              </p:cNvSpPr>
              <p:nvPr/>
            </p:nvSpPr>
            <p:spPr bwMode="auto">
              <a:xfrm>
                <a:off x="1350" y="944"/>
                <a:ext cx="67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600"/>
              </a:p>
            </p:txBody>
          </p:sp>
          <p:sp>
            <p:nvSpPr>
              <p:cNvPr id="22" name="Line 11"/>
              <p:cNvSpPr>
                <a:spLocks noChangeShapeType="1"/>
              </p:cNvSpPr>
              <p:nvPr/>
            </p:nvSpPr>
            <p:spPr bwMode="auto">
              <a:xfrm flipH="1">
                <a:off x="2324" y="971"/>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600"/>
              </a:p>
            </p:txBody>
          </p:sp>
        </p:grpSp>
        <p:sp>
          <p:nvSpPr>
            <p:cNvPr id="5" name="Rectangle 20"/>
            <p:cNvSpPr>
              <a:spLocks noChangeArrowheads="1"/>
            </p:cNvSpPr>
            <p:nvPr/>
          </p:nvSpPr>
          <p:spPr bwMode="auto">
            <a:xfrm>
              <a:off x="774978" y="2590800"/>
              <a:ext cx="141577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r>
                <a:rPr lang="en-US" altLang="en-US" sz="1600" dirty="0"/>
                <a:t>Prothrombin</a:t>
              </a:r>
            </a:p>
            <a:p>
              <a:pPr eaLnBrk="1" hangingPunct="1"/>
              <a:r>
                <a:rPr lang="en-US" altLang="en-US" sz="1600" dirty="0"/>
                <a:t>(inactive)</a:t>
              </a:r>
            </a:p>
          </p:txBody>
        </p:sp>
        <p:sp>
          <p:nvSpPr>
            <p:cNvPr id="6" name="Rectangle 21"/>
            <p:cNvSpPr>
              <a:spLocks noChangeArrowheads="1"/>
            </p:cNvSpPr>
            <p:nvPr/>
          </p:nvSpPr>
          <p:spPr bwMode="auto">
            <a:xfrm>
              <a:off x="993651" y="3276600"/>
              <a:ext cx="244832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r>
                <a:rPr lang="en-US" altLang="en-US" sz="1600" dirty="0" smtClean="0"/>
                <a:t>Fibrinogen (inactive)</a:t>
              </a:r>
              <a:endParaRPr lang="en-US" altLang="en-US" sz="1600" dirty="0"/>
            </a:p>
          </p:txBody>
        </p:sp>
        <p:sp>
          <p:nvSpPr>
            <p:cNvPr id="7" name="Rectangle 22"/>
            <p:cNvSpPr>
              <a:spLocks noChangeArrowheads="1"/>
            </p:cNvSpPr>
            <p:nvPr/>
          </p:nvSpPr>
          <p:spPr bwMode="auto">
            <a:xfrm>
              <a:off x="4127778" y="3276600"/>
              <a:ext cx="17145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r>
                <a:rPr lang="en-US" altLang="en-US" sz="1600" dirty="0" smtClean="0"/>
                <a:t>Fibrin (active</a:t>
              </a:r>
              <a:r>
                <a:rPr lang="en-US" altLang="en-US" sz="1600" dirty="0"/>
                <a:t>)</a:t>
              </a:r>
            </a:p>
          </p:txBody>
        </p:sp>
        <p:grpSp>
          <p:nvGrpSpPr>
            <p:cNvPr id="8" name="Group 7"/>
            <p:cNvGrpSpPr/>
            <p:nvPr/>
          </p:nvGrpSpPr>
          <p:grpSpPr>
            <a:xfrm>
              <a:off x="2514600" y="4191000"/>
              <a:ext cx="3733800" cy="457200"/>
              <a:chOff x="2114550" y="6426200"/>
              <a:chExt cx="3733800" cy="457200"/>
            </a:xfrm>
          </p:grpSpPr>
          <p:sp>
            <p:nvSpPr>
              <p:cNvPr id="9" name="Rectangle 8"/>
              <p:cNvSpPr/>
              <p:nvPr/>
            </p:nvSpPr>
            <p:spPr bwMode="auto">
              <a:xfrm>
                <a:off x="3115075" y="6426200"/>
                <a:ext cx="856850" cy="457200"/>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path path="circle">
                  <a:fillToRect l="50000" t="50000" r="50000" b="50000"/>
                </a:path>
                <a:tileRect/>
              </a:gradFill>
              <a:ln w="9525" cap="flat" cmpd="sng" algn="ctr">
                <a:solidFill>
                  <a:schemeClr val="tx1"/>
                </a:solidFill>
                <a:prstDash val="solid"/>
                <a:round/>
                <a:headEnd type="none" w="med" len="med"/>
                <a:tailEnd type="none" w="med" len="med"/>
              </a:ln>
              <a:effectLst/>
            </p:spPr>
            <p:txBody>
              <a:bodyPr rtlCol="1"/>
              <a:lstStyle/>
              <a:p>
                <a:pPr>
                  <a:defRPr/>
                </a:pPr>
                <a:r>
                  <a:rPr lang="en-US" sz="1600" b="1" dirty="0">
                    <a:latin typeface="Arial" pitchFamily="34" charset="0"/>
                    <a:cs typeface="Arial" pitchFamily="34" charset="0"/>
                  </a:rPr>
                  <a:t>Fibrin</a:t>
                </a:r>
              </a:p>
            </p:txBody>
          </p:sp>
          <p:sp>
            <p:nvSpPr>
              <p:cNvPr id="10" name="Rectangle 28"/>
              <p:cNvSpPr>
                <a:spLocks noChangeArrowheads="1"/>
              </p:cNvSpPr>
              <p:nvPr/>
            </p:nvSpPr>
            <p:spPr bwMode="auto">
              <a:xfrm>
                <a:off x="2114550" y="6426200"/>
                <a:ext cx="805602" cy="457200"/>
              </a:xfrm>
              <a:prstGeom prst="rect">
                <a:avLst/>
              </a:prstGeom>
              <a:gradFill rotWithShape="1">
                <a:gsLst>
                  <a:gs pos="0">
                    <a:srgbClr val="EA8C8C"/>
                  </a:gs>
                  <a:gs pos="50000">
                    <a:srgbClr val="F0BABA"/>
                  </a:gs>
                  <a:gs pos="100000">
                    <a:srgbClr val="F7DEDE"/>
                  </a:gs>
                </a:gsLst>
                <a:lin ang="10800000" scaled="1"/>
              </a:gradFill>
              <a:ln w="9525" algn="ctr">
                <a:solidFill>
                  <a:schemeClr val="tx1"/>
                </a:solidFill>
                <a:round/>
                <a:headEnd/>
                <a:tailEnd/>
              </a:ln>
            </p:spPr>
            <p:txBody>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r>
                  <a:rPr lang="en-US" altLang="en-US" sz="1600" dirty="0"/>
                  <a:t>Fibrin</a:t>
                </a:r>
              </a:p>
            </p:txBody>
          </p:sp>
          <p:sp>
            <p:nvSpPr>
              <p:cNvPr id="11" name="Rectangle 10"/>
              <p:cNvSpPr/>
              <p:nvPr/>
            </p:nvSpPr>
            <p:spPr bwMode="auto">
              <a:xfrm>
                <a:off x="4057649" y="6426200"/>
                <a:ext cx="771525" cy="457200"/>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rtlCol="1"/>
              <a:lstStyle/>
              <a:p>
                <a:pPr>
                  <a:defRPr/>
                </a:pPr>
                <a:r>
                  <a:rPr lang="en-US" sz="1600" b="1" dirty="0">
                    <a:latin typeface="Arial" pitchFamily="34" charset="0"/>
                    <a:cs typeface="Arial" pitchFamily="34" charset="0"/>
                  </a:rPr>
                  <a:t>Fibrin</a:t>
                </a:r>
              </a:p>
            </p:txBody>
          </p:sp>
          <p:sp>
            <p:nvSpPr>
              <p:cNvPr id="12" name="Rectangle 30"/>
              <p:cNvSpPr>
                <a:spLocks noChangeArrowheads="1"/>
              </p:cNvSpPr>
              <p:nvPr/>
            </p:nvSpPr>
            <p:spPr bwMode="auto">
              <a:xfrm>
                <a:off x="5067300" y="6426200"/>
                <a:ext cx="781050" cy="457200"/>
              </a:xfrm>
              <a:prstGeom prst="rect">
                <a:avLst/>
              </a:prstGeom>
              <a:gradFill rotWithShape="1">
                <a:gsLst>
                  <a:gs pos="0">
                    <a:srgbClr val="EA8C8C"/>
                  </a:gs>
                  <a:gs pos="50000">
                    <a:srgbClr val="F0BABA"/>
                  </a:gs>
                  <a:gs pos="100000">
                    <a:srgbClr val="F7DEDE"/>
                  </a:gs>
                </a:gsLst>
                <a:lin ang="2700000" scaled="1"/>
              </a:gradFill>
              <a:ln w="9525" algn="ctr">
                <a:solidFill>
                  <a:schemeClr val="tx1"/>
                </a:solidFill>
                <a:round/>
                <a:headEnd/>
                <a:tailEnd/>
              </a:ln>
            </p:spPr>
            <p:txBody>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r>
                  <a:rPr lang="en-US" altLang="en-US" sz="1600" dirty="0"/>
                  <a:t>Fibrin</a:t>
                </a:r>
              </a:p>
            </p:txBody>
          </p:sp>
          <p:sp>
            <p:nvSpPr>
              <p:cNvPr id="13" name="Flowchart: Terminator 31"/>
              <p:cNvSpPr>
                <a:spLocks noChangeArrowheads="1"/>
              </p:cNvSpPr>
              <p:nvPr/>
            </p:nvSpPr>
            <p:spPr bwMode="auto">
              <a:xfrm>
                <a:off x="2876550" y="6654800"/>
                <a:ext cx="285750" cy="61384"/>
              </a:xfrm>
              <a:prstGeom prst="flowChartTerminator">
                <a:avLst/>
              </a:prstGeom>
              <a:solidFill>
                <a:schemeClr val="accent1"/>
              </a:solidFill>
              <a:ln w="9525" algn="ctr">
                <a:solidFill>
                  <a:schemeClr val="tx1"/>
                </a:solidFill>
                <a:round/>
                <a:headEnd/>
                <a:tailEnd/>
              </a:ln>
            </p:spPr>
            <p:txBody>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endParaRPr lang="en-US" altLang="en-US" sz="1600"/>
              </a:p>
            </p:txBody>
          </p:sp>
          <p:sp>
            <p:nvSpPr>
              <p:cNvPr id="14" name="Flowchart: Terminator 32"/>
              <p:cNvSpPr>
                <a:spLocks noChangeArrowheads="1"/>
              </p:cNvSpPr>
              <p:nvPr/>
            </p:nvSpPr>
            <p:spPr bwMode="auto">
              <a:xfrm>
                <a:off x="3829050" y="6654800"/>
                <a:ext cx="285750" cy="61384"/>
              </a:xfrm>
              <a:prstGeom prst="flowChartTerminator">
                <a:avLst/>
              </a:prstGeom>
              <a:solidFill>
                <a:schemeClr val="accent1"/>
              </a:solidFill>
              <a:ln w="9525" algn="ctr">
                <a:solidFill>
                  <a:schemeClr val="tx1"/>
                </a:solidFill>
                <a:round/>
                <a:headEnd/>
                <a:tailEnd/>
              </a:ln>
            </p:spPr>
            <p:txBody>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endParaRPr lang="en-US" altLang="en-US" sz="1600"/>
              </a:p>
            </p:txBody>
          </p:sp>
          <p:sp>
            <p:nvSpPr>
              <p:cNvPr id="15" name="Flowchart: Terminator 33"/>
              <p:cNvSpPr>
                <a:spLocks noChangeArrowheads="1"/>
              </p:cNvSpPr>
              <p:nvPr/>
            </p:nvSpPr>
            <p:spPr bwMode="auto">
              <a:xfrm>
                <a:off x="4800600" y="6654800"/>
                <a:ext cx="285750" cy="61384"/>
              </a:xfrm>
              <a:prstGeom prst="flowChartTerminator">
                <a:avLst/>
              </a:prstGeom>
              <a:solidFill>
                <a:schemeClr val="accent1"/>
              </a:solidFill>
              <a:ln w="9525" algn="ctr">
                <a:solidFill>
                  <a:schemeClr val="tx1"/>
                </a:solidFill>
                <a:round/>
                <a:headEnd/>
                <a:tailEnd/>
              </a:ln>
            </p:spPr>
            <p:txBody>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endParaRPr lang="en-US" altLang="en-US" sz="1600"/>
              </a:p>
            </p:txBody>
          </p:sp>
        </p:grpSp>
      </p:grpSp>
      <p:sp>
        <p:nvSpPr>
          <p:cNvPr id="23" name="Rectangle 22"/>
          <p:cNvSpPr/>
          <p:nvPr/>
        </p:nvSpPr>
        <p:spPr>
          <a:xfrm>
            <a:off x="1995288" y="8382000"/>
            <a:ext cx="3567312" cy="338554"/>
          </a:xfrm>
          <a:prstGeom prst="rect">
            <a:avLst/>
          </a:prstGeom>
        </p:spPr>
        <p:txBody>
          <a:bodyPr wrap="square">
            <a:spAutoFit/>
          </a:bodyPr>
          <a:lstStyle/>
          <a:p>
            <a:r>
              <a:rPr lang="en-US" altLang="en-US" sz="1600" b="1" dirty="0" smtClean="0"/>
              <a:t>Figure (14): Blood Clotting formation</a:t>
            </a:r>
            <a:endParaRPr lang="en-US" sz="16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0804" y="2705204"/>
            <a:ext cx="418996" cy="4189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0336" y="2743200"/>
            <a:ext cx="386464"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Rectangle 28"/>
          <p:cNvSpPr>
            <a:spLocks noChangeArrowheads="1"/>
          </p:cNvSpPr>
          <p:nvPr/>
        </p:nvSpPr>
        <p:spPr bwMode="auto">
          <a:xfrm>
            <a:off x="685800" y="7467600"/>
            <a:ext cx="1034202" cy="609600"/>
          </a:xfrm>
          <a:prstGeom prst="rect">
            <a:avLst/>
          </a:prstGeom>
          <a:ln w="9525" algn="ctr">
            <a:solidFill>
              <a:schemeClr val="tx1"/>
            </a:solidFill>
            <a:round/>
            <a:headEnd/>
            <a:tailEnd/>
          </a:ln>
        </p:spPr>
        <p:style>
          <a:lnRef idx="0">
            <a:scrgbClr r="0" g="0" b="0"/>
          </a:lnRef>
          <a:fillRef idx="1001">
            <a:schemeClr val="lt1"/>
          </a:fillRef>
          <a:effectRef idx="0">
            <a:scrgbClr r="0" g="0" b="0"/>
          </a:effectRef>
          <a:fontRef idx="major"/>
        </p:style>
        <p:txBody>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eaLnBrk="1" hangingPunct="1"/>
            <a:r>
              <a:rPr lang="en-US" altLang="en-US" sz="1600" dirty="0" smtClean="0"/>
              <a:t>Fibrin Threads</a:t>
            </a:r>
            <a:endParaRPr lang="en-US" altLang="en-US" sz="1600" dirty="0"/>
          </a:p>
        </p:txBody>
      </p:sp>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94474" y="6400800"/>
            <a:ext cx="618342"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8200" y="8099286"/>
            <a:ext cx="663714" cy="663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Right Arrow 24"/>
          <p:cNvSpPr/>
          <p:nvPr/>
        </p:nvSpPr>
        <p:spPr>
          <a:xfrm>
            <a:off x="1371600" y="7620000"/>
            <a:ext cx="489204" cy="1370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9306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6705600" cy="8586966"/>
          </a:xfrm>
          <a:prstGeom prst="rect">
            <a:avLst/>
          </a:prstGeom>
        </p:spPr>
        <p:txBody>
          <a:bodyPr wrap="square">
            <a:spAutoFit/>
          </a:bodyPr>
          <a:lstStyle/>
          <a:p>
            <a:pPr algn="ctr"/>
            <a:r>
              <a:rPr lang="en-US" sz="1600" b="1" dirty="0" smtClean="0"/>
              <a:t>Inflammation relief </a:t>
            </a:r>
          </a:p>
          <a:p>
            <a:pPr algn="justLow"/>
            <a:r>
              <a:rPr lang="en-US" sz="1600" b="1" dirty="0" smtClean="0"/>
              <a:t>                  Aspirin is used for inflammation, pain, fever, and blood thinner. The </a:t>
            </a:r>
            <a:r>
              <a:rPr lang="en-US" sz="1600" b="1" dirty="0"/>
              <a:t>covalent </a:t>
            </a:r>
            <a:r>
              <a:rPr lang="en-US" sz="1600" b="1" dirty="0" smtClean="0"/>
              <a:t>bond formed </a:t>
            </a:r>
            <a:r>
              <a:rPr lang="en-US" sz="1600" b="1" dirty="0"/>
              <a:t>between Aspirin and an </a:t>
            </a:r>
            <a:r>
              <a:rPr lang="en-US" sz="1600" b="1" dirty="0" smtClean="0"/>
              <a:t>enzyme called cyclooxygenase or (COX) casing deactivation </a:t>
            </a:r>
            <a:r>
              <a:rPr lang="en-US" sz="1600" b="1" dirty="0"/>
              <a:t>of this </a:t>
            </a:r>
            <a:r>
              <a:rPr lang="en-US" sz="1600" b="1" dirty="0" smtClean="0"/>
              <a:t>enzyme. </a:t>
            </a:r>
            <a:r>
              <a:rPr lang="en-US" sz="1600" b="1" i="1" dirty="0" smtClean="0"/>
              <a:t>Cyclooxygenase </a:t>
            </a:r>
            <a:r>
              <a:rPr lang="en-US" sz="1600" b="1" i="1" dirty="0"/>
              <a:t>or (COX</a:t>
            </a:r>
            <a:r>
              <a:rPr lang="en-US" sz="1600" b="1" i="1" dirty="0" smtClean="0"/>
              <a:t>) is a key enzyme </a:t>
            </a:r>
            <a:r>
              <a:rPr lang="en-US" sz="1600" b="1" dirty="0" smtClean="0"/>
              <a:t>involved at </a:t>
            </a:r>
            <a:r>
              <a:rPr lang="en-US" sz="1600" b="1" dirty="0"/>
              <a:t>inflammation</a:t>
            </a:r>
            <a:r>
              <a:rPr lang="en-US" sz="1600" b="1" dirty="0" smtClean="0"/>
              <a:t> and activate the formation of blood clotting (by platelets and red blood cells in blood stream after injury), or stimulate the hypothalamus to increase body Temperature. Inactivation of this enzyme cause </a:t>
            </a:r>
            <a:r>
              <a:rPr lang="en-US" sz="1600" b="1" dirty="0"/>
              <a:t>a pain relief </a:t>
            </a:r>
            <a:r>
              <a:rPr lang="en-US" sz="1600" b="1" dirty="0" smtClean="0"/>
              <a:t>or decrease the </a:t>
            </a:r>
            <a:r>
              <a:rPr lang="en-US" sz="1600" b="1" dirty="0"/>
              <a:t>body </a:t>
            </a:r>
            <a:r>
              <a:rPr lang="en-US" sz="1600" b="1" dirty="0" smtClean="0"/>
              <a:t>Temperature figure (14). About 2.5 million people/ Year </a:t>
            </a:r>
            <a:r>
              <a:rPr lang="en-US" sz="1600" b="1" dirty="0"/>
              <a:t>are used </a:t>
            </a:r>
            <a:r>
              <a:rPr lang="en-US" sz="1600" b="1" dirty="0" smtClean="0"/>
              <a:t>Aspirin.</a:t>
            </a:r>
          </a:p>
          <a:p>
            <a:pPr algn="justLow"/>
            <a:r>
              <a:rPr lang="en-US" sz="1600" b="1" dirty="0" smtClean="0"/>
              <a:t> </a:t>
            </a:r>
            <a:r>
              <a:rPr lang="en-US" sz="1600" b="1" dirty="0"/>
              <a:t>Aspirin </a:t>
            </a:r>
            <a:r>
              <a:rPr lang="en-US" sz="1600" b="1" dirty="0" smtClean="0"/>
              <a:t>has disappeared </a:t>
            </a:r>
            <a:r>
              <a:rPr lang="en-US" sz="1600" b="1" dirty="0"/>
              <a:t>from the </a:t>
            </a:r>
            <a:r>
              <a:rPr lang="en-US" sz="1600" b="1" dirty="0" smtClean="0"/>
              <a:t>bloodstream (after about </a:t>
            </a:r>
            <a:r>
              <a:rPr lang="en-US" sz="1600" b="1" dirty="0"/>
              <a:t>15 </a:t>
            </a:r>
            <a:r>
              <a:rPr lang="en-US" sz="1600" b="1" dirty="0" smtClean="0"/>
              <a:t>minutes).</a:t>
            </a:r>
            <a:r>
              <a:rPr lang="en-US" sz="1600" b="1" dirty="0"/>
              <a:t> </a:t>
            </a:r>
            <a:endParaRPr lang="en-US" sz="1600" b="1" dirty="0" smtClean="0"/>
          </a:p>
          <a:p>
            <a:endParaRPr lang="en-US" sz="1600" b="1" dirty="0"/>
          </a:p>
          <a:p>
            <a:endParaRPr lang="en-US" sz="1600" b="1" dirty="0" smtClean="0"/>
          </a:p>
          <a:p>
            <a:endParaRPr lang="en-US" sz="1600" b="1" dirty="0"/>
          </a:p>
          <a:p>
            <a:endParaRPr lang="en-US" sz="1600" b="1" dirty="0" smtClean="0"/>
          </a:p>
          <a:p>
            <a:endParaRPr lang="en-US" sz="1600" b="1" dirty="0"/>
          </a:p>
          <a:p>
            <a:endParaRPr lang="en-US" sz="1600" b="1" dirty="0" smtClean="0"/>
          </a:p>
          <a:p>
            <a:endParaRPr lang="en-US" sz="1600" b="1" dirty="0"/>
          </a:p>
          <a:p>
            <a:pPr algn="ctr"/>
            <a:endParaRPr lang="en-US" sz="1400" dirty="0" smtClean="0"/>
          </a:p>
          <a:p>
            <a:pPr algn="ctr"/>
            <a:endParaRPr lang="en-US" sz="1400" dirty="0" smtClean="0"/>
          </a:p>
          <a:p>
            <a:pPr algn="ctr"/>
            <a:r>
              <a:rPr lang="en-US" sz="1400" b="1" dirty="0" smtClean="0"/>
              <a:t>Figure (14):The effect of Aspirin structure on Prostaglandin synthase as a pain relief.</a:t>
            </a:r>
          </a:p>
          <a:p>
            <a:pPr algn="ctr"/>
            <a:endParaRPr lang="en-US" sz="1600" b="1" dirty="0" smtClean="0"/>
          </a:p>
          <a:p>
            <a:pPr algn="ctr"/>
            <a:r>
              <a:rPr lang="en-US" b="1" dirty="0" smtClean="0"/>
              <a:t>Genetic </a:t>
            </a:r>
            <a:r>
              <a:rPr lang="en-US" b="1" dirty="0"/>
              <a:t>Diseases </a:t>
            </a:r>
          </a:p>
          <a:p>
            <a:r>
              <a:rPr lang="en-US" sz="1600" b="1" dirty="0" smtClean="0"/>
              <a:t> </a:t>
            </a:r>
            <a:r>
              <a:rPr lang="en-US" sz="1600" b="1" dirty="0"/>
              <a:t>Wilson’s Disease</a:t>
            </a:r>
            <a:r>
              <a:rPr lang="ar-IQ" sz="1600" b="1" dirty="0"/>
              <a:t> </a:t>
            </a:r>
            <a:endParaRPr lang="en-US" sz="1600" b="1" dirty="0"/>
          </a:p>
          <a:p>
            <a:r>
              <a:rPr lang="en-US" sz="1600" b="1" dirty="0"/>
              <a:t>        It is a rare genetic disease, that require the patient to inherit the gene ATP7B, this genetic disorder prevent the body from expelling excess Copper, and causing marked increase of copper concentration in the liver, brain, kidneys, and eyes.</a:t>
            </a:r>
          </a:p>
          <a:p>
            <a:r>
              <a:rPr lang="en-US" sz="1600" b="1" dirty="0"/>
              <a:t>        So Wilson’s disease is biochemically characterized by reduced serum concentrations  of </a:t>
            </a:r>
            <a:r>
              <a:rPr lang="en-US" sz="1600" b="1" u="sng" dirty="0"/>
              <a:t>copper and </a:t>
            </a:r>
            <a:r>
              <a:rPr lang="en-US" sz="1600" b="1" u="sng" dirty="0" smtClean="0"/>
              <a:t>Ceruloplasmin </a:t>
            </a:r>
            <a:r>
              <a:rPr lang="en-US" sz="1600" b="1" u="sng" dirty="0"/>
              <a:t>enzyme</a:t>
            </a:r>
            <a:r>
              <a:rPr lang="en-US" sz="1600" b="1" dirty="0"/>
              <a:t>, and clinically by signs of hepatic and neurologic dysfunction. Treatment involves by using Penicillamine to remove  of excess copper, It is readily absorbed by gastrointestinal tract and rapidly excreted in the urine.</a:t>
            </a:r>
          </a:p>
          <a:p>
            <a:r>
              <a:rPr lang="en-US" sz="1600" b="1" dirty="0"/>
              <a:t>The chance of getting this disease is about 1 in 40,000 people over the world. </a:t>
            </a:r>
          </a:p>
          <a:p>
            <a:pPr algn="ctr"/>
            <a:endParaRPr lang="en-US" sz="1600" b="1" dirty="0" smtClean="0"/>
          </a:p>
        </p:txBody>
      </p:sp>
      <p:grpSp>
        <p:nvGrpSpPr>
          <p:cNvPr id="7" name="Group 6"/>
          <p:cNvGrpSpPr/>
          <p:nvPr/>
        </p:nvGrpSpPr>
        <p:grpSpPr>
          <a:xfrm>
            <a:off x="76200" y="2667000"/>
            <a:ext cx="3741336" cy="2057400"/>
            <a:chOff x="-2057400" y="3200400"/>
            <a:chExt cx="2567095" cy="938328"/>
          </a:xfrm>
        </p:grpSpPr>
        <p:pic>
          <p:nvPicPr>
            <p:cNvPr id="5" name="Picture 4" descr="All of us know the famous drug “ASPIRIN” and why we use it - ppt download - Google Chrome"/>
            <p:cNvPicPr>
              <a:picLocks noChangeAspect="1"/>
            </p:cNvPicPr>
            <p:nvPr/>
          </p:nvPicPr>
          <p:blipFill rotWithShape="1">
            <a:blip r:embed="rId2">
              <a:extLst>
                <a:ext uri="{28A0092B-C50C-407E-A947-70E740481C1C}">
                  <a14:useLocalDpi xmlns:a14="http://schemas.microsoft.com/office/drawing/2010/main" val="0"/>
                </a:ext>
              </a:extLst>
            </a:blip>
            <a:srcRect l="24322" t="56485" r="21026" b="6408"/>
            <a:stretch/>
          </p:blipFill>
          <p:spPr>
            <a:xfrm>
              <a:off x="-2057400" y="3200400"/>
              <a:ext cx="2567095" cy="938328"/>
            </a:xfrm>
            <a:prstGeom prst="rect">
              <a:avLst/>
            </a:prstGeom>
          </p:spPr>
        </p:pic>
        <p:pic>
          <p:nvPicPr>
            <p:cNvPr id="6" name="Picture 5" descr="All of us know the famous drug “ASPIRIN” and why we use it - ppt download - Google Chrome"/>
            <p:cNvPicPr>
              <a:picLocks noChangeAspect="1"/>
            </p:cNvPicPr>
            <p:nvPr/>
          </p:nvPicPr>
          <p:blipFill rotWithShape="1">
            <a:blip r:embed="rId2">
              <a:extLst>
                <a:ext uri="{28A0092B-C50C-407E-A947-70E740481C1C}">
                  <a14:useLocalDpi xmlns:a14="http://schemas.microsoft.com/office/drawing/2010/main" val="0"/>
                </a:ext>
              </a:extLst>
            </a:blip>
            <a:srcRect l="24322" t="87565" r="53947" b="6408"/>
            <a:stretch/>
          </p:blipFill>
          <p:spPr>
            <a:xfrm>
              <a:off x="-2057400" y="3200400"/>
              <a:ext cx="685799" cy="152400"/>
            </a:xfrm>
            <a:prstGeom prst="rect">
              <a:avLst/>
            </a:prstGeom>
          </p:spPr>
        </p:pic>
      </p:grpSp>
      <p:sp>
        <p:nvSpPr>
          <p:cNvPr id="8" name="Rectangle 4"/>
          <p:cNvSpPr>
            <a:spLocks noChangeArrowheads="1"/>
          </p:cNvSpPr>
          <p:nvPr/>
        </p:nvSpPr>
        <p:spPr bwMode="auto">
          <a:xfrm>
            <a:off x="76200" y="8153400"/>
            <a:ext cx="54483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rtl="1" eaLnBrk="0" fontAlgn="base" hangingPunct="0">
              <a:spcBef>
                <a:spcPct val="0"/>
              </a:spcBef>
              <a:spcAft>
                <a:spcPct val="0"/>
              </a:spcAft>
              <a:defRPr b="1">
                <a:solidFill>
                  <a:schemeClr val="tx1"/>
                </a:solidFill>
                <a:latin typeface="Arial" charset="0"/>
                <a:cs typeface="Arial" charset="0"/>
              </a:defRPr>
            </a:lvl6pPr>
            <a:lvl7pPr marL="2971800" indent="-228600" algn="ctr" rtl="1" eaLnBrk="0" fontAlgn="base" hangingPunct="0">
              <a:spcBef>
                <a:spcPct val="0"/>
              </a:spcBef>
              <a:spcAft>
                <a:spcPct val="0"/>
              </a:spcAft>
              <a:defRPr b="1">
                <a:solidFill>
                  <a:schemeClr val="tx1"/>
                </a:solidFill>
                <a:latin typeface="Arial" charset="0"/>
                <a:cs typeface="Arial" charset="0"/>
              </a:defRPr>
            </a:lvl7pPr>
            <a:lvl8pPr marL="3429000" indent="-228600" algn="ctr" rtl="1" eaLnBrk="0" fontAlgn="base" hangingPunct="0">
              <a:spcBef>
                <a:spcPct val="0"/>
              </a:spcBef>
              <a:spcAft>
                <a:spcPct val="0"/>
              </a:spcAft>
              <a:defRPr b="1">
                <a:solidFill>
                  <a:schemeClr val="tx1"/>
                </a:solidFill>
                <a:latin typeface="Arial" charset="0"/>
                <a:cs typeface="Arial" charset="0"/>
              </a:defRPr>
            </a:lvl8pPr>
            <a:lvl9pPr marL="3886200" indent="-228600" algn="ctr" rtl="1" eaLnBrk="0" fontAlgn="base" hangingPunct="0">
              <a:spcBef>
                <a:spcPct val="0"/>
              </a:spcBef>
              <a:spcAft>
                <a:spcPct val="0"/>
              </a:spcAft>
              <a:defRPr b="1">
                <a:solidFill>
                  <a:schemeClr val="tx1"/>
                </a:solidFill>
                <a:latin typeface="Arial" charset="0"/>
                <a:cs typeface="Arial" charset="0"/>
              </a:defRPr>
            </a:lvl9pPr>
          </a:lstStyle>
          <a:p>
            <a:pPr algn="l" eaLnBrk="1" hangingPunct="1">
              <a:spcBef>
                <a:spcPts val="600"/>
              </a:spcBef>
              <a:spcAft>
                <a:spcPts val="600"/>
              </a:spcAft>
            </a:pPr>
            <a:r>
              <a:rPr lang="en-US" altLang="en-US" sz="1100" dirty="0" smtClean="0">
                <a:solidFill>
                  <a:srgbClr val="000000"/>
                </a:solidFill>
                <a:latin typeface="+mn-lt"/>
                <a:ea typeface="Segoe UI Symbol" panose="020B0502040204020203" pitchFamily="34" charset="0"/>
                <a:cs typeface="Times New Roman" pitchFamily="18" charset="0"/>
              </a:rPr>
              <a:t>Fig.(16): Ceruloplasmin </a:t>
            </a:r>
            <a:r>
              <a:rPr lang="en-US" altLang="en-US" sz="1100" dirty="0">
                <a:solidFill>
                  <a:srgbClr val="000000"/>
                </a:solidFill>
                <a:latin typeface="+mn-lt"/>
                <a:ea typeface="Segoe UI Symbol" panose="020B0502040204020203" pitchFamily="34" charset="0"/>
                <a:cs typeface="Times New Roman" pitchFamily="18" charset="0"/>
              </a:rPr>
              <a:t>(ferroxidase</a:t>
            </a:r>
            <a:r>
              <a:rPr lang="en-US" altLang="en-US" sz="1100" dirty="0" smtClean="0">
                <a:solidFill>
                  <a:srgbClr val="000000"/>
                </a:solidFill>
                <a:latin typeface="+mn-lt"/>
                <a:ea typeface="Segoe UI Symbol" panose="020B0502040204020203" pitchFamily="34" charset="0"/>
                <a:cs typeface="Times New Roman" pitchFamily="18" charset="0"/>
              </a:rPr>
              <a:t>): (</a:t>
            </a:r>
            <a:r>
              <a:rPr lang="en-US" altLang="en-US" sz="1100" dirty="0">
                <a:solidFill>
                  <a:srgbClr val="000000"/>
                </a:solidFill>
                <a:latin typeface="+mn-lt"/>
                <a:ea typeface="Segoe UI Symbol" panose="020B0502040204020203" pitchFamily="34" charset="0"/>
                <a:cs typeface="Times New Roman" pitchFamily="18" charset="0"/>
              </a:rPr>
              <a:t>Ceruloplasmin </a:t>
            </a:r>
            <a:r>
              <a:rPr lang="en-US" altLang="en-US" sz="1100" dirty="0" smtClean="0">
                <a:solidFill>
                  <a:srgbClr val="000000"/>
                </a:solidFill>
                <a:latin typeface="+mn-lt"/>
                <a:ea typeface="Segoe UI Symbol" panose="020B0502040204020203" pitchFamily="34" charset="0"/>
                <a:cs typeface="Times New Roman" pitchFamily="18" charset="0"/>
              </a:rPr>
              <a:t>structure is one </a:t>
            </a:r>
            <a:r>
              <a:rPr lang="en-US" altLang="en-US" sz="1100" dirty="0">
                <a:solidFill>
                  <a:srgbClr val="000000"/>
                </a:solidFill>
                <a:latin typeface="+mn-lt"/>
                <a:ea typeface="Segoe UI Symbol" panose="020B0502040204020203" pitchFamily="34" charset="0"/>
                <a:cs typeface="Times New Roman" pitchFamily="18" charset="0"/>
              </a:rPr>
              <a:t>of </a:t>
            </a:r>
            <a:r>
              <a:rPr lang="en-US" altLang="en-US" sz="1100" dirty="0" smtClean="0">
                <a:solidFill>
                  <a:srgbClr val="000000"/>
                </a:solidFill>
                <a:latin typeface="+mn-lt"/>
                <a:ea typeface="Segoe UI Symbol" panose="020B0502040204020203" pitchFamily="34" charset="0"/>
                <a:cs typeface="Times New Roman" pitchFamily="18" charset="0"/>
              </a:rPr>
              <a:t>the </a:t>
            </a:r>
            <a:r>
              <a:rPr lang="en-US" altLang="en-US" sz="1100" dirty="0">
                <a:solidFill>
                  <a:srgbClr val="000000"/>
                </a:solidFill>
                <a:latin typeface="+mn-lt"/>
                <a:ea typeface="Segoe UI Symbol" panose="020B0502040204020203" pitchFamily="34" charset="0"/>
                <a:cs typeface="Times New Roman" pitchFamily="18" charset="0"/>
              </a:rPr>
              <a:t>blood plasma minor </a:t>
            </a:r>
            <a:r>
              <a:rPr lang="en-US" altLang="en-US" sz="1100" dirty="0" smtClean="0">
                <a:solidFill>
                  <a:srgbClr val="000000"/>
                </a:solidFill>
                <a:latin typeface="+mn-lt"/>
                <a:ea typeface="Segoe UI Symbol" panose="020B0502040204020203" pitchFamily="34" charset="0"/>
                <a:cs typeface="Times New Roman" pitchFamily="18" charset="0"/>
              </a:rPr>
              <a:t>proteins </a:t>
            </a:r>
            <a:r>
              <a:rPr lang="en-US" altLang="en-US" sz="1100" dirty="0">
                <a:solidFill>
                  <a:srgbClr val="000000"/>
                </a:solidFill>
                <a:latin typeface="+mn-lt"/>
                <a:ea typeface="Segoe UI Symbol" panose="020B0502040204020203" pitchFamily="34" charset="0"/>
                <a:cs typeface="Times New Roman" pitchFamily="18" charset="0"/>
              </a:rPr>
              <a:t>which is responsible of Copper transfer in blood</a:t>
            </a:r>
            <a:r>
              <a:rPr lang="en-US" altLang="en-US" sz="1100" dirty="0" smtClean="0">
                <a:solidFill>
                  <a:srgbClr val="000000"/>
                </a:solidFill>
                <a:latin typeface="+mn-lt"/>
                <a:ea typeface="Segoe UI Symbol" panose="020B0502040204020203" pitchFamily="34" charset="0"/>
                <a:cs typeface="Times New Roman" pitchFamily="18" charset="0"/>
              </a:rPr>
              <a:t>.).</a:t>
            </a:r>
            <a:endParaRPr lang="en-US" altLang="en-US" sz="1100" dirty="0">
              <a:latin typeface="+mn-lt"/>
              <a:ea typeface="Segoe UI Symbol" panose="020B0502040204020203" pitchFamily="34" charset="0"/>
              <a:cs typeface="Times New Roman" pitchFamily="18" charset="0"/>
            </a:endParaRPr>
          </a:p>
        </p:txBody>
      </p:sp>
      <p:pic>
        <p:nvPicPr>
          <p:cNvPr id="9" name="Picture 3" descr="mhtml:file://C:\Users\HP\Desktop\CERUPLASMIN\Ceruloplasmin%20-%20Wikipedia,%20the%20free%20encyclopedia.mht!http://upload.wikimedia.org/wikipedia/commons/thumb/2/2b/Protein_CP_PDB_1kcw.png/250px-Protein_CP_PDB_1kcw.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8001000"/>
            <a:ext cx="1828800" cy="1073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Screen Clipping"/>
          <p:cNvPicPr>
            <a:picLocks noChangeAspect="1"/>
          </p:cNvPicPr>
          <p:nvPr/>
        </p:nvPicPr>
        <p:blipFill rotWithShape="1">
          <a:blip r:embed="rId5">
            <a:extLst>
              <a:ext uri="{28A0092B-C50C-407E-A947-70E740481C1C}">
                <a14:useLocalDpi xmlns:a14="http://schemas.microsoft.com/office/drawing/2010/main" val="0"/>
              </a:ext>
            </a:extLst>
          </a:blip>
          <a:srcRect l="30163" r="14965" b="23594"/>
          <a:stretch/>
        </p:blipFill>
        <p:spPr>
          <a:xfrm>
            <a:off x="3590925" y="2590801"/>
            <a:ext cx="3267075" cy="2133600"/>
          </a:xfrm>
          <a:prstGeom prst="rect">
            <a:avLst/>
          </a:prstGeom>
        </p:spPr>
      </p:pic>
    </p:spTree>
    <p:extLst>
      <p:ext uri="{BB962C8B-B14F-4D97-AF65-F5344CB8AC3E}">
        <p14:creationId xmlns:p14="http://schemas.microsoft.com/office/powerpoint/2010/main" val="1401046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49"/>
          <p:cNvGraphicFramePr>
            <a:graphicFrameLocks/>
          </p:cNvGraphicFramePr>
          <p:nvPr>
            <p:extLst>
              <p:ext uri="{D42A27DB-BD31-4B8C-83A1-F6EECF244321}">
                <p14:modId xmlns:p14="http://schemas.microsoft.com/office/powerpoint/2010/main" val="546733162"/>
              </p:ext>
            </p:extLst>
          </p:nvPr>
        </p:nvGraphicFramePr>
        <p:xfrm>
          <a:off x="400052" y="5684522"/>
          <a:ext cx="6153149" cy="2682239"/>
        </p:xfrm>
        <a:graphic>
          <a:graphicData uri="http://schemas.openxmlformats.org/drawingml/2006/table">
            <a:tbl>
              <a:tblPr rtl="1"/>
              <a:tblGrid>
                <a:gridCol w="3547763"/>
                <a:gridCol w="1385844"/>
                <a:gridCol w="877701"/>
                <a:gridCol w="341841"/>
              </a:tblGrid>
              <a:tr h="716278">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sz="1600" dirty="0" smtClean="0"/>
                    </a:p>
                    <a:p>
                      <a:pPr marL="0" marR="0" lvl="0" indent="0" algn="l" defTabSz="914400" rtl="0" eaLnBrk="1" fontAlgn="base" latinLnBrk="0" hangingPunct="1">
                        <a:lnSpc>
                          <a:spcPct val="100000"/>
                        </a:lnSpc>
                        <a:spcBef>
                          <a:spcPct val="0"/>
                        </a:spcBef>
                        <a:spcAft>
                          <a:spcPct val="0"/>
                        </a:spcAft>
                        <a:buClrTx/>
                        <a:buSzTx/>
                        <a:buFontTx/>
                        <a:buNone/>
                        <a:tabLst/>
                        <a:defRPr/>
                      </a:pPr>
                      <a:r>
                        <a:rPr lang="en-US" sz="1600" b="1" dirty="0" smtClean="0"/>
                        <a:t>Creatinine Phosphokinase (CPK) isoenzymes in Myocardial infarction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mn-lt"/>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mn-lt"/>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320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Location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Composition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Type</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1148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Brain and skeletal muscle</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BB</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CK1</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1</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11480">
                <a:tc>
                  <a:txBody>
                    <a:bodyPr/>
                    <a:lstStyle/>
                    <a:p>
                      <a:pPr marL="174625" marR="0" lvl="0" indent="-174625"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Myocardial muscle</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MB</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CK2</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2</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396239">
                <a:tc>
                  <a:txBody>
                    <a:bodyPr/>
                    <a:lstStyle/>
                    <a:p>
                      <a:pPr marL="174625" marR="0" lvl="0" indent="-174625"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Skeletal muscle and myocardial muscle</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MM</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CK3</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3</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 name="Group 68"/>
          <p:cNvGraphicFramePr>
            <a:graphicFrameLocks/>
          </p:cNvGraphicFramePr>
          <p:nvPr>
            <p:extLst>
              <p:ext uri="{D42A27DB-BD31-4B8C-83A1-F6EECF244321}">
                <p14:modId xmlns:p14="http://schemas.microsoft.com/office/powerpoint/2010/main" val="1674248995"/>
              </p:ext>
            </p:extLst>
          </p:nvPr>
        </p:nvGraphicFramePr>
        <p:xfrm>
          <a:off x="381001" y="1905000"/>
          <a:ext cx="6172200" cy="3852461"/>
        </p:xfrm>
        <a:graphic>
          <a:graphicData uri="http://schemas.openxmlformats.org/drawingml/2006/table">
            <a:tbl>
              <a:tblPr rtl="1"/>
              <a:tblGrid>
                <a:gridCol w="1515593"/>
                <a:gridCol w="3161894"/>
                <a:gridCol w="1149780"/>
                <a:gridCol w="344933"/>
              </a:tblGrid>
              <a:tr h="609600">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600" dirty="0" smtClean="0"/>
                        <a:t>Lactate dehydrogenase isoenzymes (LDH)</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sz="16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568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Location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Type</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3657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600" b="1" dirty="0" smtClean="0">
                          <a:latin typeface="+mn-lt"/>
                        </a:rPr>
                        <a:t>Liver disease</a:t>
                      </a: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Heart muscle, RBC, kidney</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LDH1</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1</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lang="en-US" sz="1600" b="1" dirty="0" smtClean="0">
                          <a:latin typeface="+mn-lt"/>
                        </a:rPr>
                        <a:t>Liver disease</a:t>
                      </a: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Heart muscle, RBC, kidney</a:t>
                      </a:r>
                    </a:p>
                    <a:p>
                      <a:pPr marL="174625" marR="0" lvl="0" indent="-174625"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LDH2</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2</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38701">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Brain and kidney</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LDH3</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3</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defRPr/>
                      </a:pPr>
                      <a:r>
                        <a:rPr lang="en-US" sz="1600" b="1" dirty="0" smtClean="0">
                          <a:latin typeface="+mn-lt"/>
                        </a:rPr>
                        <a:t>Heart attacks</a:t>
                      </a:r>
                    </a:p>
                    <a:p>
                      <a:pPr marL="174625" marR="0" lvl="0" indent="-174625"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Liver and skeletal muscle</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LDH4</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4</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defRPr/>
                      </a:pPr>
                      <a:r>
                        <a:rPr lang="en-US" sz="1600" b="1" dirty="0" smtClean="0">
                          <a:latin typeface="+mn-lt"/>
                        </a:rPr>
                        <a:t>Heart attacks</a:t>
                      </a:r>
                    </a:p>
                    <a:p>
                      <a:pPr marL="174625" marR="0" lvl="0" indent="-174625"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Liver and skeletal muscle</a:t>
                      </a:r>
                    </a:p>
                    <a:p>
                      <a:pPr marL="174625" marR="0" lvl="0" indent="-174625"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n-lt"/>
                        <a:cs typeface="Arial" pitchFamily="34" charset="0"/>
                      </a:endParaRP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pitchFamily="34" charset="0"/>
                        </a:rPr>
                        <a:t>LDH5</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pitchFamily="34" charset="0"/>
                        </a:rPr>
                        <a:t>5</a:t>
                      </a:r>
                    </a:p>
                  </a:txBody>
                  <a:tcPr marL="68580" marR="68580" marT="60960" marB="60960"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114300" y="304802"/>
            <a:ext cx="6667500" cy="1538883"/>
          </a:xfrm>
          <a:prstGeom prst="rect">
            <a:avLst/>
          </a:prstGeom>
        </p:spPr>
        <p:txBody>
          <a:bodyPr wrap="square">
            <a:spAutoFit/>
          </a:bodyPr>
          <a:lstStyle/>
          <a:p>
            <a:pPr>
              <a:spcBef>
                <a:spcPct val="50000"/>
              </a:spcBef>
            </a:pPr>
            <a:r>
              <a:rPr lang="en-US" b="1" u="sng" dirty="0" smtClean="0">
                <a:solidFill>
                  <a:srgbClr val="002060"/>
                </a:solidFill>
              </a:rPr>
              <a:t>Clinical significance of enzyme levels:-</a:t>
            </a:r>
          </a:p>
          <a:p>
            <a:r>
              <a:rPr lang="en-US" sz="1600" b="1" dirty="0" smtClean="0">
                <a:solidFill>
                  <a:srgbClr val="002060"/>
                </a:solidFill>
              </a:rPr>
              <a:t>               In clinical practice, the enzyme concentration monitoring is </a:t>
            </a:r>
          </a:p>
          <a:p>
            <a:r>
              <a:rPr lang="en-US" sz="1600" b="1" dirty="0" smtClean="0">
                <a:solidFill>
                  <a:srgbClr val="002060"/>
                </a:solidFill>
              </a:rPr>
              <a:t>    performed on patients These levels can be of great importance in  </a:t>
            </a:r>
          </a:p>
          <a:p>
            <a:r>
              <a:rPr lang="en-US" sz="1600" b="1" dirty="0" smtClean="0">
                <a:solidFill>
                  <a:srgbClr val="002060"/>
                </a:solidFill>
              </a:rPr>
              <a:t>    diagnosis of many diseases &amp; in monitoring of tissue damage.</a:t>
            </a:r>
          </a:p>
          <a:p>
            <a:r>
              <a:rPr lang="en-US" sz="1400" dirty="0" smtClean="0">
                <a:solidFill>
                  <a:srgbClr val="002060"/>
                </a:solidFill>
              </a:rPr>
              <a:t>        </a:t>
            </a:r>
          </a:p>
          <a:p>
            <a:r>
              <a:rPr lang="en-US" sz="1400" dirty="0">
                <a:solidFill>
                  <a:srgbClr val="002060"/>
                </a:solidFill>
              </a:rPr>
              <a:t> Table </a:t>
            </a:r>
            <a:r>
              <a:rPr lang="en-US" sz="1400" dirty="0" smtClean="0">
                <a:solidFill>
                  <a:srgbClr val="002060"/>
                </a:solidFill>
              </a:rPr>
              <a:t>(5):Clinical </a:t>
            </a:r>
            <a:r>
              <a:rPr lang="en-US" sz="1400" dirty="0">
                <a:solidFill>
                  <a:srgbClr val="002060"/>
                </a:solidFill>
              </a:rPr>
              <a:t>significance of some enzyme Levels in human body</a:t>
            </a:r>
            <a:r>
              <a:rPr lang="en-US" sz="1400" dirty="0" smtClean="0">
                <a:solidFill>
                  <a:srgbClr val="002060"/>
                </a:solidFill>
              </a:rPr>
              <a:t>:-</a:t>
            </a:r>
            <a:endParaRPr lang="en-US" sz="1400" b="1" dirty="0" smtClean="0">
              <a:solidFill>
                <a:srgbClr val="002060"/>
              </a:solidFill>
            </a:endParaRPr>
          </a:p>
        </p:txBody>
      </p:sp>
    </p:spTree>
    <p:extLst>
      <p:ext uri="{BB962C8B-B14F-4D97-AF65-F5344CB8AC3E}">
        <p14:creationId xmlns:p14="http://schemas.microsoft.com/office/powerpoint/2010/main" val="2709930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806346287"/>
              </p:ext>
            </p:extLst>
          </p:nvPr>
        </p:nvGraphicFramePr>
        <p:xfrm>
          <a:off x="127000" y="1684831"/>
          <a:ext cx="6654800" cy="3725370"/>
        </p:xfrm>
        <a:graphic>
          <a:graphicData uri="http://schemas.openxmlformats.org/drawingml/2006/table">
            <a:tbl>
              <a:tblPr rtl="1" firstRow="1" bandRow="1"/>
              <a:tblGrid>
                <a:gridCol w="2105130"/>
                <a:gridCol w="2251668"/>
                <a:gridCol w="2120202"/>
                <a:gridCol w="177800"/>
              </a:tblGrid>
              <a:tr h="357331">
                <a:tc>
                  <a:txBody>
                    <a:bodyPr/>
                    <a:lstStyle/>
                    <a:p>
                      <a:pPr algn="l"/>
                      <a:r>
                        <a:rPr lang="en-US" sz="1600" b="1" dirty="0" smtClean="0"/>
                        <a:t>Enzyme  Location</a:t>
                      </a:r>
                      <a:endParaRPr lang="en-US" sz="1600" b="1" i="1" dirty="0">
                        <a:solidFill>
                          <a:srgbClr val="002060"/>
                        </a:solidFill>
                      </a:endParaRPr>
                    </a:p>
                  </a:txBody>
                  <a:tcPr marL="68580" marR="68580" marT="60960" marB="60960"/>
                </a:tc>
                <a:tc>
                  <a:txBody>
                    <a:bodyPr/>
                    <a:lstStyle/>
                    <a:p>
                      <a:pPr algn="ctr"/>
                      <a:r>
                        <a:rPr lang="en-US" sz="1600" b="1" dirty="0" smtClean="0"/>
                        <a:t>Enzyme   Levels increased in                            </a:t>
                      </a:r>
                      <a:endParaRPr lang="en-US" sz="1600" b="1" i="1" dirty="0">
                        <a:solidFill>
                          <a:srgbClr val="002060"/>
                        </a:solidFill>
                      </a:endParaRPr>
                    </a:p>
                  </a:txBody>
                  <a:tcPr marL="68580" marR="68580" marT="60960" marB="60960"/>
                </a:tc>
                <a:tc>
                  <a:txBody>
                    <a:bodyPr/>
                    <a:lstStyle/>
                    <a:p>
                      <a:pPr algn="ctr"/>
                      <a:r>
                        <a:rPr lang="en-US" sz="1600" b="1" dirty="0" smtClean="0"/>
                        <a:t>Enzyme        </a:t>
                      </a:r>
                      <a:endParaRPr lang="en-US" sz="1600" b="1" i="1" dirty="0">
                        <a:solidFill>
                          <a:srgbClr val="002060"/>
                        </a:solidFill>
                      </a:endParaRPr>
                    </a:p>
                  </a:txBody>
                  <a:tcPr marL="68580" marR="68580" marT="60960" marB="60960"/>
                </a:tc>
                <a:tc>
                  <a:txBody>
                    <a:bodyPr/>
                    <a:lstStyle/>
                    <a:p>
                      <a:pPr algn="ctr"/>
                      <a:endParaRPr lang="en-US" sz="1600" dirty="0"/>
                    </a:p>
                  </a:txBody>
                  <a:tcPr marL="68580" marR="68580" marT="60960" marB="60960"/>
                </a:tc>
              </a:tr>
              <a:tr h="50973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600" b="1" dirty="0" smtClean="0"/>
                        <a:t>Liver&amp; Bone.</a:t>
                      </a:r>
                      <a:endParaRPr lang="en-US" sz="1600" b="1" dirty="0">
                        <a:solidFill>
                          <a:srgbClr val="002060"/>
                        </a:solidFill>
                      </a:endParaRPr>
                    </a:p>
                  </a:txBody>
                  <a:tcPr marL="68580" marR="68580" marT="60960" marB="60960"/>
                </a:tc>
                <a:tc>
                  <a:txBody>
                    <a:bodyPr/>
                    <a:lstStyle/>
                    <a:p>
                      <a:pPr algn="ctr"/>
                      <a:r>
                        <a:rPr lang="en-US" sz="1600" b="1" dirty="0" smtClean="0"/>
                        <a:t>Liver   </a:t>
                      </a:r>
                      <a:r>
                        <a:rPr kumimoji="0" lang="en-US" sz="1600" b="1" u="none" strike="noStrike" cap="none" normalizeH="0" baseline="0" dirty="0" smtClean="0">
                          <a:ln>
                            <a:noFill/>
                          </a:ln>
                          <a:effectLst/>
                        </a:rPr>
                        <a:t>Cancer, Jaundice</a:t>
                      </a:r>
                      <a:endParaRPr lang="en-US" sz="1600" b="1" dirty="0">
                        <a:solidFill>
                          <a:srgbClr val="002060"/>
                        </a:solidFill>
                      </a:endParaRPr>
                    </a:p>
                  </a:txBody>
                  <a:tcPr marL="68580" marR="68580" marT="60960" marB="60960"/>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600" b="1" u="none" strike="noStrike" cap="none" normalizeH="0" baseline="0" dirty="0" smtClean="0">
                          <a:ln>
                            <a:noFill/>
                          </a:ln>
                          <a:effectLst/>
                        </a:rPr>
                        <a:t>Alkaline phosphatase (ALP)</a:t>
                      </a:r>
                      <a:endParaRPr kumimoji="0" lang="en-US" sz="1600" b="1" i="0" u="none" strike="noStrike" cap="none" normalizeH="0" baseline="0" dirty="0" smtClean="0">
                        <a:ln>
                          <a:noFill/>
                        </a:ln>
                        <a:solidFill>
                          <a:srgbClr val="002060"/>
                        </a:solidFill>
                        <a:effectLst/>
                        <a:latin typeface="Arial" pitchFamily="34" charset="0"/>
                        <a:cs typeface="Arial" pitchFamily="34" charset="0"/>
                      </a:endParaRPr>
                    </a:p>
                  </a:txBody>
                  <a:tcPr marL="68580" marR="68580" marT="60960" marB="60960"/>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600" b="1" dirty="0" smtClean="0"/>
                        <a:t>1</a:t>
                      </a:r>
                    </a:p>
                    <a:p>
                      <a:pPr algn="ctr"/>
                      <a:endParaRPr lang="en-US" sz="1600" b="1" dirty="0"/>
                    </a:p>
                  </a:txBody>
                  <a:tcPr marL="68580" marR="68580" marT="60960" marB="60960"/>
                </a:tc>
              </a:tr>
              <a:tr h="433530">
                <a:tc>
                  <a:txBody>
                    <a:bodyPr/>
                    <a:lstStyle/>
                    <a:p>
                      <a:pPr algn="l"/>
                      <a:r>
                        <a:rPr lang="en-US" sz="1600" b="1" kern="1200" baseline="0" dirty="0" smtClean="0"/>
                        <a:t>Intravenous.</a:t>
                      </a:r>
                      <a:endParaRPr lang="en-US" sz="1600" b="1" dirty="0">
                        <a:solidFill>
                          <a:srgbClr val="002060"/>
                        </a:solidFill>
                      </a:endParaRPr>
                    </a:p>
                  </a:txBody>
                  <a:tcPr marL="68580" marR="68580" marT="60960" marB="60960"/>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600" b="1" u="none" strike="noStrike" cap="none" normalizeH="0" baseline="0" dirty="0" smtClean="0">
                          <a:ln>
                            <a:noFill/>
                          </a:ln>
                          <a:effectLst/>
                        </a:rPr>
                        <a:t>Hypertension</a:t>
                      </a:r>
                      <a:endParaRPr kumimoji="0" lang="en-US" sz="1600" b="1" i="0" u="none" strike="noStrike" cap="none" normalizeH="0" baseline="0" dirty="0" smtClean="0">
                        <a:ln>
                          <a:noFill/>
                        </a:ln>
                        <a:solidFill>
                          <a:srgbClr val="002060"/>
                        </a:solidFill>
                        <a:effectLst/>
                        <a:latin typeface="Arial" pitchFamily="34" charset="0"/>
                        <a:cs typeface="Arial" pitchFamily="34" charset="0"/>
                      </a:endParaRPr>
                    </a:p>
                  </a:txBody>
                  <a:tcPr marL="68580" marR="68580" marT="60960" marB="60960"/>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600" b="1" dirty="0" smtClean="0"/>
                        <a:t>Angiotensin  II </a:t>
                      </a:r>
                      <a:endParaRPr lang="en-US" sz="1600" b="1" dirty="0" smtClean="0">
                        <a:solidFill>
                          <a:srgbClr val="002060"/>
                        </a:solidFill>
                      </a:endParaRPr>
                    </a:p>
                  </a:txBody>
                  <a:tcPr marL="68580" marR="68580" marT="60960" marB="60960"/>
                </a:tc>
                <a:tc>
                  <a:txBody>
                    <a:bodyPr/>
                    <a:lstStyle/>
                    <a:p>
                      <a:pPr algn="ctr"/>
                      <a:r>
                        <a:rPr lang="en-US" sz="1600" b="1" dirty="0" smtClean="0"/>
                        <a:t>3</a:t>
                      </a:r>
                      <a:endParaRPr lang="en-US" sz="1600" b="1" dirty="0"/>
                    </a:p>
                  </a:txBody>
                  <a:tcPr marL="68580" marR="68580" marT="60960" marB="60960"/>
                </a:tc>
              </a:tr>
              <a:tr h="609600">
                <a:tc>
                  <a:txBody>
                    <a:bodyPr/>
                    <a:lstStyle/>
                    <a:p>
                      <a:pPr algn="l"/>
                      <a:r>
                        <a:rPr lang="en-US" sz="1600" b="1" dirty="0" smtClean="0"/>
                        <a:t>Heart &amp; Liver.</a:t>
                      </a:r>
                      <a:endParaRPr lang="en-US" sz="1600" b="1" dirty="0">
                        <a:solidFill>
                          <a:srgbClr val="002060"/>
                        </a:solidFill>
                      </a:endParaRPr>
                    </a:p>
                  </a:txBody>
                  <a:tcPr marL="68580" marR="68580" marT="60960" marB="60960"/>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Infectious hepatitis, myocardial infarction.</a:t>
                      </a:r>
                      <a:endParaRPr kumimoji="0" lang="en-US" sz="1600" b="1" i="0" u="none" strike="noStrike" cap="none" normalizeH="0" baseline="0" dirty="0" smtClean="0">
                        <a:ln>
                          <a:noFill/>
                        </a:ln>
                        <a:solidFill>
                          <a:srgbClr val="002060"/>
                        </a:solidFill>
                        <a:effectLst/>
                        <a:latin typeface="Arial" pitchFamily="34" charset="0"/>
                        <a:cs typeface="Arial" pitchFamily="34" charset="0"/>
                      </a:endParaRPr>
                    </a:p>
                  </a:txBody>
                  <a:tcPr marL="68580" marR="68580" marT="60960" marB="60960" anchor="ctr" horzOverflow="overflow"/>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600" b="1" u="none" strike="noStrike" cap="none" normalizeH="0" baseline="0" dirty="0" smtClean="0">
                          <a:ln>
                            <a:noFill/>
                          </a:ln>
                          <a:effectLst/>
                        </a:rPr>
                        <a:t>Glutamic oxalocetic transamiase (GOT)</a:t>
                      </a:r>
                      <a:endParaRPr lang="en-US" sz="1600" b="1" dirty="0">
                        <a:solidFill>
                          <a:srgbClr val="002060"/>
                        </a:solidFill>
                      </a:endParaRPr>
                    </a:p>
                  </a:txBody>
                  <a:tcPr marL="68580" marR="68580" marT="60960" marB="60960"/>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600" b="1" dirty="0" smtClean="0"/>
                        <a:t>4</a:t>
                      </a:r>
                    </a:p>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600" b="1" dirty="0"/>
                    </a:p>
                  </a:txBody>
                  <a:tcPr marL="68580" marR="68580" marT="60960" marB="60960"/>
                </a:tc>
              </a:tr>
              <a:tr h="381000">
                <a:tc>
                  <a:txBody>
                    <a:bodyPr/>
                    <a:lstStyle/>
                    <a:p>
                      <a:pPr algn="l"/>
                      <a:r>
                        <a:rPr lang="en-US" sz="1600" b="1" dirty="0" smtClean="0"/>
                        <a:t>Liver.</a:t>
                      </a:r>
                      <a:endParaRPr lang="en-US" sz="1600" b="1" dirty="0">
                        <a:solidFill>
                          <a:srgbClr val="002060"/>
                        </a:solidFill>
                      </a:endParaRPr>
                    </a:p>
                  </a:txBody>
                  <a:tcPr marL="68580" marR="68580" marT="60960" marB="60960"/>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Infectious hepatitis.</a:t>
                      </a:r>
                      <a:endParaRPr kumimoji="0" lang="en-US" sz="1600" b="1" i="0" u="none" strike="noStrike" cap="none" normalizeH="0" baseline="0" dirty="0" smtClean="0">
                        <a:ln>
                          <a:noFill/>
                        </a:ln>
                        <a:solidFill>
                          <a:srgbClr val="002060"/>
                        </a:solidFill>
                        <a:effectLst/>
                        <a:latin typeface="Arial" pitchFamily="34" charset="0"/>
                        <a:cs typeface="Arial" pitchFamily="34" charset="0"/>
                      </a:endParaRPr>
                    </a:p>
                  </a:txBody>
                  <a:tcPr marL="68580" marR="68580" marT="60960" marB="60960" anchor="ctr" horzOverflow="overflow"/>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Glutamic pyruvic transamiase (GPT)</a:t>
                      </a:r>
                      <a:endParaRPr lang="en-US" sz="1600" b="1" dirty="0">
                        <a:solidFill>
                          <a:srgbClr val="002060"/>
                        </a:solidFill>
                      </a:endParaRPr>
                    </a:p>
                  </a:txBody>
                  <a:tcPr marL="68580" marR="68580" marT="60960" marB="60960"/>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defRPr/>
                      </a:pPr>
                      <a:r>
                        <a:rPr lang="en-US" sz="1600" b="1" dirty="0" smtClean="0"/>
                        <a:t>5</a:t>
                      </a:r>
                    </a:p>
                    <a:p>
                      <a:pPr marL="174625" marR="0" lvl="0" indent="-174625" algn="ctr" defTabSz="914400" rtl="0" eaLnBrk="1" fontAlgn="base" latinLnBrk="0" hangingPunct="1">
                        <a:lnSpc>
                          <a:spcPct val="100000"/>
                        </a:lnSpc>
                        <a:spcBef>
                          <a:spcPct val="0"/>
                        </a:spcBef>
                        <a:spcAft>
                          <a:spcPct val="0"/>
                        </a:spcAft>
                        <a:buClrTx/>
                        <a:buSzTx/>
                        <a:buFontTx/>
                        <a:buNone/>
                        <a:tabLst/>
                      </a:pPr>
                      <a:endParaRPr lang="en-US" sz="1600" b="1" dirty="0"/>
                    </a:p>
                  </a:txBody>
                  <a:tcPr marL="68580" marR="68580" marT="60960" marB="60960"/>
                </a:tc>
              </a:tr>
              <a:tr h="53340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600" b="1" dirty="0" smtClean="0"/>
                        <a:t>Heart &amp; Liver.</a:t>
                      </a:r>
                    </a:p>
                    <a:p>
                      <a:pPr algn="l"/>
                      <a:endParaRPr lang="en-US" sz="1600" b="1" dirty="0">
                        <a:solidFill>
                          <a:srgbClr val="002060"/>
                        </a:solidFill>
                      </a:endParaRPr>
                    </a:p>
                  </a:txBody>
                  <a:tcPr marL="68580" marR="68580" marT="60960" marB="60960"/>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Myocardial infarction,    </a:t>
                      </a:r>
                    </a:p>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Leukemia</a:t>
                      </a:r>
                      <a:endParaRPr kumimoji="0" lang="en-US" sz="1600" b="1" i="0" u="none" strike="noStrike" cap="none" normalizeH="0" baseline="0" dirty="0" smtClean="0">
                        <a:ln>
                          <a:noFill/>
                        </a:ln>
                        <a:solidFill>
                          <a:srgbClr val="002060"/>
                        </a:solidFill>
                        <a:effectLst/>
                        <a:latin typeface="Arial" pitchFamily="34" charset="0"/>
                        <a:cs typeface="Arial" pitchFamily="34" charset="0"/>
                      </a:endParaRPr>
                    </a:p>
                  </a:txBody>
                  <a:tcPr marL="68580" marR="68580" marT="60960" marB="60960" anchor="ctr" horzOverflow="overflow"/>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Lactate dehydrogenase (LDH)</a:t>
                      </a:r>
                      <a:endParaRPr kumimoji="0" lang="en-US" sz="1600" b="1" i="0" u="none" strike="noStrike" cap="none" normalizeH="0" baseline="0" dirty="0" smtClean="0">
                        <a:ln>
                          <a:noFill/>
                        </a:ln>
                        <a:solidFill>
                          <a:srgbClr val="002060"/>
                        </a:solidFill>
                        <a:effectLst/>
                        <a:latin typeface="Arial" pitchFamily="34" charset="0"/>
                        <a:cs typeface="Arial" pitchFamily="34" charset="0"/>
                      </a:endParaRPr>
                    </a:p>
                  </a:txBody>
                  <a:tcPr marL="68580" marR="68580" marT="60960" marB="60960" anchor="ctr" horzOverflow="overflow"/>
                </a:tc>
                <a:tc>
                  <a:txBody>
                    <a:bodyPr/>
                    <a:lstStyle/>
                    <a:p>
                      <a:pPr marL="174625" marR="0" lvl="0" indent="-174625" algn="ctr" defTabSz="914400" rtl="0" eaLnBrk="1" fontAlgn="base" latinLnBrk="0" hangingPunct="1">
                        <a:lnSpc>
                          <a:spcPct val="100000"/>
                        </a:lnSpc>
                        <a:spcBef>
                          <a:spcPct val="0"/>
                        </a:spcBef>
                        <a:spcAft>
                          <a:spcPct val="0"/>
                        </a:spcAft>
                        <a:buClrTx/>
                        <a:buSzTx/>
                        <a:buFontTx/>
                        <a:buNone/>
                        <a:tabLst/>
                        <a:defRPr/>
                      </a:pPr>
                      <a:r>
                        <a:rPr lang="en-US" sz="1600" b="1" dirty="0" smtClean="0"/>
                        <a:t>6</a:t>
                      </a:r>
                    </a:p>
                    <a:p>
                      <a:pPr marL="174625" marR="0" lvl="0" indent="-174625" algn="ctr" defTabSz="914400" rtl="0" eaLnBrk="1" fontAlgn="base" latinLnBrk="0" hangingPunct="1">
                        <a:lnSpc>
                          <a:spcPct val="100000"/>
                        </a:lnSpc>
                        <a:spcBef>
                          <a:spcPct val="0"/>
                        </a:spcBef>
                        <a:spcAft>
                          <a:spcPct val="0"/>
                        </a:spcAft>
                        <a:buClrTx/>
                        <a:buSzTx/>
                        <a:buFontTx/>
                        <a:buNone/>
                        <a:tabLst/>
                      </a:pPr>
                      <a:endParaRPr lang="en-US" sz="1600" b="1" dirty="0" smtClean="0"/>
                    </a:p>
                    <a:p>
                      <a:pPr algn="ctr"/>
                      <a:endParaRPr lang="en-US" sz="1600" b="1" noProof="0" dirty="0"/>
                    </a:p>
                  </a:txBody>
                  <a:tcPr marL="68580" marR="68580" marT="60960" marB="60960" anchor="ctr" horzOverflow="overflow"/>
                </a:tc>
              </a:tr>
            </a:tbl>
          </a:graphicData>
        </a:graphic>
      </p:graphicFrame>
      <p:sp>
        <p:nvSpPr>
          <p:cNvPr id="8" name="Rectangle 7"/>
          <p:cNvSpPr/>
          <p:nvPr/>
        </p:nvSpPr>
        <p:spPr>
          <a:xfrm>
            <a:off x="114300" y="152400"/>
            <a:ext cx="6343650" cy="1538883"/>
          </a:xfrm>
          <a:prstGeom prst="rect">
            <a:avLst/>
          </a:prstGeom>
        </p:spPr>
        <p:txBody>
          <a:bodyPr wrap="square">
            <a:spAutoFit/>
          </a:bodyPr>
          <a:lstStyle/>
          <a:p>
            <a:pPr>
              <a:spcBef>
                <a:spcPct val="50000"/>
              </a:spcBef>
            </a:pPr>
            <a:r>
              <a:rPr lang="en-US" b="1" u="sng" dirty="0" smtClean="0">
                <a:solidFill>
                  <a:srgbClr val="002060"/>
                </a:solidFill>
              </a:rPr>
              <a:t>Clinical significance of enzyme levels:-</a:t>
            </a:r>
          </a:p>
          <a:p>
            <a:r>
              <a:rPr lang="en-US" sz="1600" b="1" dirty="0" smtClean="0">
                <a:solidFill>
                  <a:srgbClr val="002060"/>
                </a:solidFill>
              </a:rPr>
              <a:t>               In clinical practice, the enzyme concentration monitoring is </a:t>
            </a:r>
          </a:p>
          <a:p>
            <a:r>
              <a:rPr lang="en-US" sz="1600" b="1" dirty="0" smtClean="0">
                <a:solidFill>
                  <a:srgbClr val="002060"/>
                </a:solidFill>
              </a:rPr>
              <a:t>    performed on patients. These levels can be of great importance in  </a:t>
            </a:r>
          </a:p>
          <a:p>
            <a:r>
              <a:rPr lang="en-US" sz="1600" b="1" dirty="0" smtClean="0">
                <a:solidFill>
                  <a:srgbClr val="002060"/>
                </a:solidFill>
              </a:rPr>
              <a:t>    diagnosis of many diseases &amp; in monitoring of tissue damage.</a:t>
            </a:r>
          </a:p>
          <a:p>
            <a:r>
              <a:rPr lang="en-US" sz="1400" dirty="0" smtClean="0">
                <a:solidFill>
                  <a:srgbClr val="002060"/>
                </a:solidFill>
              </a:rPr>
              <a:t>        </a:t>
            </a:r>
          </a:p>
          <a:p>
            <a:r>
              <a:rPr lang="en-US" sz="1400" dirty="0">
                <a:solidFill>
                  <a:srgbClr val="002060"/>
                </a:solidFill>
              </a:rPr>
              <a:t> </a:t>
            </a:r>
            <a:r>
              <a:rPr lang="en-US" sz="1400" dirty="0" smtClean="0">
                <a:solidFill>
                  <a:srgbClr val="002060"/>
                </a:solidFill>
              </a:rPr>
              <a:t>      Table (6):Clinical </a:t>
            </a:r>
            <a:r>
              <a:rPr lang="en-US" sz="1400" dirty="0">
                <a:solidFill>
                  <a:srgbClr val="002060"/>
                </a:solidFill>
              </a:rPr>
              <a:t>significance of some enzyme Levels in human body</a:t>
            </a:r>
            <a:r>
              <a:rPr lang="en-US" sz="1400" dirty="0" smtClean="0">
                <a:solidFill>
                  <a:srgbClr val="002060"/>
                </a:solidFill>
              </a:rPr>
              <a:t>:-</a:t>
            </a:r>
            <a:endParaRPr lang="en-US" sz="1400" b="1" dirty="0" smtClean="0">
              <a:solidFill>
                <a:srgbClr val="002060"/>
              </a:solidFill>
            </a:endParaRPr>
          </a:p>
        </p:txBody>
      </p:sp>
    </p:spTree>
    <p:extLst>
      <p:ext uri="{BB962C8B-B14F-4D97-AF65-F5344CB8AC3E}">
        <p14:creationId xmlns:p14="http://schemas.microsoft.com/office/powerpoint/2010/main" val="3520692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3641</TotalTime>
  <Words>1538</Words>
  <Application>Microsoft Office PowerPoint</Application>
  <PresentationFormat>On-screen Show (4:3)</PresentationFormat>
  <Paragraphs>232</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المحاضرة الثالثة انزيمات 23-4-2019  الجداول الاخيرة للاطلاع   Table (5):Clinical significance of some enzyme Levels in human body   Table (6):Clinical significance of some enzyme Levels in human body:-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delta AL neel</dc:creator>
  <cp:lastModifiedBy>hp</cp:lastModifiedBy>
  <cp:revision>183</cp:revision>
  <dcterms:created xsi:type="dcterms:W3CDTF">2006-08-16T00:00:00Z</dcterms:created>
  <dcterms:modified xsi:type="dcterms:W3CDTF">2019-04-25T04:30:41Z</dcterms:modified>
</cp:coreProperties>
</file>