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56" r:id="rId3"/>
    <p:sldId id="309" r:id="rId4"/>
    <p:sldId id="288" r:id="rId5"/>
    <p:sldId id="321" r:id="rId6"/>
    <p:sldId id="361" r:id="rId7"/>
    <p:sldId id="367" r:id="rId8"/>
    <p:sldId id="366" r:id="rId9"/>
    <p:sldId id="368" r:id="rId10"/>
    <p:sldId id="369" r:id="rId11"/>
    <p:sldId id="370" r:id="rId12"/>
    <p:sldId id="371" r:id="rId13"/>
    <p:sldId id="372" r:id="rId14"/>
    <p:sldId id="373" r:id="rId15"/>
    <p:sldId id="374" r:id="rId16"/>
    <p:sldId id="375" r:id="rId17"/>
    <p:sldId id="376" r:id="rId1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p:cViewPr>
        <p:scale>
          <a:sx n="90" d="100"/>
          <a:sy n="90" d="100"/>
        </p:scale>
        <p:origin x="-168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CAEE6-92E0-413F-A77B-1BF57A766629}" type="datetimeFigureOut">
              <a:rPr lang="en-US" smtClean="0"/>
              <a:t>4/24/2019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29A90-F16D-4EB3-9792-E8CDE6723A01}" type="slidenum">
              <a:rPr lang="en-US" smtClean="0"/>
              <a:t>‹#›</a:t>
            </a:fld>
            <a:endParaRPr lang="en-US"/>
          </a:p>
        </p:txBody>
      </p:sp>
    </p:spTree>
    <p:extLst>
      <p:ext uri="{BB962C8B-B14F-4D97-AF65-F5344CB8AC3E}">
        <p14:creationId xmlns:p14="http://schemas.microsoft.com/office/powerpoint/2010/main" val="330579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C7090-E516-44C8-9433-CA41427CC7CE}" type="slidenum">
              <a:rPr lang="en-US" smtClean="0"/>
              <a:t>11</a:t>
            </a:fld>
            <a:endParaRPr lang="en-US"/>
          </a:p>
        </p:txBody>
      </p:sp>
    </p:spTree>
    <p:extLst>
      <p:ext uri="{BB962C8B-B14F-4D97-AF65-F5344CB8AC3E}">
        <p14:creationId xmlns:p14="http://schemas.microsoft.com/office/powerpoint/2010/main" val="374847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4/24/2019</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isomerases" TargetMode="External"/><Relationship Id="rId3" Type="http://schemas.openxmlformats.org/officeDocument/2006/relationships/hyperlink" Target="https://www.sciencedirect.com/topics/biochemistry-genetics-and-molecular-biology/oxidoreductases" TargetMode="External"/><Relationship Id="rId7" Type="http://schemas.openxmlformats.org/officeDocument/2006/relationships/hyperlink" Target="https://www.sciencedirect.com/topics/biochemistry-genetics-and-molecular-biology/ligas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ciencedirect.com/topics/biochemistry-genetics-and-molecular-biology/lyases" TargetMode="External"/><Relationship Id="rId5" Type="http://schemas.openxmlformats.org/officeDocument/2006/relationships/hyperlink" Target="https://www.sciencedirect.com/topics/biochemistry-genetics-and-molecular-biology/hydrolases" TargetMode="External"/><Relationship Id="rId4" Type="http://schemas.openxmlformats.org/officeDocument/2006/relationships/hyperlink" Target="https://www.sciencedirect.com/topics/biochemistry-genetics-and-molecular-biology/transferases"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mp"/><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Ø²ÙÙØ± rose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6343650" cy="904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8355" y="3048000"/>
            <a:ext cx="5221301" cy="769441"/>
          </a:xfrm>
          <a:prstGeom prst="rect">
            <a:avLst/>
          </a:prstGeom>
        </p:spPr>
        <p:txBody>
          <a:bodyPr wrap="none">
            <a:spAutoFit/>
          </a:bodyPr>
          <a:lstStyle/>
          <a:p>
            <a:pPr algn="just">
              <a:spcBef>
                <a:spcPct val="50000"/>
              </a:spcBef>
            </a:pPr>
            <a:r>
              <a:rPr lang="ar-IQ" sz="4400" b="1" dirty="0" smtClean="0">
                <a:ln w="10541" cmpd="sng">
                  <a:solidFill>
                    <a:schemeClr val="accent1">
                      <a:shade val="88000"/>
                      <a:satMod val="110000"/>
                    </a:schemeClr>
                  </a:solidFill>
                  <a:prstDash val="solid"/>
                </a:ln>
                <a:solidFill>
                  <a:schemeClr val="bg1"/>
                </a:solidFill>
                <a:latin typeface="Arial" pitchFamily="34" charset="0"/>
                <a:cs typeface="Arial" pitchFamily="34" charset="0"/>
              </a:rPr>
              <a:t>المحاضرة </a:t>
            </a:r>
            <a:r>
              <a:rPr lang="ar-IQ" sz="4400" b="1" smtClean="0">
                <a:ln w="10541" cmpd="sng">
                  <a:solidFill>
                    <a:schemeClr val="accent1">
                      <a:shade val="88000"/>
                      <a:satMod val="110000"/>
                    </a:schemeClr>
                  </a:solidFill>
                  <a:prstDash val="solid"/>
                </a:ln>
                <a:solidFill>
                  <a:schemeClr val="bg1"/>
                </a:solidFill>
                <a:latin typeface="Arial" pitchFamily="34" charset="0"/>
                <a:cs typeface="Arial" pitchFamily="34" charset="0"/>
              </a:rPr>
              <a:t>الاولى الانزيمات</a:t>
            </a:r>
            <a:endParaRPr lang="en-US" sz="4400" b="1" dirty="0">
              <a:ln w="10541" cmpd="sng">
                <a:solidFill>
                  <a:schemeClr val="accent1">
                    <a:shade val="88000"/>
                    <a:satMod val="110000"/>
                  </a:schemeClr>
                </a:solidFill>
                <a:prstDash val="solid"/>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0157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609600"/>
            <a:ext cx="5829300" cy="1960033"/>
          </a:xfrm>
        </p:spPr>
        <p:txBody>
          <a:bodyPr/>
          <a:lstStyle/>
          <a:p>
            <a:r>
              <a:rPr lang="ar-IQ" dirty="0" smtClean="0"/>
              <a:t>المحاضرة الثانية انزيمات</a:t>
            </a:r>
            <a:r>
              <a:rPr lang="en-US" dirty="0" smtClean="0"/>
              <a:t/>
            </a:r>
            <a:br>
              <a:rPr lang="en-US" dirty="0" smtClean="0"/>
            </a:br>
            <a:r>
              <a:rPr lang="en-US" dirty="0" smtClean="0"/>
              <a:t>21-4-2019</a:t>
            </a:r>
            <a:endParaRPr lang="en-US"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35751" t="51539" r="4322"/>
          <a:stretch/>
        </p:blipFill>
        <p:spPr>
          <a:xfrm>
            <a:off x="1300425" y="2731477"/>
            <a:ext cx="4109775" cy="4431323"/>
          </a:xfrm>
          <a:prstGeom prst="rect">
            <a:avLst/>
          </a:prstGeom>
        </p:spPr>
      </p:pic>
    </p:spTree>
    <p:extLst>
      <p:ext uri="{BB962C8B-B14F-4D97-AF65-F5344CB8AC3E}">
        <p14:creationId xmlns:p14="http://schemas.microsoft.com/office/powerpoint/2010/main" val="110106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003" y="76200"/>
            <a:ext cx="6546797" cy="10402848"/>
          </a:xfrm>
          <a:prstGeom prst="rect">
            <a:avLst/>
          </a:prstGeom>
        </p:spPr>
        <p:txBody>
          <a:bodyPr wrap="square">
            <a:spAutoFit/>
          </a:bodyPr>
          <a:lstStyle/>
          <a:p>
            <a:pPr algn="ctr"/>
            <a:r>
              <a:rPr lang="en-US" b="1" u="sng" dirty="0" smtClean="0"/>
              <a:t>Enzyme </a:t>
            </a:r>
            <a:r>
              <a:rPr lang="en-US" b="1" u="sng" dirty="0"/>
              <a:t>classes : </a:t>
            </a:r>
          </a:p>
          <a:p>
            <a:r>
              <a:rPr lang="en-US" sz="1600" b="1" dirty="0" smtClean="0"/>
              <a:t>Your </a:t>
            </a:r>
            <a:r>
              <a:rPr lang="en-US" sz="1600" b="1" dirty="0"/>
              <a:t>body contains around 3,000 unique </a:t>
            </a:r>
            <a:r>
              <a:rPr lang="en-US" sz="1600" b="1" dirty="0" smtClean="0"/>
              <a:t>enzymes, and are </a:t>
            </a:r>
            <a:r>
              <a:rPr lang="en-US" sz="1600" b="1" dirty="0"/>
              <a:t>classified into six </a:t>
            </a:r>
            <a:r>
              <a:rPr lang="en-US" sz="1600" b="1" dirty="0" smtClean="0"/>
              <a:t>categories: </a:t>
            </a:r>
            <a:r>
              <a:rPr lang="en-US" sz="1600" b="1" dirty="0" smtClean="0">
                <a:hlinkClick r:id="rId3" tooltip="Learn more about Oxidoreductases"/>
              </a:rPr>
              <a:t>Oxidoreductases</a:t>
            </a:r>
            <a:r>
              <a:rPr lang="en-US" sz="1600" b="1" dirty="0"/>
              <a:t>, </a:t>
            </a:r>
            <a:r>
              <a:rPr lang="en-US" sz="1600" b="1" dirty="0">
                <a:hlinkClick r:id="rId4" tooltip="Learn more about Transferases"/>
              </a:rPr>
              <a:t>transferases</a:t>
            </a:r>
            <a:r>
              <a:rPr lang="en-US" sz="1600" b="1" dirty="0"/>
              <a:t>, </a:t>
            </a:r>
            <a:r>
              <a:rPr lang="en-US" sz="1600" b="1" dirty="0">
                <a:hlinkClick r:id="rId5" tooltip="Learn more about Hydrolases"/>
              </a:rPr>
              <a:t>hydrolases</a:t>
            </a:r>
            <a:r>
              <a:rPr lang="en-US" sz="1600" b="1" dirty="0"/>
              <a:t>, </a:t>
            </a:r>
            <a:r>
              <a:rPr lang="en-US" sz="1600" b="1" dirty="0">
                <a:hlinkClick r:id="rId6" tooltip="Learn more about Lyases"/>
              </a:rPr>
              <a:t>Lyases</a:t>
            </a:r>
            <a:r>
              <a:rPr lang="en-US" sz="1600" b="1" dirty="0"/>
              <a:t>, </a:t>
            </a:r>
            <a:r>
              <a:rPr lang="en-US" sz="1600" b="1" dirty="0">
                <a:hlinkClick r:id="rId7" tooltip="Learn more about Ligases"/>
              </a:rPr>
              <a:t>ligases</a:t>
            </a:r>
            <a:r>
              <a:rPr lang="en-US" sz="1600" b="1" dirty="0"/>
              <a:t>, and </a:t>
            </a:r>
            <a:r>
              <a:rPr lang="en-US" sz="1600" b="1" u="sng" dirty="0" smtClean="0">
                <a:hlinkClick r:id="rId8" tooltip="Learn more about Isomerases"/>
              </a:rPr>
              <a:t>Isomerases</a:t>
            </a:r>
            <a:r>
              <a:rPr lang="en-US" sz="1600" b="1" dirty="0" smtClean="0"/>
              <a:t>. As </a:t>
            </a:r>
            <a:r>
              <a:rPr lang="en-US" sz="1600" b="1" dirty="0"/>
              <a:t>in table</a:t>
            </a:r>
            <a:r>
              <a:rPr lang="en-US" sz="1600" b="1" dirty="0">
                <a:cs typeface="Times New Roman" pitchFamily="18" charset="0"/>
              </a:rPr>
              <a:t> (3</a:t>
            </a:r>
            <a:r>
              <a:rPr lang="en-US" sz="1600" b="1" dirty="0" smtClean="0">
                <a:cs typeface="Times New Roman" pitchFamily="18" charset="0"/>
              </a:rPr>
              <a:t>).</a:t>
            </a:r>
          </a:p>
          <a:p>
            <a:r>
              <a:rPr lang="en-US" sz="1600" b="1" dirty="0" smtClean="0"/>
              <a:t>Table</a:t>
            </a:r>
            <a:r>
              <a:rPr lang="en-US" sz="1600" b="1" dirty="0" smtClean="0">
                <a:cs typeface="Times New Roman" pitchFamily="18" charset="0"/>
              </a:rPr>
              <a:t> </a:t>
            </a:r>
            <a:r>
              <a:rPr lang="en-US" sz="1600" b="1" dirty="0">
                <a:cs typeface="Times New Roman" pitchFamily="18" charset="0"/>
              </a:rPr>
              <a:t>(3</a:t>
            </a:r>
            <a:r>
              <a:rPr lang="en-US" sz="1600" b="1" dirty="0" smtClean="0">
                <a:cs typeface="Times New Roman" pitchFamily="18" charset="0"/>
              </a:rPr>
              <a:t>): Enzyme classes.</a:t>
            </a:r>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pPr algn="ctr"/>
            <a:endParaRPr lang="en-US" sz="2000" b="1" u="sng" dirty="0" smtClean="0"/>
          </a:p>
          <a:p>
            <a:pPr algn="ctr"/>
            <a:r>
              <a:rPr lang="en-US" sz="2000" b="1" u="sng" dirty="0" smtClean="0"/>
              <a:t>Factors </a:t>
            </a:r>
            <a:r>
              <a:rPr lang="en-US" sz="2000" b="1" u="sng" dirty="0"/>
              <a:t>Affecting The Enzyme Activity</a:t>
            </a:r>
          </a:p>
          <a:p>
            <a:r>
              <a:rPr lang="en-US" b="1" dirty="0"/>
              <a:t>1-Enzyme concentration</a:t>
            </a:r>
          </a:p>
          <a:p>
            <a:r>
              <a:rPr lang="en-US" b="1" dirty="0"/>
              <a:t>2- substrate concentration</a:t>
            </a:r>
          </a:p>
          <a:p>
            <a:r>
              <a:rPr lang="en-US" b="1" dirty="0"/>
              <a:t>3- Product concentration</a:t>
            </a:r>
          </a:p>
          <a:p>
            <a:r>
              <a:rPr lang="en-US" b="1" dirty="0"/>
              <a:t>4-Tempreture</a:t>
            </a:r>
          </a:p>
          <a:p>
            <a:r>
              <a:rPr lang="en-US" b="1" dirty="0"/>
              <a:t>5- pH</a:t>
            </a:r>
          </a:p>
          <a:p>
            <a:r>
              <a:rPr lang="en-US" b="1" dirty="0" smtClean="0"/>
              <a:t>6- UV light &amp; Radiation</a:t>
            </a:r>
          </a:p>
          <a:p>
            <a:r>
              <a:rPr lang="en-US" b="1" dirty="0" smtClean="0"/>
              <a:t>7- Activators</a:t>
            </a:r>
          </a:p>
          <a:p>
            <a:r>
              <a:rPr lang="en-US" b="1" dirty="0" smtClean="0"/>
              <a:t>8-Inhibitors</a:t>
            </a:r>
          </a:p>
          <a:p>
            <a:r>
              <a:rPr lang="en-US" b="1" dirty="0" smtClean="0"/>
              <a:t>9- Anti enzymes</a:t>
            </a:r>
          </a:p>
          <a:p>
            <a:r>
              <a:rPr lang="en-US" b="1" dirty="0" smtClean="0"/>
              <a:t>10- Time</a:t>
            </a:r>
          </a:p>
          <a:p>
            <a:endParaRPr lang="en-US" sz="1600" b="1" dirty="0" smtClean="0">
              <a:cs typeface="Times New Roman" pitchFamily="18" charset="0"/>
            </a:endParaRPr>
          </a:p>
          <a:p>
            <a:endParaRPr lang="en-US" sz="1600" b="1" dirty="0">
              <a:cs typeface="Times New Roman" pitchFamily="18" charset="0"/>
            </a:endParaRPr>
          </a:p>
          <a:p>
            <a:endParaRPr lang="en-US" sz="1600" b="1" dirty="0" smtClean="0">
              <a:cs typeface="Times New Roman" pitchFamily="18" charset="0"/>
            </a:endParaRPr>
          </a:p>
          <a:p>
            <a:endParaRPr lang="en-US" sz="1600" b="1" dirty="0">
              <a:cs typeface="Times New Roman" pitchFamily="18" charset="0"/>
            </a:endParaRPr>
          </a:p>
          <a:p>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532483208"/>
              </p:ext>
            </p:extLst>
          </p:nvPr>
        </p:nvGraphicFramePr>
        <p:xfrm>
          <a:off x="228600" y="1560568"/>
          <a:ext cx="6400800" cy="4230632"/>
        </p:xfrm>
        <a:graphic>
          <a:graphicData uri="http://schemas.openxmlformats.org/drawingml/2006/table">
            <a:tbl>
              <a:tblPr/>
              <a:tblGrid>
                <a:gridCol w="1981200"/>
                <a:gridCol w="4419600"/>
              </a:tblGrid>
              <a:tr h="302350">
                <a:tc>
                  <a:txBody>
                    <a:bodyPr/>
                    <a:lstStyle/>
                    <a:p>
                      <a:pPr algn="ctr"/>
                      <a:r>
                        <a:rPr lang="en-US" sz="1800" b="1" dirty="0" smtClean="0">
                          <a:effectLst/>
                        </a:rPr>
                        <a:t>Class </a:t>
                      </a:r>
                      <a:endParaRPr lang="en-US" sz="18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b="1" u="none" dirty="0" smtClean="0"/>
                        <a:t>Enzyme Function</a:t>
                      </a:r>
                      <a:endParaRPr lang="en-US" sz="1800" b="1" u="none" dirty="0"/>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744800">
                <a:tc>
                  <a:txBody>
                    <a:bodyPr/>
                    <a:lstStyle/>
                    <a:p>
                      <a:pPr algn="ctr"/>
                      <a:r>
                        <a:rPr lang="en-US" sz="1600" b="1" dirty="0" smtClean="0">
                          <a:effectLst/>
                        </a:rPr>
                        <a:t>Oxidoredo-reductases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oxidation-reduction </a:t>
                      </a:r>
                      <a:r>
                        <a:rPr lang="en-US" sz="1600" b="1" dirty="0" smtClean="0">
                          <a:effectLst/>
                        </a:rPr>
                        <a:t>reactions</a:t>
                      </a:r>
                    </a:p>
                    <a:p>
                      <a:pPr algn="l"/>
                      <a:r>
                        <a:rPr lang="en-US" sz="1600" b="1" u="none" dirty="0" smtClean="0">
                          <a:solidFill>
                            <a:schemeClr val="tx1"/>
                          </a:solidFill>
                          <a:effectLst/>
                        </a:rPr>
                        <a:t> Glucose Dehydrogenase, o</a:t>
                      </a:r>
                      <a:r>
                        <a:rPr lang="en-US" sz="1600" b="1" i="0" u="none" kern="1200" dirty="0" smtClean="0">
                          <a:solidFill>
                            <a:schemeClr val="tx1"/>
                          </a:solidFill>
                          <a:effectLst/>
                          <a:latin typeface="+mn-lt"/>
                          <a:ea typeface="+mn-ea"/>
                          <a:cs typeface="+mn-cs"/>
                        </a:rPr>
                        <a:t>xidizes Glucose to</a:t>
                      </a:r>
                    </a:p>
                    <a:p>
                      <a:pPr algn="l"/>
                      <a:r>
                        <a:rPr lang="en-US" sz="1600" b="1" i="0" u="none" kern="1200" dirty="0" smtClean="0">
                          <a:solidFill>
                            <a:schemeClr val="tx1"/>
                          </a:solidFill>
                          <a:effectLst/>
                          <a:latin typeface="+mn-lt"/>
                          <a:ea typeface="+mn-ea"/>
                          <a:cs typeface="+mn-cs"/>
                        </a:rPr>
                        <a:t> ATP in animals.</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Transferases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the transfer of functional groups among </a:t>
                      </a:r>
                      <a:r>
                        <a:rPr lang="en-US" sz="1600" b="1" dirty="0" smtClean="0">
                          <a:effectLst/>
                        </a:rPr>
                        <a:t>molecules, Transaminase Kinases.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22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Hydrolases </a:t>
                      </a:r>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Add water across a bond, </a:t>
                      </a:r>
                      <a:r>
                        <a:rPr lang="en-US" sz="1600" b="1" i="0" kern="1200" dirty="0" smtClean="0">
                          <a:solidFill>
                            <a:schemeClr val="tx1"/>
                          </a:solidFill>
                          <a:effectLst/>
                          <a:latin typeface="+mn-lt"/>
                          <a:ea typeface="+mn-ea"/>
                          <a:cs typeface="+mn-cs"/>
                        </a:rPr>
                        <a:t>Lipases.</a:t>
                      </a:r>
                      <a:endParaRPr lang="en-US" sz="1600" b="1" dirty="0"/>
                    </a:p>
                  </a:txBody>
                  <a:tcPr marL="68580" marR="68580" marT="60960" marB="609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827">
                <a:tc>
                  <a:txBody>
                    <a:bodyPr/>
                    <a:lstStyle/>
                    <a:p>
                      <a:pPr algn="ctr"/>
                      <a:r>
                        <a:rPr lang="en-US" sz="1600" b="1" dirty="0">
                          <a:effectLst/>
                        </a:rPr>
                        <a:t>Lyases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Catalyze </a:t>
                      </a:r>
                      <a:r>
                        <a:rPr lang="en-US" sz="1600" b="1" dirty="0" smtClean="0">
                          <a:effectLst/>
                        </a:rPr>
                        <a:t>a formation of double bonds (or a ring structure), Decarboxylases.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20698">
                <a:tc>
                  <a:txBody>
                    <a:bodyPr/>
                    <a:lstStyle/>
                    <a:p>
                      <a:pPr algn="ctr"/>
                      <a:r>
                        <a:rPr lang="en-US" sz="1600" b="1" dirty="0">
                          <a:effectLst/>
                        </a:rPr>
                        <a:t>Ligases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effectLst/>
                        </a:rPr>
                        <a:t>Catalyze bond formation, Citric acid synthetase.</a:t>
                      </a:r>
                      <a:endParaRPr lang="en-US" sz="1600" b="1" dirty="0">
                        <a:effectLst/>
                      </a:endParaRP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54032">
                <a:tc>
                  <a:txBody>
                    <a:bodyPr/>
                    <a:lstStyle/>
                    <a:p>
                      <a:pPr algn="ctr"/>
                      <a:r>
                        <a:rPr lang="en-US" sz="1600" b="1" dirty="0">
                          <a:effectLst/>
                        </a:rPr>
                        <a:t>Isomerases</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a:r>
                        <a:rPr lang="en-US" sz="1600" b="1" dirty="0">
                          <a:effectLst/>
                        </a:rPr>
                        <a:t>Catalyze isomerization (changing of a molecule into its isomer</a:t>
                      </a:r>
                      <a:r>
                        <a:rPr lang="en-US" sz="1600" b="1" dirty="0" smtClean="0">
                          <a:effectLst/>
                        </a:rPr>
                        <a:t>), Phospho hexo isomerase:</a:t>
                      </a:r>
                      <a:endParaRPr lang="en-US" sz="1600" b="1" i="0" u="none" strike="noStrike" kern="1200" dirty="0" smtClean="0">
                        <a:solidFill>
                          <a:schemeClr val="tx1"/>
                        </a:solidFill>
                        <a:effectLst/>
                        <a:latin typeface="+mn-lt"/>
                        <a:ea typeface="+mn-ea"/>
                        <a:cs typeface="+mn-cs"/>
                      </a:endParaRPr>
                    </a:p>
                    <a:p>
                      <a:pPr algn="l"/>
                      <a:r>
                        <a:rPr lang="en-US" sz="1600" b="1" i="0" u="none" strike="noStrike" kern="1200" dirty="0" smtClean="0">
                          <a:solidFill>
                            <a:schemeClr val="tx1"/>
                          </a:solidFill>
                          <a:effectLst/>
                          <a:latin typeface="+mn-lt"/>
                          <a:ea typeface="+mn-ea"/>
                          <a:cs typeface="+mn-cs"/>
                        </a:rPr>
                        <a:t>glucose-6-phosphate</a:t>
                      </a:r>
                      <a:r>
                        <a:rPr lang="en-US" sz="1600" b="1" i="0" kern="1200" dirty="0" smtClean="0">
                          <a:solidFill>
                            <a:schemeClr val="tx1"/>
                          </a:solidFill>
                          <a:effectLst/>
                          <a:latin typeface="+mn-lt"/>
                          <a:ea typeface="+mn-ea"/>
                          <a:cs typeface="+mn-cs"/>
                        </a:rPr>
                        <a:t> ↔ fructose</a:t>
                      </a:r>
                      <a:r>
                        <a:rPr lang="en-US" sz="1600" b="1" i="0" u="none" strike="noStrike" kern="1200" dirty="0" smtClean="0">
                          <a:solidFill>
                            <a:schemeClr val="tx1"/>
                          </a:solidFill>
                          <a:effectLst/>
                          <a:latin typeface="+mn-lt"/>
                          <a:ea typeface="+mn-ea"/>
                          <a:cs typeface="+mn-cs"/>
                        </a:rPr>
                        <a:t>-6-phosphate.</a:t>
                      </a:r>
                    </a:p>
                  </a:txBody>
                  <a:tcPr marL="38110" marR="38110" marT="19055" marB="190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375058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6705600" cy="9233297"/>
          </a:xfrm>
          <a:prstGeom prst="rect">
            <a:avLst/>
          </a:prstGeom>
        </p:spPr>
        <p:txBody>
          <a:bodyPr wrap="square">
            <a:spAutoFit/>
          </a:bodyPr>
          <a:lstStyle/>
          <a:p>
            <a:r>
              <a:rPr lang="en-US" sz="1600" b="1" dirty="0"/>
              <a:t> </a:t>
            </a:r>
            <a:r>
              <a:rPr lang="en-US" sz="1600" b="1" u="sng" dirty="0"/>
              <a:t>Factors </a:t>
            </a:r>
            <a:r>
              <a:rPr lang="en-US" sz="1600" b="1" u="sng" dirty="0" smtClean="0"/>
              <a:t>Affecting The </a:t>
            </a:r>
            <a:r>
              <a:rPr lang="en-US" sz="1600" b="1" u="sng" dirty="0"/>
              <a:t>Enzyme </a:t>
            </a:r>
            <a:r>
              <a:rPr lang="en-US" sz="1600" b="1" u="sng" dirty="0" smtClean="0"/>
              <a:t>Activity:</a:t>
            </a:r>
            <a:endParaRPr lang="en-US" sz="1600" b="1" dirty="0"/>
          </a:p>
          <a:p>
            <a:r>
              <a:rPr lang="en-US" sz="1600" b="1" u="sng" dirty="0" smtClean="0"/>
              <a:t>1-Enzyme concentration:</a:t>
            </a:r>
            <a:endParaRPr lang="en-US" sz="1600" b="1" u="sng" dirty="0"/>
          </a:p>
          <a:p>
            <a:r>
              <a:rPr lang="en-US" sz="1600" b="1" dirty="0" smtClean="0"/>
              <a:t>If the </a:t>
            </a:r>
            <a:r>
              <a:rPr lang="en-US" sz="1600" b="1" dirty="0"/>
              <a:t>concentration of the enzyme is increased, the velocity of the reaction proportionately </a:t>
            </a:r>
            <a:r>
              <a:rPr lang="en-US" sz="1600" b="1" dirty="0" smtClean="0"/>
              <a:t>increases, in clinical application determination of enzyme concentration &amp; for diagnosis of inborn error in metabolism.</a:t>
            </a:r>
          </a:p>
          <a:p>
            <a:r>
              <a:rPr lang="en-US" sz="1600" b="1" dirty="0" smtClean="0"/>
              <a:t> as bellow</a:t>
            </a:r>
            <a:r>
              <a:rPr lang="en-US" sz="1600" b="1" dirty="0"/>
              <a:t>. Figure(6</a:t>
            </a:r>
            <a:r>
              <a:rPr lang="en-US" sz="1600" b="1" dirty="0" smtClean="0"/>
              <a:t>).</a:t>
            </a:r>
          </a:p>
          <a:p>
            <a:endParaRPr lang="en-US" sz="1600" b="1" dirty="0"/>
          </a:p>
          <a:p>
            <a:endParaRPr lang="en-US" sz="1600" b="1" dirty="0" smtClean="0"/>
          </a:p>
          <a:p>
            <a:endParaRPr lang="en-US" sz="1600" b="1" dirty="0"/>
          </a:p>
          <a:p>
            <a:endParaRPr lang="en-US" b="1" dirty="0" smtClean="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u="sng" dirty="0" smtClean="0"/>
          </a:p>
          <a:p>
            <a:r>
              <a:rPr lang="en-US" b="1" u="sng" dirty="0" smtClean="0"/>
              <a:t>2- The </a:t>
            </a:r>
            <a:r>
              <a:rPr lang="en-US" b="1" u="sng" dirty="0"/>
              <a:t>substrate </a:t>
            </a:r>
            <a:r>
              <a:rPr lang="en-US" b="1" u="sng" dirty="0" smtClean="0"/>
              <a:t>concentration:</a:t>
            </a:r>
            <a:endParaRPr lang="en-US" b="1" u="sng" dirty="0"/>
          </a:p>
          <a:p>
            <a:r>
              <a:rPr lang="en-US" sz="1600" b="1" dirty="0"/>
              <a:t>the rate of enzymatic reaction increases as the substrate concentration increases until a limiting rate is reached, after which further increase in the substrate concentration produces no significant change in the reaction rate. At this point, </a:t>
            </a:r>
            <a:r>
              <a:rPr lang="en-US" sz="1600" b="1" dirty="0" smtClean="0"/>
              <a:t>all </a:t>
            </a:r>
            <a:r>
              <a:rPr lang="en-US" sz="1600" b="1" dirty="0"/>
              <a:t>of the enzyme active sites have saturated with substrate, </a:t>
            </a:r>
            <a:r>
              <a:rPr lang="en-US" sz="1600" b="1" dirty="0" smtClean="0"/>
              <a:t>Figure(7).</a:t>
            </a:r>
          </a:p>
          <a:p>
            <a:endParaRPr lang="en-US" sz="1600" b="1" dirty="0"/>
          </a:p>
          <a:p>
            <a:endParaRPr lang="en-US" sz="1600" b="1" dirty="0" smtClean="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smtClean="0"/>
          </a:p>
          <a:p>
            <a:r>
              <a:rPr lang="en-US" b="1" u="sng" dirty="0" smtClean="0"/>
              <a:t>3- </a:t>
            </a:r>
            <a:r>
              <a:rPr lang="en-US" b="1" u="sng" dirty="0"/>
              <a:t>Product </a:t>
            </a:r>
            <a:r>
              <a:rPr lang="en-US" b="1" u="sng" dirty="0" smtClean="0"/>
              <a:t>concentration:</a:t>
            </a:r>
          </a:p>
          <a:p>
            <a:r>
              <a:rPr lang="en-US" b="1" dirty="0" smtClean="0"/>
              <a:t> </a:t>
            </a:r>
            <a:r>
              <a:rPr lang="en-US" sz="1600" b="1" dirty="0" smtClean="0"/>
              <a:t>With </a:t>
            </a:r>
            <a:r>
              <a:rPr lang="en-US" sz="1600" b="1" dirty="0"/>
              <a:t>increase in product concentration the velocity rate </a:t>
            </a:r>
            <a:r>
              <a:rPr lang="en-US" sz="1600" b="1" dirty="0" smtClean="0"/>
              <a:t>decrease causing feed-back inhibition of enzyme.</a:t>
            </a:r>
            <a:endParaRPr lang="en-US" sz="1600" b="1" dirty="0"/>
          </a:p>
          <a:p>
            <a:endParaRPr lang="en-US" sz="1600" b="1" dirty="0"/>
          </a:p>
        </p:txBody>
      </p:sp>
      <p:grpSp>
        <p:nvGrpSpPr>
          <p:cNvPr id="9" name="Group 8"/>
          <p:cNvGrpSpPr/>
          <p:nvPr/>
        </p:nvGrpSpPr>
        <p:grpSpPr>
          <a:xfrm>
            <a:off x="639455" y="1676400"/>
            <a:ext cx="5731490" cy="2514600"/>
            <a:chOff x="669322" y="2819400"/>
            <a:chExt cx="4403511" cy="3853934"/>
          </a:xfrm>
        </p:grpSpPr>
        <p:sp>
          <p:nvSpPr>
            <p:cNvPr id="10" name="Rectangle 9"/>
            <p:cNvSpPr/>
            <p:nvPr/>
          </p:nvSpPr>
          <p:spPr>
            <a:xfrm>
              <a:off x="669323" y="6211669"/>
              <a:ext cx="4403510" cy="461665"/>
            </a:xfrm>
            <a:prstGeom prst="rect">
              <a:avLst/>
            </a:prstGeom>
          </p:spPr>
          <p:txBody>
            <a:bodyPr wrap="square">
              <a:spAutoFit/>
            </a:bodyPr>
            <a:lstStyle/>
            <a:p>
              <a:r>
                <a:rPr lang="en-US" sz="1200" b="1" dirty="0"/>
                <a:t>Figure(6): The effect of increasing the enzyme </a:t>
              </a:r>
              <a:r>
                <a:rPr lang="en-US" sz="1200" b="1" dirty="0" smtClean="0"/>
                <a:t>concentration </a:t>
              </a:r>
              <a:r>
                <a:rPr lang="en-US" sz="1200" b="1" dirty="0"/>
                <a:t>upon the reaction. X1,X2 are increasing concentration.</a:t>
              </a:r>
            </a:p>
          </p:txBody>
        </p:sp>
        <p:pic>
          <p:nvPicPr>
            <p:cNvPr id="11" name="Picture 10"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7031" t="61273" r="74959" b="35527"/>
            <a:stretch/>
          </p:blipFill>
          <p:spPr>
            <a:xfrm>
              <a:off x="3469285" y="4896059"/>
              <a:ext cx="797915" cy="361741"/>
            </a:xfrm>
            <a:prstGeom prst="rect">
              <a:avLst/>
            </a:prstGeom>
          </p:spPr>
        </p:pic>
        <p:pic>
          <p:nvPicPr>
            <p:cNvPr id="12" name="Picture 11" descr="Enzyme Concentration (Introduction to Enzymes) - Google Chrome"/>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27" t="40267" r="73055" b="30075"/>
            <a:stretch/>
          </p:blipFill>
          <p:spPr>
            <a:xfrm>
              <a:off x="669322" y="2819400"/>
              <a:ext cx="4403511" cy="3333148"/>
            </a:xfrm>
            <a:prstGeom prst="rect">
              <a:avLst/>
            </a:prstGeom>
          </p:spPr>
        </p:pic>
        <p:sp>
          <p:nvSpPr>
            <p:cNvPr id="13" name="Rectangle 12"/>
            <p:cNvSpPr/>
            <p:nvPr/>
          </p:nvSpPr>
          <p:spPr>
            <a:xfrm>
              <a:off x="3124200" y="33133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a:t>
              </a:r>
              <a:r>
                <a:rPr lang="en-US" sz="1100" b="1" dirty="0" smtClean="0"/>
                <a:t>X2 </a:t>
              </a:r>
              <a:endParaRPr lang="en-US" sz="1100" dirty="0"/>
            </a:p>
          </p:txBody>
        </p:sp>
        <p:sp>
          <p:nvSpPr>
            <p:cNvPr id="14" name="Rectangle 13"/>
            <p:cNvSpPr/>
            <p:nvPr/>
          </p:nvSpPr>
          <p:spPr>
            <a:xfrm>
              <a:off x="3886200" y="43039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enzyme concentration X1 </a:t>
              </a:r>
              <a:endParaRPr lang="en-US" sz="1100" dirty="0"/>
            </a:p>
          </p:txBody>
        </p:sp>
        <p:sp>
          <p:nvSpPr>
            <p:cNvPr id="15" name="Rectangle 14"/>
            <p:cNvSpPr/>
            <p:nvPr/>
          </p:nvSpPr>
          <p:spPr>
            <a:xfrm>
              <a:off x="3810000" y="5294531"/>
              <a:ext cx="914400" cy="49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No enzyme  </a:t>
              </a:r>
              <a:endParaRPr lang="en-US" sz="1100" dirty="0"/>
            </a:p>
          </p:txBody>
        </p:sp>
        <p:sp>
          <p:nvSpPr>
            <p:cNvPr id="16" name="Rectangle 15"/>
            <p:cNvSpPr/>
            <p:nvPr/>
          </p:nvSpPr>
          <p:spPr>
            <a:xfrm>
              <a:off x="1828800" y="5867400"/>
              <a:ext cx="685800" cy="18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Time</a:t>
              </a:r>
              <a:endParaRPr lang="en-US" sz="1100" dirty="0"/>
            </a:p>
          </p:txBody>
        </p:sp>
        <p:sp>
          <p:nvSpPr>
            <p:cNvPr id="17" name="Rectangle 16"/>
            <p:cNvSpPr/>
            <p:nvPr/>
          </p:nvSpPr>
          <p:spPr>
            <a:xfrm rot="16200000">
              <a:off x="-403871" y="4466883"/>
              <a:ext cx="2514601" cy="13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Product concentration </a:t>
              </a:r>
              <a:endParaRPr lang="en-US" sz="1100" dirty="0"/>
            </a:p>
          </p:txBody>
        </p:sp>
      </p:grpSp>
      <p:grpSp>
        <p:nvGrpSpPr>
          <p:cNvPr id="19" name="Group 18"/>
          <p:cNvGrpSpPr/>
          <p:nvPr/>
        </p:nvGrpSpPr>
        <p:grpSpPr>
          <a:xfrm>
            <a:off x="1218363" y="5848863"/>
            <a:ext cx="5182437" cy="2228337"/>
            <a:chOff x="0" y="2590800"/>
            <a:chExt cx="5791200" cy="2365178"/>
          </a:xfrm>
        </p:grpSpPr>
        <p:pic>
          <p:nvPicPr>
            <p:cNvPr id="20" name="Picture 19" descr="Factors Affecting Enzyme Activity | A-Level Biology Revision Notes - Google Chrome"/>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1667" t="29102" r="49167" b="43869"/>
            <a:stretch/>
          </p:blipFill>
          <p:spPr>
            <a:xfrm>
              <a:off x="76200" y="2590800"/>
              <a:ext cx="5715000" cy="2057400"/>
            </a:xfrm>
            <a:prstGeom prst="rect">
              <a:avLst/>
            </a:prstGeom>
          </p:spPr>
        </p:pic>
        <p:sp>
          <p:nvSpPr>
            <p:cNvPr id="21" name="Rounded Rectangle 20"/>
            <p:cNvSpPr/>
            <p:nvPr/>
          </p:nvSpPr>
          <p:spPr>
            <a:xfrm>
              <a:off x="3124198" y="4415832"/>
              <a:ext cx="2411548"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enzyme </a:t>
              </a:r>
              <a:r>
                <a:rPr lang="en-US" sz="1200" b="1" dirty="0" smtClean="0"/>
                <a:t>concentration</a:t>
              </a:r>
              <a:r>
                <a:rPr lang="en-US" sz="1200" b="1" dirty="0"/>
                <a:t>. </a:t>
              </a:r>
            </a:p>
          </p:txBody>
        </p:sp>
        <p:sp>
          <p:nvSpPr>
            <p:cNvPr id="22" name="Rounded Rectangle 21"/>
            <p:cNvSpPr/>
            <p:nvPr/>
          </p:nvSpPr>
          <p:spPr>
            <a:xfrm>
              <a:off x="304800" y="4419600"/>
              <a:ext cx="2058237"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t>Substrate </a:t>
              </a:r>
              <a:r>
                <a:rPr lang="en-US" sz="1200" b="1" dirty="0"/>
                <a:t>concentration. </a:t>
              </a:r>
            </a:p>
          </p:txBody>
        </p:sp>
        <p:sp>
          <p:nvSpPr>
            <p:cNvPr id="23" name="Rounded Rectangle 22"/>
            <p:cNvSpPr/>
            <p:nvPr/>
          </p:nvSpPr>
          <p:spPr>
            <a:xfrm rot="16200000">
              <a:off x="-673771" y="3456937"/>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4" name="Rounded Rectangle 23"/>
            <p:cNvSpPr/>
            <p:nvPr/>
          </p:nvSpPr>
          <p:spPr>
            <a:xfrm rot="16200000">
              <a:off x="2145629" y="3416972"/>
              <a:ext cx="1560234" cy="21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The </a:t>
              </a:r>
              <a:r>
                <a:rPr lang="en-US" sz="1200" b="1" dirty="0" smtClean="0"/>
                <a:t>reaction rate. </a:t>
              </a:r>
              <a:endParaRPr lang="en-US" sz="1200" b="1" dirty="0"/>
            </a:p>
          </p:txBody>
        </p:sp>
        <p:sp>
          <p:nvSpPr>
            <p:cNvPr id="25" name="Rectangle 24"/>
            <p:cNvSpPr/>
            <p:nvPr/>
          </p:nvSpPr>
          <p:spPr>
            <a:xfrm>
              <a:off x="106346" y="4648201"/>
              <a:ext cx="5684854" cy="307777"/>
            </a:xfrm>
            <a:prstGeom prst="rect">
              <a:avLst/>
            </a:prstGeom>
          </p:spPr>
          <p:txBody>
            <a:bodyPr wrap="square">
              <a:spAutoFit/>
            </a:bodyPr>
            <a:lstStyle/>
            <a:p>
              <a:pPr eaLnBrk="0" hangingPunct="0">
                <a:defRPr/>
              </a:pPr>
              <a:r>
                <a:rPr lang="en-US" sz="1400" b="1" dirty="0" smtClean="0"/>
                <a:t>Figure(7): </a:t>
              </a:r>
              <a:r>
                <a:rPr lang="en-US" sz="1400" b="1" dirty="0"/>
                <a:t>The effect of </a:t>
              </a:r>
              <a:r>
                <a:rPr lang="en-US" sz="1400" b="1" dirty="0" smtClean="0"/>
                <a:t>substrate concentration on </a:t>
              </a:r>
              <a:r>
                <a:rPr lang="en-US" sz="1400" b="1" dirty="0"/>
                <a:t>Enzyme action. </a:t>
              </a:r>
            </a:p>
          </p:txBody>
        </p:sp>
      </p:grpSp>
    </p:spTree>
    <p:extLst>
      <p:ext uri="{BB962C8B-B14F-4D97-AF65-F5344CB8AC3E}">
        <p14:creationId xmlns:p14="http://schemas.microsoft.com/office/powerpoint/2010/main" val="56163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629400" cy="11203067"/>
          </a:xfrm>
          <a:prstGeom prst="rect">
            <a:avLst/>
          </a:prstGeom>
        </p:spPr>
        <p:txBody>
          <a:bodyPr wrap="square">
            <a:spAutoFit/>
          </a:bodyPr>
          <a:lstStyle/>
          <a:p>
            <a:pPr eaLnBrk="0" hangingPunct="0">
              <a:defRPr/>
            </a:pPr>
            <a:r>
              <a:rPr lang="en-US" b="1" u="sng" dirty="0" smtClean="0"/>
              <a:t>4-The effect of Temperature on Enzyme activity:</a:t>
            </a:r>
            <a:r>
              <a:rPr lang="en-US" dirty="0"/>
              <a:t> </a:t>
            </a:r>
            <a:r>
              <a:rPr lang="en-US" sz="1600" b="1" dirty="0"/>
              <a:t>Each enzyme has a temperature that it works optimally in, which in humans is around </a:t>
            </a:r>
            <a:r>
              <a:rPr lang="en-US" sz="1600" b="1" dirty="0" smtClean="0"/>
              <a:t>37⁰ the </a:t>
            </a:r>
            <a:r>
              <a:rPr lang="en-US" sz="1600" b="1" dirty="0"/>
              <a:t>normal body temperature for </a:t>
            </a:r>
            <a:r>
              <a:rPr lang="en-US" sz="1600" b="1" dirty="0" smtClean="0"/>
              <a:t>humans. Temperature is speed up all reactions. </a:t>
            </a:r>
            <a:r>
              <a:rPr lang="en-US" sz="1600" b="1" dirty="0"/>
              <a:t>Figure(8) </a:t>
            </a:r>
            <a:r>
              <a:rPr lang="en-US" sz="1600" b="1" dirty="0" smtClean="0"/>
              <a:t>indicate </a:t>
            </a:r>
            <a:r>
              <a:rPr lang="en-US" sz="1600" b="1" dirty="0"/>
              <a:t>enzyme activity stops completely at 0C°, but if the temperature rises again, then the enzyme gets reactivated once </a:t>
            </a:r>
            <a:r>
              <a:rPr lang="en-US" sz="1600" b="1" dirty="0" smtClean="0"/>
              <a:t>more, </a:t>
            </a:r>
            <a:r>
              <a:rPr lang="en-US" sz="1600" b="1" dirty="0"/>
              <a:t>besides If the temperature gets too hot, the enzyme </a:t>
            </a:r>
            <a:r>
              <a:rPr lang="en-US" sz="1600" b="1" dirty="0" smtClean="0"/>
              <a:t>denatures.</a:t>
            </a:r>
          </a:p>
          <a:p>
            <a:pPr eaLnBrk="0" hangingPunct="0">
              <a:defRPr/>
            </a:pPr>
            <a:endParaRPr lang="en-US" sz="1600" b="1" dirty="0" smtClean="0"/>
          </a:p>
          <a:p>
            <a:pPr eaLnBrk="0" hangingPunct="0">
              <a:defRPr/>
            </a:pPr>
            <a:r>
              <a:rPr lang="en-US" sz="1200" b="1" dirty="0" smtClean="0"/>
              <a:t>          Figure(8): The </a:t>
            </a:r>
            <a:r>
              <a:rPr lang="en-US" sz="1200" b="1" dirty="0"/>
              <a:t>effect of Temperature on </a:t>
            </a:r>
            <a:endParaRPr lang="en-US" sz="1200" b="1" dirty="0" smtClean="0"/>
          </a:p>
          <a:p>
            <a:pPr eaLnBrk="0" hangingPunct="0">
              <a:defRPr/>
            </a:pPr>
            <a:r>
              <a:rPr lang="en-US" sz="1200" b="1" dirty="0"/>
              <a:t> </a:t>
            </a:r>
            <a:r>
              <a:rPr lang="en-US" sz="1200" b="1" dirty="0" smtClean="0"/>
              <a:t>                              Enzyme action. </a:t>
            </a:r>
          </a:p>
          <a:p>
            <a:endParaRPr lang="en-US" sz="1200" b="1" u="sng" dirty="0"/>
          </a:p>
          <a:p>
            <a:endParaRPr lang="en-US" sz="1600" b="1" u="sng" dirty="0" smtClean="0"/>
          </a:p>
          <a:p>
            <a:pPr eaLnBrk="0" hangingPunct="0">
              <a:defRPr/>
            </a:pPr>
            <a:endParaRPr lang="en-US" sz="1600" b="1" dirty="0" smtClean="0"/>
          </a:p>
          <a:p>
            <a:pPr lvl="0" eaLnBrk="0" hangingPunct="0">
              <a:defRPr/>
            </a:pPr>
            <a:endParaRPr lang="en-US" b="1" u="sng" dirty="0" smtClean="0"/>
          </a:p>
          <a:p>
            <a:pPr lvl="0" eaLnBrk="0" hangingPunct="0">
              <a:defRPr/>
            </a:pPr>
            <a:r>
              <a:rPr lang="en-US" b="1" u="sng" dirty="0" smtClean="0"/>
              <a:t>5-The </a:t>
            </a:r>
            <a:r>
              <a:rPr lang="en-US" b="1" u="sng" dirty="0"/>
              <a:t>effect of pH </a:t>
            </a:r>
            <a:r>
              <a:rPr lang="en-US" b="1" u="sng" dirty="0">
                <a:ea typeface="Times New Roman" pitchFamily="18" charset="0"/>
                <a:cs typeface="Times New Roman" pitchFamily="18" charset="0"/>
              </a:rPr>
              <a:t>(H</a:t>
            </a:r>
            <a:r>
              <a:rPr lang="en-US" b="1" u="sng" baseline="30000" dirty="0">
                <a:ea typeface="Times New Roman" pitchFamily="18" charset="0"/>
                <a:cs typeface="Times New Roman" pitchFamily="18" charset="0"/>
              </a:rPr>
              <a:t>+</a:t>
            </a:r>
            <a:r>
              <a:rPr lang="en-US" b="1" u="sng" dirty="0">
                <a:ea typeface="Times New Roman" pitchFamily="18" charset="0"/>
                <a:cs typeface="Times New Roman" pitchFamily="18" charset="0"/>
              </a:rPr>
              <a:t> concentration)</a:t>
            </a:r>
            <a:r>
              <a:rPr lang="en-US" b="1" u="sng" dirty="0"/>
              <a:t> on Enzyme action</a:t>
            </a:r>
            <a:r>
              <a:rPr lang="en-US" sz="1600" b="1" u="sng" dirty="0"/>
              <a:t>:</a:t>
            </a:r>
          </a:p>
          <a:p>
            <a:r>
              <a:rPr lang="en-US" sz="1600" b="1" dirty="0" smtClean="0"/>
              <a:t>substances </a:t>
            </a:r>
            <a:r>
              <a:rPr lang="en-US" sz="1600" b="1" dirty="0"/>
              <a:t>that contain acidic carboxylic groups (COOH</a:t>
            </a:r>
            <a:r>
              <a:rPr lang="en-US" sz="1600" b="1" baseline="30000" dirty="0"/>
              <a:t>–</a:t>
            </a:r>
            <a:r>
              <a:rPr lang="en-US" sz="1600" b="1" dirty="0"/>
              <a:t>) and basic amino groups (NH</a:t>
            </a:r>
            <a:r>
              <a:rPr lang="en-US" sz="1600" b="1" baseline="-25000" dirty="0"/>
              <a:t>2</a:t>
            </a:r>
            <a:r>
              <a:rPr lang="en-US" sz="1600" b="1" dirty="0" smtClean="0"/>
              <a:t>)</a:t>
            </a:r>
            <a:r>
              <a:rPr lang="en-US" sz="1600" b="1" baseline="-25000" dirty="0" smtClean="0"/>
              <a:t>.</a:t>
            </a:r>
            <a:r>
              <a:rPr lang="en-US" sz="1600" b="1" dirty="0"/>
              <a:t> So, the enzymes are affected by changing the pH value. Each enzyme has a pH value that it works at with maximum efficiency called the optimal pH. If the pH is lower or higher than the optimal pH, the enzyme activity decreases until it stops working. Pepsin works at a low pH, it is highly acidic, while trypsin works at a high pH, it is basic. Most enzymes work at neutral pH 7.4, </a:t>
            </a:r>
            <a:r>
              <a:rPr lang="en-US" sz="1600" b="1" dirty="0" smtClean="0">
                <a:ea typeface="Times New Roman" pitchFamily="18" charset="0"/>
                <a:cs typeface="Times New Roman" pitchFamily="18" charset="0"/>
              </a:rPr>
              <a:t>Fig(9)</a:t>
            </a:r>
            <a:r>
              <a:rPr lang="en-US" sz="1600" b="1" dirty="0" smtClean="0"/>
              <a:t>.</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u="sng" dirty="0" smtClean="0"/>
          </a:p>
          <a:p>
            <a:endParaRPr lang="en-US" b="1" u="sng" dirty="0" smtClean="0"/>
          </a:p>
          <a:p>
            <a:endParaRPr lang="en-US" b="1" u="sng" dirty="0"/>
          </a:p>
          <a:p>
            <a:endParaRPr lang="en-US" b="1" u="sng" dirty="0" smtClean="0"/>
          </a:p>
          <a:p>
            <a:r>
              <a:rPr lang="en-US" b="1" u="sng" dirty="0" smtClean="0"/>
              <a:t>6-UV </a:t>
            </a:r>
            <a:r>
              <a:rPr lang="en-US" b="1" u="sng" dirty="0"/>
              <a:t>light &amp; Radiation:</a:t>
            </a:r>
          </a:p>
          <a:p>
            <a:r>
              <a:rPr lang="en-US" sz="1600" b="1" dirty="0"/>
              <a:t>Radiation of high energy rays [X-ray] activate peroxides to react with enzyme producing oxidized enzyme but losing of enzyme activity.</a:t>
            </a:r>
          </a:p>
          <a:p>
            <a:r>
              <a:rPr lang="en-US" sz="1600" b="1" dirty="0"/>
              <a:t>In turn this cause loss of gene expression. </a:t>
            </a:r>
          </a:p>
          <a:p>
            <a:pPr eaLnBrk="0" hangingPunct="0">
              <a:defRPr/>
            </a:pPr>
            <a:endParaRPr lang="en-US" sz="1600" b="1" dirty="0"/>
          </a:p>
          <a:p>
            <a:endParaRPr lang="en-US" sz="1600" b="1" dirty="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a:p>
        </p:txBody>
      </p:sp>
      <p:pic>
        <p:nvPicPr>
          <p:cNvPr id="11" name="Picture 10" descr="Factors Affecting Enzyme Activity | A-Level Biology Revision Notes - Google Chrome"/>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23229" t="21944" r="54791" b="39028"/>
          <a:stretch/>
        </p:blipFill>
        <p:spPr>
          <a:xfrm>
            <a:off x="3695258" y="1676400"/>
            <a:ext cx="2934144" cy="1447800"/>
          </a:xfrm>
          <a:prstGeom prst="rect">
            <a:avLst/>
          </a:prstGeom>
        </p:spPr>
      </p:pic>
      <p:sp>
        <p:nvSpPr>
          <p:cNvPr id="4" name="Rectangle 3"/>
          <p:cNvSpPr/>
          <p:nvPr/>
        </p:nvSpPr>
        <p:spPr>
          <a:xfrm>
            <a:off x="4114800" y="1676400"/>
            <a:ext cx="934871" cy="230832"/>
          </a:xfrm>
          <a:prstGeom prst="rect">
            <a:avLst/>
          </a:prstGeom>
        </p:spPr>
        <p:txBody>
          <a:bodyPr wrap="none">
            <a:spAutoFit/>
          </a:bodyPr>
          <a:lstStyle/>
          <a:p>
            <a:r>
              <a:rPr lang="en-US" sz="900" b="1" dirty="0"/>
              <a:t>Enzyme activity</a:t>
            </a:r>
          </a:p>
        </p:txBody>
      </p:sp>
      <p:pic>
        <p:nvPicPr>
          <p:cNvPr id="3" name="Picture 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26796" t="10293"/>
          <a:stretch/>
        </p:blipFill>
        <p:spPr>
          <a:xfrm>
            <a:off x="1506070" y="2362200"/>
            <a:ext cx="627530" cy="514652"/>
          </a:xfrm>
          <a:prstGeom prst="rect">
            <a:avLst/>
          </a:prstGeom>
        </p:spPr>
      </p:pic>
      <p:grpSp>
        <p:nvGrpSpPr>
          <p:cNvPr id="23" name="Group 22"/>
          <p:cNvGrpSpPr/>
          <p:nvPr/>
        </p:nvGrpSpPr>
        <p:grpSpPr>
          <a:xfrm>
            <a:off x="990600" y="5399818"/>
            <a:ext cx="5638800" cy="2524982"/>
            <a:chOff x="2363218" y="4953000"/>
            <a:chExt cx="4185985" cy="3811868"/>
          </a:xfrm>
        </p:grpSpPr>
        <p:sp>
          <p:nvSpPr>
            <p:cNvPr id="24" name="Rectangle 23"/>
            <p:cNvSpPr/>
            <p:nvPr/>
          </p:nvSpPr>
          <p:spPr>
            <a:xfrm>
              <a:off x="2363218" y="7696200"/>
              <a:ext cx="4185985" cy="1068668"/>
            </a:xfrm>
            <a:prstGeom prst="rect">
              <a:avLst/>
            </a:prstGeom>
          </p:spPr>
          <p:txBody>
            <a:bodyPr wrap="square">
              <a:spAutoFit/>
            </a:bodyPr>
            <a:lstStyle/>
            <a:p>
              <a:pPr lvl="0" algn="ctr" fontAlgn="base">
                <a:spcBef>
                  <a:spcPct val="0"/>
                </a:spcBef>
                <a:spcAft>
                  <a:spcPct val="0"/>
                </a:spcAft>
              </a:pPr>
              <a:r>
                <a:rPr lang="en-US" sz="1200" b="1" dirty="0" smtClean="0">
                  <a:ea typeface="Times New Roman" pitchFamily="18" charset="0"/>
                  <a:cs typeface="Times New Roman" pitchFamily="18" charset="0"/>
                </a:rPr>
                <a:t>Fig(9):</a:t>
              </a:r>
              <a:r>
                <a:rPr lang="en-US" sz="1200" b="1" dirty="0" smtClean="0"/>
                <a:t> </a:t>
              </a:r>
              <a:r>
                <a:rPr lang="en-US" sz="1200" b="1" dirty="0"/>
                <a:t>The effect of pH </a:t>
              </a:r>
              <a:r>
                <a:rPr lang="en-US" sz="1200" b="1" dirty="0">
                  <a:ea typeface="Times New Roman" pitchFamily="18" charset="0"/>
                  <a:cs typeface="Times New Roman" pitchFamily="18" charset="0"/>
                </a:rPr>
                <a:t>(H</a:t>
              </a:r>
              <a:r>
                <a:rPr lang="en-US" sz="1200" b="1" baseline="30000" dirty="0">
                  <a:ea typeface="Times New Roman" pitchFamily="18" charset="0"/>
                  <a:cs typeface="Times New Roman" pitchFamily="18" charset="0"/>
                </a:rPr>
                <a:t>+</a:t>
              </a:r>
              <a:r>
                <a:rPr lang="en-US" sz="1200" b="1" dirty="0">
                  <a:ea typeface="Times New Roman" pitchFamily="18" charset="0"/>
                  <a:cs typeface="Times New Roman" pitchFamily="18" charset="0"/>
                </a:rPr>
                <a:t> concentration)</a:t>
              </a:r>
              <a:r>
                <a:rPr lang="en-US" sz="1200" b="1" dirty="0"/>
                <a:t> on Enzyme action.</a:t>
              </a:r>
              <a:endParaRPr lang="en-US" sz="1200" b="1" dirty="0">
                <a:cs typeface="Times New Roman" pitchFamily="18" charset="0"/>
              </a:endParaRPr>
            </a:p>
            <a:p>
              <a:pPr lvl="0" fontAlgn="base">
                <a:spcBef>
                  <a:spcPct val="0"/>
                </a:spcBef>
                <a:spcAft>
                  <a:spcPct val="0"/>
                </a:spcAft>
              </a:pPr>
              <a:endParaRPr lang="en-US" sz="1600" b="1" dirty="0">
                <a:cs typeface="Times New Roman" pitchFamily="18" charset="0"/>
              </a:endParaRPr>
            </a:p>
          </p:txBody>
        </p:sp>
        <p:grpSp>
          <p:nvGrpSpPr>
            <p:cNvPr id="25" name="Group 24"/>
            <p:cNvGrpSpPr/>
            <p:nvPr/>
          </p:nvGrpSpPr>
          <p:grpSpPr>
            <a:xfrm>
              <a:off x="2606127" y="4953000"/>
              <a:ext cx="3794672" cy="2760869"/>
              <a:chOff x="2606127" y="4953000"/>
              <a:chExt cx="3794672" cy="2760869"/>
            </a:xfrm>
          </p:grpSpPr>
          <p:grpSp>
            <p:nvGrpSpPr>
              <p:cNvPr id="26" name="Group 25"/>
              <p:cNvGrpSpPr/>
              <p:nvPr/>
            </p:nvGrpSpPr>
            <p:grpSpPr>
              <a:xfrm>
                <a:off x="2606127" y="4953000"/>
                <a:ext cx="3794672" cy="2743200"/>
                <a:chOff x="1985622" y="2057400"/>
                <a:chExt cx="4262777" cy="2573441"/>
              </a:xfrm>
            </p:grpSpPr>
            <p:pic>
              <p:nvPicPr>
                <p:cNvPr id="31" name="Picture 30" descr="Factors Affecting Enzyme Activity | A-Level Biology Revision Notes - Google Chrome"/>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23490" t="33167" r="50105" b="37758"/>
                <a:stretch/>
              </p:blipFill>
              <p:spPr>
                <a:xfrm>
                  <a:off x="2371724" y="2057400"/>
                  <a:ext cx="3876675" cy="2200275"/>
                </a:xfrm>
                <a:prstGeom prst="rect">
                  <a:avLst/>
                </a:prstGeom>
              </p:spPr>
            </p:pic>
            <p:sp>
              <p:nvSpPr>
                <p:cNvPr id="32" name="Rectangle 31"/>
                <p:cNvSpPr/>
                <p:nvPr/>
              </p:nvSpPr>
              <p:spPr>
                <a:xfrm>
                  <a:off x="3163843" y="4343400"/>
                  <a:ext cx="3065439" cy="287441"/>
                </a:xfrm>
                <a:prstGeom prst="rect">
                  <a:avLst/>
                </a:prstGeom>
              </p:spPr>
              <p:txBody>
                <a:bodyPr wrap="none">
                  <a:spAutoFit/>
                </a:bodyPr>
                <a:lstStyle/>
                <a:p>
                  <a:r>
                    <a:rPr lang="en-US" sz="1100" b="1" dirty="0" smtClean="0"/>
                    <a:t>Enzyme </a:t>
                  </a:r>
                  <a:r>
                    <a:rPr lang="en-US" sz="1100" b="1" dirty="0"/>
                    <a:t>pH </a:t>
                  </a:r>
                  <a:r>
                    <a:rPr lang="en-US" sz="1100" b="1" dirty="0">
                      <a:ea typeface="Times New Roman" pitchFamily="18" charset="0"/>
                      <a:cs typeface="Times New Roman" pitchFamily="18" charset="0"/>
                    </a:rPr>
                    <a:t>(H</a:t>
                  </a:r>
                  <a:r>
                    <a:rPr lang="en-US" sz="1100" b="1" baseline="30000" dirty="0">
                      <a:ea typeface="Times New Roman" pitchFamily="18" charset="0"/>
                      <a:cs typeface="Times New Roman" pitchFamily="18" charset="0"/>
                    </a:rPr>
                    <a:t>+</a:t>
                  </a:r>
                  <a:r>
                    <a:rPr lang="en-US" sz="1100" b="1" dirty="0">
                      <a:ea typeface="Times New Roman" pitchFamily="18" charset="0"/>
                      <a:cs typeface="Times New Roman" pitchFamily="18" charset="0"/>
                    </a:rPr>
                    <a:t> concentration</a:t>
                  </a:r>
                  <a:r>
                    <a:rPr lang="en-US" sz="1100" b="1" dirty="0" smtClean="0">
                      <a:ea typeface="Times New Roman" pitchFamily="18" charset="0"/>
                      <a:cs typeface="Times New Roman" pitchFamily="18" charset="0"/>
                    </a:rPr>
                    <a:t>)</a:t>
                  </a:r>
                  <a:endParaRPr lang="en-US" sz="1100" b="1" dirty="0"/>
                </a:p>
              </p:txBody>
            </p:sp>
            <p:sp>
              <p:nvSpPr>
                <p:cNvPr id="33" name="Rectangle 32"/>
                <p:cNvSpPr/>
                <p:nvPr/>
              </p:nvSpPr>
              <p:spPr>
                <a:xfrm rot="16200000">
                  <a:off x="1719718" y="3284239"/>
                  <a:ext cx="1212116" cy="680308"/>
                </a:xfrm>
                <a:prstGeom prst="rect">
                  <a:avLst/>
                </a:prstGeom>
              </p:spPr>
              <p:txBody>
                <a:bodyPr wrap="none">
                  <a:spAutoFit/>
                </a:bodyPr>
                <a:lstStyle/>
                <a:p>
                  <a:r>
                    <a:rPr lang="en-US" sz="1100" b="1" dirty="0" smtClean="0"/>
                    <a:t>Enzyme activity</a:t>
                  </a:r>
                </a:p>
                <a:p>
                  <a:endParaRPr lang="en-US" sz="1100" dirty="0"/>
                </a:p>
              </p:txBody>
            </p:sp>
          </p:grpSp>
          <p:sp>
            <p:nvSpPr>
              <p:cNvPr id="27" name="Rectangle 26"/>
              <p:cNvSpPr/>
              <p:nvPr/>
            </p:nvSpPr>
            <p:spPr>
              <a:xfrm>
                <a:off x="3581400" y="6276201"/>
                <a:ext cx="606192" cy="276999"/>
              </a:xfrm>
              <a:prstGeom prst="rect">
                <a:avLst/>
              </a:prstGeom>
            </p:spPr>
            <p:txBody>
              <a:bodyPr wrap="none">
                <a:spAutoFit/>
              </a:bodyPr>
              <a:lstStyle/>
              <a:p>
                <a:r>
                  <a:rPr lang="en-US" sz="1200" b="1" dirty="0" smtClean="0"/>
                  <a:t>Pepsin</a:t>
                </a:r>
                <a:endParaRPr lang="en-US" sz="1200" b="1" dirty="0"/>
              </a:p>
            </p:txBody>
          </p:sp>
          <p:sp>
            <p:nvSpPr>
              <p:cNvPr id="28" name="Rectangle 27"/>
              <p:cNvSpPr/>
              <p:nvPr/>
            </p:nvSpPr>
            <p:spPr>
              <a:xfrm>
                <a:off x="4840005" y="5971401"/>
                <a:ext cx="646395" cy="276999"/>
              </a:xfrm>
              <a:prstGeom prst="rect">
                <a:avLst/>
              </a:prstGeom>
            </p:spPr>
            <p:txBody>
              <a:bodyPr wrap="none">
                <a:spAutoFit/>
              </a:bodyPr>
              <a:lstStyle/>
              <a:p>
                <a:r>
                  <a:rPr lang="en-US" sz="1200" b="1" dirty="0" smtClean="0">
                    <a:ea typeface="Times New Roman" pitchFamily="18" charset="0"/>
                    <a:cs typeface="Times New Roman" pitchFamily="18" charset="0"/>
                  </a:rPr>
                  <a:t>Trypsin</a:t>
                </a:r>
                <a:endParaRPr lang="en-US" sz="1200" b="1" dirty="0"/>
              </a:p>
            </p:txBody>
          </p:sp>
          <p:cxnSp>
            <p:nvCxnSpPr>
              <p:cNvPr id="29" name="Straight Arrow Connector 28"/>
              <p:cNvCxnSpPr/>
              <p:nvPr/>
            </p:nvCxnSpPr>
            <p:spPr>
              <a:xfrm>
                <a:off x="3961501" y="7713869"/>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819400" y="5486400"/>
                <a:ext cx="0" cy="157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73126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9017853"/>
          </a:xfrm>
          <a:prstGeom prst="rect">
            <a:avLst/>
          </a:prstGeom>
        </p:spPr>
        <p:txBody>
          <a:bodyPr wrap="square">
            <a:spAutoFit/>
          </a:bodyPr>
          <a:lstStyle/>
          <a:p>
            <a:pPr>
              <a:spcBef>
                <a:spcPct val="50000"/>
              </a:spcBef>
              <a:defRPr/>
            </a:pPr>
            <a:r>
              <a:rPr lang="en-US" b="1" dirty="0">
                <a:cs typeface="Arial" pitchFamily="34" charset="0"/>
              </a:rPr>
              <a:t>7-The </a:t>
            </a:r>
            <a:r>
              <a:rPr lang="en-US" b="1" dirty="0" smtClean="0">
                <a:cs typeface="Arial" pitchFamily="34" charset="0"/>
              </a:rPr>
              <a:t>Effect Of Activators </a:t>
            </a:r>
            <a:r>
              <a:rPr lang="en-US" b="1" dirty="0">
                <a:cs typeface="Arial" pitchFamily="34" charset="0"/>
              </a:rPr>
              <a:t>and </a:t>
            </a:r>
            <a:r>
              <a:rPr lang="en-US" b="1" dirty="0" smtClean="0">
                <a:cs typeface="Arial" pitchFamily="34" charset="0"/>
              </a:rPr>
              <a:t>Inhibitors on Enzyme activity</a:t>
            </a:r>
            <a:endParaRPr lang="en-US" b="1" dirty="0">
              <a:cs typeface="Arial" pitchFamily="34" charset="0"/>
            </a:endParaRPr>
          </a:p>
          <a:p>
            <a:endParaRPr lang="en-US" sz="1600" b="1" u="sng" dirty="0" smtClean="0"/>
          </a:p>
          <a:p>
            <a:r>
              <a:rPr lang="en-US" sz="1600" b="1" u="sng" dirty="0" smtClean="0"/>
              <a:t>Effects of </a:t>
            </a:r>
            <a:r>
              <a:rPr lang="en-US" sz="1600" b="1" u="sng" dirty="0" smtClean="0">
                <a:cs typeface="Arial" pitchFamily="34" charset="0"/>
              </a:rPr>
              <a:t>Activators</a:t>
            </a:r>
            <a:r>
              <a:rPr lang="en-US" sz="1600" b="1" u="sng" dirty="0" smtClean="0"/>
              <a:t> on Enzyme Activity:</a:t>
            </a:r>
          </a:p>
          <a:p>
            <a:r>
              <a:rPr lang="en-US" sz="1600" b="1" dirty="0" smtClean="0"/>
              <a:t>Enzyme activators are molecules that bind to enzymes and increase their activity.  </a:t>
            </a:r>
          </a:p>
          <a:p>
            <a:r>
              <a:rPr lang="en-US" sz="1600" b="1" u="sng" dirty="0" smtClean="0"/>
              <a:t>A cofactor: </a:t>
            </a:r>
            <a:r>
              <a:rPr lang="en-US" sz="1600" b="1" dirty="0" smtClean="0"/>
              <a:t>is a non-protein chemical compound or metallic ion (Ca⁺², Fe⁺², Mg ⁺²,Mn ⁺², Zn ⁺², and K⁺),  that must bind to particular enzymes before a reaction occurs, Cofactors can be sub classified as either inorganic ions binding cofactors, or complex organic molecules(prosthetic group) binding cofactors called </a:t>
            </a:r>
            <a:r>
              <a:rPr lang="en-US" sz="1600" b="1" u="sng" dirty="0" smtClean="0"/>
              <a:t>coenzymes.</a:t>
            </a:r>
            <a:r>
              <a:rPr lang="en-US" sz="1600" b="1" dirty="0" smtClean="0"/>
              <a:t> Cofactors can be considered "helper molecules" that assist in biochemical transformations.</a:t>
            </a:r>
          </a:p>
          <a:p>
            <a:endParaRPr lang="en-US" sz="1600" b="1" dirty="0"/>
          </a:p>
          <a:p>
            <a:endParaRPr lang="en-US" sz="1600" b="1" dirty="0" smtClean="0"/>
          </a:p>
          <a:p>
            <a:endParaRPr lang="en-US" sz="1600" b="1" dirty="0"/>
          </a:p>
          <a:p>
            <a:endParaRPr lang="en-US" sz="1600" b="1" dirty="0" smtClean="0"/>
          </a:p>
          <a:p>
            <a:endParaRPr lang="en-US" sz="1600" b="1" dirty="0"/>
          </a:p>
          <a:p>
            <a:endParaRPr lang="en-US" sz="1600" b="1" u="sng" dirty="0" smtClean="0"/>
          </a:p>
          <a:p>
            <a:endParaRPr lang="en-US" sz="1600" b="1" u="sng" dirty="0" smtClean="0"/>
          </a:p>
          <a:p>
            <a:r>
              <a:rPr lang="en-US" sz="1600" b="1" u="sng" dirty="0" smtClean="0"/>
              <a:t>Effects </a:t>
            </a:r>
            <a:r>
              <a:rPr lang="en-US" sz="1600" b="1" u="sng" dirty="0"/>
              <a:t>of Inhibitors on Enzyme Activity:</a:t>
            </a:r>
          </a:p>
          <a:p>
            <a:pPr algn="just">
              <a:spcBef>
                <a:spcPct val="50000"/>
              </a:spcBef>
              <a:defRPr/>
            </a:pPr>
            <a:r>
              <a:rPr lang="en-US" sz="1600" b="1" dirty="0"/>
              <a:t>        An enzyme inhibitor is a </a:t>
            </a:r>
            <a:r>
              <a:rPr lang="en-US" sz="1600" b="1" dirty="0" smtClean="0"/>
              <a:t>molecule, which </a:t>
            </a:r>
            <a:r>
              <a:rPr lang="en-US" sz="1600" b="1" dirty="0"/>
              <a:t>bind to enzyme, &amp; decreases their activity during biochemical reaction. </a:t>
            </a:r>
            <a:r>
              <a:rPr lang="en-US" sz="1600" b="1" u="sng" dirty="0"/>
              <a:t>Drug</a:t>
            </a:r>
            <a:r>
              <a:rPr lang="en-US" sz="1600" b="1" dirty="0"/>
              <a:t> products are most manufactured with enzyme inhibitors by blocking an enzyme’s activity known as </a:t>
            </a:r>
            <a:r>
              <a:rPr lang="en-US" sz="1600" b="1" u="sng" dirty="0"/>
              <a:t>pathogen</a:t>
            </a:r>
            <a:r>
              <a:rPr lang="en-US" sz="1600" b="1" dirty="0"/>
              <a:t> or correct a metabolic imbalance. Enzyme </a:t>
            </a:r>
            <a:r>
              <a:rPr lang="en-US" sz="1600" b="1" dirty="0">
                <a:cs typeface="Arial" pitchFamily="34" charset="0"/>
              </a:rPr>
              <a:t>Inhibitors may act combining directly with the enzyme and so effectively remove it from the substrate (like Drugs), t</a:t>
            </a:r>
            <a:r>
              <a:rPr lang="en-US" sz="1600" b="1" dirty="0"/>
              <a:t>he optimum temperature for most human enzymes start between 35⁰C and 40⁰C. </a:t>
            </a:r>
            <a:r>
              <a:rPr lang="en-US" sz="1600" b="1" dirty="0" smtClean="0"/>
              <a:t>Human enzymes start to denature above 40⁰C and stop its catalytic activity.</a:t>
            </a:r>
          </a:p>
          <a:p>
            <a:pPr algn="just">
              <a:spcBef>
                <a:spcPct val="50000"/>
              </a:spcBef>
              <a:defRPr/>
            </a:pPr>
            <a:r>
              <a:rPr lang="en-US" sz="1600" b="1" u="sng" dirty="0" smtClean="0"/>
              <a:t> Enzyme inhibition can be categorized in three types:</a:t>
            </a:r>
          </a:p>
          <a:p>
            <a:pPr algn="just">
              <a:spcBef>
                <a:spcPct val="50000"/>
              </a:spcBef>
              <a:defRPr/>
            </a:pPr>
            <a:r>
              <a:rPr lang="en-US" sz="1600" b="1" u="sng" dirty="0" smtClean="0">
                <a:cs typeface="Arial" pitchFamily="34" charset="0"/>
              </a:rPr>
              <a:t>1-Competative Inhibitor.</a:t>
            </a:r>
            <a:r>
              <a:rPr lang="en-US" sz="1600" b="1" dirty="0" smtClean="0">
                <a:cs typeface="Arial" pitchFamily="34" charset="0"/>
              </a:rPr>
              <a:t>  </a:t>
            </a:r>
            <a:endParaRPr lang="en-US" sz="1600" b="1" dirty="0">
              <a:cs typeface="Arial" pitchFamily="34" charset="0"/>
            </a:endParaRPr>
          </a:p>
          <a:p>
            <a:pPr algn="just">
              <a:spcBef>
                <a:spcPct val="50000"/>
              </a:spcBef>
            </a:pPr>
            <a:r>
              <a:rPr lang="en-US" sz="1600" b="1" u="sng" dirty="0" smtClean="0">
                <a:cs typeface="Arial" pitchFamily="34" charset="0"/>
              </a:rPr>
              <a:t>2-Un </a:t>
            </a:r>
            <a:r>
              <a:rPr lang="en-US" sz="1600" b="1" u="sng" dirty="0" err="1" smtClean="0">
                <a:cs typeface="Arial" pitchFamily="34" charset="0"/>
              </a:rPr>
              <a:t>Competative</a:t>
            </a:r>
            <a:r>
              <a:rPr lang="en-US" sz="1600" b="1" u="sng" dirty="0" smtClean="0">
                <a:cs typeface="Arial" pitchFamily="34" charset="0"/>
              </a:rPr>
              <a:t>(</a:t>
            </a:r>
            <a:r>
              <a:rPr lang="en-US" sz="1600" b="1" u="sng" dirty="0" err="1" smtClean="0">
                <a:cs typeface="Arial" pitchFamily="34" charset="0"/>
              </a:rPr>
              <a:t>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pPr algn="just">
              <a:spcBef>
                <a:spcPct val="50000"/>
              </a:spcBef>
              <a:defRPr/>
            </a:pPr>
            <a:r>
              <a:rPr lang="en-US" sz="1600" b="1" u="sng" dirty="0">
                <a:cs typeface="Arial" pitchFamily="34" charset="0"/>
              </a:rPr>
              <a:t>3-No </a:t>
            </a:r>
            <a:r>
              <a:rPr lang="en-US" sz="1600" b="1" u="sng" dirty="0" err="1" smtClean="0">
                <a:cs typeface="Arial" pitchFamily="34" charset="0"/>
              </a:rPr>
              <a:t>Competative</a:t>
            </a:r>
            <a:r>
              <a:rPr lang="en-US" sz="1600" b="1" u="sng" dirty="0" smtClean="0">
                <a:cs typeface="Arial" pitchFamily="34" charset="0"/>
              </a:rPr>
              <a:t> (</a:t>
            </a:r>
            <a:r>
              <a:rPr lang="en-US" sz="1600" b="1" u="sng" dirty="0" err="1" smtClean="0">
                <a:cs typeface="Arial" pitchFamily="34" charset="0"/>
              </a:rPr>
              <a:t>Irreversbile</a:t>
            </a:r>
            <a:r>
              <a:rPr lang="en-US" sz="1600" b="1" u="sng" dirty="0" smtClean="0">
                <a:cs typeface="Arial" pitchFamily="34" charset="0"/>
              </a:rPr>
              <a:t>) Inhibitor.</a:t>
            </a:r>
            <a:r>
              <a:rPr lang="en-US" sz="1600" b="1" dirty="0" smtClean="0">
                <a:cs typeface="Arial" pitchFamily="34" charset="0"/>
              </a:rPr>
              <a:t> </a:t>
            </a:r>
            <a:endParaRPr lang="en-US" sz="1600" b="1" dirty="0">
              <a:cs typeface="Arial" pitchFamily="34" charset="0"/>
            </a:endParaRPr>
          </a:p>
          <a:p>
            <a:endParaRPr lang="en-US" sz="1600" b="1" dirty="0" smtClean="0"/>
          </a:p>
          <a:p>
            <a:endParaRPr lang="en-US" sz="1600" b="1" dirty="0" smtClean="0"/>
          </a:p>
        </p:txBody>
      </p:sp>
      <p:sp>
        <p:nvSpPr>
          <p:cNvPr id="4" name="Rectangle 1"/>
          <p:cNvSpPr>
            <a:spLocks noChangeArrowheads="1"/>
          </p:cNvSpPr>
          <p:nvPr/>
        </p:nvSpPr>
        <p:spPr bwMode="auto">
          <a:xfrm>
            <a:off x="381000" y="3097649"/>
            <a:ext cx="5791200" cy="1323439"/>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spcBef>
                <a:spcPct val="0"/>
              </a:spcBef>
              <a:buFontTx/>
              <a:buNone/>
            </a:pPr>
            <a:r>
              <a:rPr lang="en-US" altLang="en-US" sz="1600" b="1" u="sng" dirty="0" smtClean="0">
                <a:latin typeface="+mn-lt"/>
                <a:cs typeface="Times New Roman" pitchFamily="18" charset="0"/>
              </a:rPr>
              <a:t>Some enzymes containing or requiring  metal ions as</a:t>
            </a:r>
            <a:endParaRPr lang="ar-IQ" altLang="en-US" sz="1600" b="1" u="sng" dirty="0" smtClean="0">
              <a:latin typeface="+mn-lt"/>
              <a:cs typeface="Times New Roman" pitchFamily="18" charset="0"/>
            </a:endParaRPr>
          </a:p>
          <a:p>
            <a:pPr algn="l" eaLnBrk="1" hangingPunct="1">
              <a:spcBef>
                <a:spcPct val="0"/>
              </a:spcBef>
              <a:buFontTx/>
              <a:buNone/>
            </a:pPr>
            <a:r>
              <a:rPr lang="en-US" altLang="en-US" sz="1600" b="1" dirty="0" smtClean="0">
                <a:latin typeface="+mn-lt"/>
                <a:cs typeface="Times New Roman" pitchFamily="18" charset="0"/>
              </a:rPr>
              <a:t>Fe⁺² or Fe⁺ᵌ :                        Peroxidase</a:t>
            </a:r>
          </a:p>
          <a:p>
            <a:pPr algn="l" eaLnBrk="1" hangingPunct="1">
              <a:spcBef>
                <a:spcPct val="0"/>
              </a:spcBef>
              <a:buFontTx/>
              <a:buNone/>
            </a:pPr>
            <a:r>
              <a:rPr lang="en-US" altLang="en-US" sz="1600" b="1" dirty="0" smtClean="0">
                <a:latin typeface="+mn-lt"/>
                <a:cs typeface="Times New Roman" pitchFamily="18" charset="0"/>
              </a:rPr>
              <a:t>Zn⁺² :                                        Alcohol dehydrogenase.</a:t>
            </a:r>
          </a:p>
          <a:p>
            <a:pPr algn="l" eaLnBrk="1" hangingPunct="1">
              <a:spcBef>
                <a:spcPct val="0"/>
              </a:spcBef>
              <a:buNone/>
            </a:pPr>
            <a:r>
              <a:rPr lang="en-US" altLang="en-US" sz="1600" b="1" dirty="0" smtClean="0">
                <a:latin typeface="+mn-lt"/>
                <a:cs typeface="Times New Roman" pitchFamily="18" charset="0"/>
              </a:rPr>
              <a:t>Table 4:-metal ions as cofactors. </a:t>
            </a:r>
            <a:endParaRPr lang="ar-IQ" altLang="en-US" sz="1600" b="1" dirty="0" smtClean="0">
              <a:latin typeface="+mn-lt"/>
              <a:cs typeface="Times New Roman" pitchFamily="18" charset="0"/>
            </a:endParaRPr>
          </a:p>
          <a:p>
            <a:pPr algn="l" eaLnBrk="1" hangingPunct="1">
              <a:spcBef>
                <a:spcPct val="0"/>
              </a:spcBef>
              <a:buFontTx/>
              <a:buNone/>
            </a:pPr>
            <a:endParaRPr lang="en-US" altLang="en-US" sz="1600" dirty="0">
              <a:solidFill>
                <a:srgbClr val="0070C0"/>
              </a:solidFill>
              <a:latin typeface="+mn-lt"/>
              <a:cs typeface="Times New Roman" pitchFamily="18" charset="0"/>
            </a:endParaRPr>
          </a:p>
        </p:txBody>
      </p:sp>
    </p:spTree>
    <p:extLst>
      <p:ext uri="{BB962C8B-B14F-4D97-AF65-F5344CB8AC3E}">
        <p14:creationId xmlns:p14="http://schemas.microsoft.com/office/powerpoint/2010/main" val="275687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00800" cy="5878532"/>
          </a:xfrm>
          <a:prstGeom prst="rect">
            <a:avLst/>
          </a:prstGeom>
        </p:spPr>
        <p:txBody>
          <a:bodyPr wrap="square">
            <a:spAutoFit/>
          </a:bodyPr>
          <a:lstStyle/>
          <a:p>
            <a:pPr algn="ctr">
              <a:spcBef>
                <a:spcPct val="50000"/>
              </a:spcBef>
              <a:defRPr/>
            </a:pPr>
            <a:r>
              <a:rPr lang="en-US" sz="1600" b="1" dirty="0" smtClean="0">
                <a:cs typeface="Arial" pitchFamily="34" charset="0"/>
              </a:rPr>
              <a:t>The Effect Of Activators </a:t>
            </a:r>
            <a:r>
              <a:rPr lang="en-US" sz="1600" b="1" dirty="0">
                <a:cs typeface="Arial" pitchFamily="34" charset="0"/>
              </a:rPr>
              <a:t>and </a:t>
            </a:r>
            <a:r>
              <a:rPr lang="en-US" sz="1600" b="1" dirty="0" smtClean="0">
                <a:cs typeface="Arial" pitchFamily="34" charset="0"/>
              </a:rPr>
              <a:t>Inhibitors on Enzyme activity</a:t>
            </a:r>
            <a:endParaRPr lang="en-US" sz="1600" b="1" dirty="0">
              <a:cs typeface="Arial" pitchFamily="34" charset="0"/>
            </a:endParaRPr>
          </a:p>
          <a:p>
            <a:r>
              <a:rPr lang="en-US" sz="1600" b="1" u="sng" dirty="0" smtClean="0"/>
              <a:t>Effects of Inhibitors on Enzyme Activity:</a:t>
            </a:r>
          </a:p>
          <a:p>
            <a:r>
              <a:rPr lang="en-US" sz="1600" b="1" dirty="0" smtClean="0"/>
              <a:t>        An enzyme inhibitor is a molecule which bind to enzyme, &amp; decreases their activity during biochemical reaction</a:t>
            </a:r>
            <a:r>
              <a:rPr lang="en-US" altLang="en-US" sz="1600" b="1" dirty="0" smtClean="0"/>
              <a:t> </a:t>
            </a:r>
            <a:r>
              <a:rPr lang="en-US" altLang="en-US" sz="1600" b="1" dirty="0"/>
              <a:t>as in fig-11 below</a:t>
            </a:r>
            <a:r>
              <a:rPr lang="en-US" altLang="en-US" sz="1600" b="1" dirty="0" smtClean="0"/>
              <a:t>:-</a:t>
            </a:r>
          </a:p>
          <a:p>
            <a:endParaRPr lang="en-US" altLang="en-US" sz="1600" b="1" dirty="0"/>
          </a:p>
          <a:p>
            <a:endParaRPr lang="en-US" altLang="en-US" sz="1600" b="1" dirty="0" smtClean="0"/>
          </a:p>
          <a:p>
            <a:endParaRPr lang="en-US" altLang="en-US" sz="1600" b="1" dirty="0"/>
          </a:p>
          <a:p>
            <a:endParaRPr lang="en-US" altLang="en-US" sz="1600" b="1" dirty="0" smtClean="0"/>
          </a:p>
          <a:p>
            <a:endParaRPr lang="en-US" altLang="en-US" sz="1600" b="1" dirty="0"/>
          </a:p>
          <a:p>
            <a:r>
              <a:rPr lang="en-US" sz="1600" b="1" dirty="0" smtClean="0"/>
              <a:t> </a:t>
            </a:r>
            <a:r>
              <a:rPr lang="en-US" sz="1600" b="1" u="sng" dirty="0" smtClean="0"/>
              <a:t>Enzyme </a:t>
            </a:r>
            <a:r>
              <a:rPr lang="en-US" sz="1600" b="1" u="sng" dirty="0"/>
              <a:t>inhibition can be categorized in three types</a:t>
            </a:r>
            <a:r>
              <a:rPr lang="en-US" sz="1600" b="1" u="sng" dirty="0" smtClean="0"/>
              <a:t>:</a:t>
            </a:r>
          </a:p>
          <a:p>
            <a:pPr algn="just">
              <a:spcBef>
                <a:spcPct val="50000"/>
              </a:spcBef>
              <a:defRPr/>
            </a:pPr>
            <a:r>
              <a:rPr lang="en-US" sz="1600" b="1" u="sng" dirty="0" smtClean="0">
                <a:cs typeface="Arial" pitchFamily="34" charset="0"/>
              </a:rPr>
              <a:t>1-Competative </a:t>
            </a:r>
            <a:r>
              <a:rPr lang="en-US" sz="1600" b="1" u="sng" dirty="0">
                <a:cs typeface="Arial" pitchFamily="34" charset="0"/>
              </a:rPr>
              <a:t>Inhibitor</a:t>
            </a:r>
            <a:r>
              <a:rPr lang="en-US" sz="1600" b="1" dirty="0">
                <a:cs typeface="Arial" pitchFamily="34" charset="0"/>
              </a:rPr>
              <a:t>:  </a:t>
            </a:r>
          </a:p>
          <a:p>
            <a:pPr lvl="0" algn="just">
              <a:spcBef>
                <a:spcPct val="50000"/>
              </a:spcBef>
              <a:defRPr/>
            </a:pPr>
            <a:r>
              <a:rPr lang="en-US" altLang="en-US" sz="1600" b="1" dirty="0"/>
              <a:t>Substances [I] that compete with the substrate [S] for the </a:t>
            </a:r>
            <a:r>
              <a:rPr lang="en-US" altLang="en-US" sz="1600" b="1" dirty="0" smtClean="0"/>
              <a:t>same active </a:t>
            </a:r>
            <a:r>
              <a:rPr lang="en-US" altLang="en-US" sz="1600" b="1" dirty="0"/>
              <a:t>site of enzyme molecule and form new enzyme- substrate complex [ES</a:t>
            </a:r>
            <a:r>
              <a:rPr lang="en-US" altLang="en-US" sz="1600" b="1" dirty="0" smtClean="0"/>
              <a:t>].</a:t>
            </a:r>
            <a:r>
              <a:rPr lang="en-US" altLang="en-US" sz="1600" b="1" dirty="0">
                <a:solidFill>
                  <a:srgbClr val="000000"/>
                </a:solidFill>
                <a:cs typeface="Arial" pitchFamily="34" charset="0"/>
              </a:rPr>
              <a:t> Malonate and succinate are the anions of dicarboxylic acids and contain three and four carbon atoms, respectively. The malonate molecule binds to the active site because the spacing of its carboxyl groups is not greatly different from that of succinate. However, no catalytic reaction occurs because malonate does not have a 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CH</a:t>
            </a:r>
            <a:r>
              <a:rPr lang="en-US" altLang="en-US" sz="1600" b="1" baseline="-30000" dirty="0">
                <a:solidFill>
                  <a:srgbClr val="000000"/>
                </a:solidFill>
                <a:cs typeface="Arial" pitchFamily="34" charset="0"/>
              </a:rPr>
              <a:t>2</a:t>
            </a:r>
            <a:r>
              <a:rPr lang="en-US" altLang="en-US" sz="1600" b="1" dirty="0">
                <a:solidFill>
                  <a:srgbClr val="000000"/>
                </a:solidFill>
                <a:cs typeface="Arial" pitchFamily="34" charset="0"/>
              </a:rPr>
              <a:t> group to convert to CH=CH. This reaction will also be discussed in connection with the </a:t>
            </a:r>
            <a:r>
              <a:rPr lang="en-US" altLang="en-US" sz="1600" b="1" dirty="0" smtClean="0">
                <a:solidFill>
                  <a:srgbClr val="000000"/>
                </a:solidFill>
                <a:cs typeface="Arial" pitchFamily="34" charset="0"/>
              </a:rPr>
              <a:t>Krebs cycle,</a:t>
            </a:r>
            <a:r>
              <a:rPr lang="en-US" altLang="en-US" sz="1600" b="1" dirty="0">
                <a:solidFill>
                  <a:srgbClr val="000000"/>
                </a:solidFill>
                <a:cs typeface="Arial" pitchFamily="34" charset="0"/>
              </a:rPr>
              <a:t> and energy production.</a:t>
            </a:r>
            <a:endParaRPr lang="en-US" altLang="en-US" sz="1600" b="1" dirty="0">
              <a:cs typeface="Arial" pitchFamily="34" charset="0"/>
            </a:endParaRPr>
          </a:p>
          <a:p>
            <a:pPr algn="just">
              <a:spcBef>
                <a:spcPct val="50000"/>
              </a:spcBef>
              <a:defRPr/>
            </a:pPr>
            <a:endParaRPr lang="en-US" altLang="en-US" sz="1600" b="1" dirty="0"/>
          </a:p>
          <a:p>
            <a:endParaRPr lang="en-US" altLang="en-US" sz="1600" b="1"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863" y="7391400"/>
            <a:ext cx="2435337" cy="1524000"/>
          </a:xfrm>
          <a:prstGeom prst="rect">
            <a:avLst/>
          </a:prstGeom>
        </p:spPr>
      </p:pic>
      <p:sp>
        <p:nvSpPr>
          <p:cNvPr id="8" name="Rectangle 7"/>
          <p:cNvSpPr/>
          <p:nvPr/>
        </p:nvSpPr>
        <p:spPr>
          <a:xfrm>
            <a:off x="705862" y="8120390"/>
            <a:ext cx="1503938" cy="261610"/>
          </a:xfrm>
          <a:prstGeom prst="rect">
            <a:avLst/>
          </a:prstGeom>
        </p:spPr>
        <p:txBody>
          <a:bodyPr wrap="none">
            <a:spAutoFit/>
          </a:bodyPr>
          <a:lstStyle/>
          <a:p>
            <a:r>
              <a:rPr lang="en-US" sz="1100" b="1" dirty="0"/>
              <a:t>Competitive inhibition</a:t>
            </a:r>
          </a:p>
        </p:txBody>
      </p:sp>
      <p:sp>
        <p:nvSpPr>
          <p:cNvPr id="13" name="Rectangle 12"/>
          <p:cNvSpPr/>
          <p:nvPr/>
        </p:nvSpPr>
        <p:spPr>
          <a:xfrm>
            <a:off x="152400" y="6477000"/>
            <a:ext cx="6553200" cy="830997"/>
          </a:xfrm>
          <a:prstGeom prst="rect">
            <a:avLst/>
          </a:prstGeom>
        </p:spPr>
        <p:txBody>
          <a:bodyPr wrap="square">
            <a:spAutoFit/>
          </a:bodyPr>
          <a:lstStyle/>
          <a:p>
            <a:r>
              <a:rPr lang="en-US" sz="1200" b="1" dirty="0" smtClean="0"/>
              <a:t>Fig. (12)Competitive </a:t>
            </a:r>
            <a:r>
              <a:rPr lang="en-US" sz="1200" b="1" dirty="0"/>
              <a:t>Inhibition. (a) Succinate binds to the enzyme succinate dehydrogenase</a:t>
            </a:r>
            <a:r>
              <a:rPr lang="en-US" sz="1200" b="1" dirty="0" smtClean="0"/>
              <a:t>.</a:t>
            </a:r>
          </a:p>
          <a:p>
            <a:r>
              <a:rPr lang="en-US" sz="1200" b="1" dirty="0" smtClean="0"/>
              <a:t> </a:t>
            </a:r>
            <a:r>
              <a:rPr lang="en-US" sz="1200" b="1" dirty="0"/>
              <a:t>A dehydrogenation reaction occurs, and the product</a:t>
            </a:r>
            <a:r>
              <a:rPr lang="en-US" sz="1200" b="1" dirty="0" smtClean="0"/>
              <a:t>— fumarate —is </a:t>
            </a:r>
            <a:r>
              <a:rPr lang="en-US" sz="1200" b="1" dirty="0"/>
              <a:t>released from the enzyme. (b) Malonate also binds to the active site of succinate dehydrogenase. In this case, however, no subsequent reaction occurs while malonate remains bound to the enzyme.</a:t>
            </a:r>
          </a:p>
        </p:txBody>
      </p:sp>
      <p:pic>
        <p:nvPicPr>
          <p:cNvPr id="14" name="Picture 2" descr="imageedit_5_3264962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6" y="5029199"/>
            <a:ext cx="4352924" cy="14478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38200" y="1371600"/>
            <a:ext cx="4800600" cy="914400"/>
            <a:chOff x="5124450" y="1600200"/>
            <a:chExt cx="3333750" cy="114300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600200"/>
              <a:ext cx="3333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324600" y="2373868"/>
              <a:ext cx="833883" cy="369332"/>
            </a:xfrm>
            <a:prstGeom prst="rect">
              <a:avLst/>
            </a:prstGeom>
          </p:spPr>
          <p:txBody>
            <a:bodyPr wrap="none">
              <a:spAutoFit/>
            </a:bodyPr>
            <a:lstStyle/>
            <a:p>
              <a:r>
                <a:rPr lang="en-US" altLang="en-US" b="1" dirty="0"/>
                <a:t> fig-11 </a:t>
              </a:r>
              <a:endParaRPr lang="en-US" dirty="0"/>
            </a:p>
          </p:txBody>
        </p:sp>
        <p:sp>
          <p:nvSpPr>
            <p:cNvPr id="12" name="Rectangle 11"/>
            <p:cNvSpPr/>
            <p:nvPr/>
          </p:nvSpPr>
          <p:spPr>
            <a:xfrm>
              <a:off x="7047267" y="1600200"/>
              <a:ext cx="670100" cy="423193"/>
            </a:xfrm>
            <a:prstGeom prst="rect">
              <a:avLst/>
            </a:prstGeom>
          </p:spPr>
          <p:txBody>
            <a:bodyPr wrap="none">
              <a:spAutoFit/>
            </a:bodyPr>
            <a:lstStyle/>
            <a:p>
              <a:r>
                <a:rPr lang="en-US" altLang="en-US" sz="1600" b="1" dirty="0"/>
                <a:t> </a:t>
              </a:r>
              <a:r>
                <a:rPr lang="en-US" altLang="en-US" sz="1600" b="1" dirty="0" smtClean="0"/>
                <a:t>inhibitor</a:t>
              </a:r>
              <a:endParaRPr lang="en-US" sz="1600" dirty="0"/>
            </a:p>
          </p:txBody>
        </p:sp>
      </p:grpSp>
    </p:spTree>
    <p:extLst>
      <p:ext uri="{BB962C8B-B14F-4D97-AF65-F5344CB8AC3E}">
        <p14:creationId xmlns:p14="http://schemas.microsoft.com/office/powerpoint/2010/main" val="7947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629400" cy="4770537"/>
          </a:xfrm>
          <a:prstGeom prst="rect">
            <a:avLst/>
          </a:prstGeom>
        </p:spPr>
        <p:txBody>
          <a:bodyPr wrap="square">
            <a:spAutoFit/>
          </a:bodyPr>
          <a:lstStyle/>
          <a:p>
            <a:pPr algn="just">
              <a:spcBef>
                <a:spcPct val="50000"/>
              </a:spcBef>
            </a:pPr>
            <a:r>
              <a:rPr lang="en-US" sz="1600" b="1" dirty="0" smtClean="0">
                <a:cs typeface="Arial" pitchFamily="34" charset="0"/>
              </a:rPr>
              <a:t>2</a:t>
            </a:r>
            <a:r>
              <a:rPr lang="en-US" sz="1600" b="1" u="sng" dirty="0" smtClean="0">
                <a:cs typeface="Arial" pitchFamily="34" charset="0"/>
              </a:rPr>
              <a:t>-</a:t>
            </a:r>
            <a:r>
              <a:rPr lang="en-US" sz="1600" b="1" u="sng" dirty="0" smtClean="0"/>
              <a:t>Uncompetitive inhibition</a:t>
            </a:r>
            <a:r>
              <a:rPr lang="en-US" sz="1600" b="1" u="sng" dirty="0" smtClean="0">
                <a:cs typeface="Arial" pitchFamily="34" charset="0"/>
              </a:rPr>
              <a:t>: </a:t>
            </a:r>
            <a:endParaRPr lang="en-US" sz="1600" b="1" u="sng" dirty="0">
              <a:cs typeface="Arial" pitchFamily="34" charset="0"/>
            </a:endParaRPr>
          </a:p>
          <a:p>
            <a:pPr algn="just">
              <a:spcBef>
                <a:spcPct val="50000"/>
              </a:spcBef>
            </a:pPr>
            <a:r>
              <a:rPr lang="en-US" altLang="en-US" sz="1600" b="1" dirty="0"/>
              <a:t>Decrease enzyme activity and full activity return when inhibitor [I] is removed. </a:t>
            </a:r>
            <a:endParaRPr lang="en-US" altLang="en-US" sz="1600" b="1" dirty="0" smtClean="0"/>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endParaRPr lang="en-US" sz="1600" b="1" u="sng" dirty="0" smtClean="0">
              <a:cs typeface="Arial" pitchFamily="34" charset="0"/>
            </a:endParaRPr>
          </a:p>
          <a:p>
            <a:pPr algn="just">
              <a:spcBef>
                <a:spcPct val="50000"/>
              </a:spcBef>
            </a:pPr>
            <a:endParaRPr lang="en-US" sz="1600" b="1" u="sng" dirty="0">
              <a:cs typeface="Arial" pitchFamily="34" charset="0"/>
            </a:endParaRPr>
          </a:p>
          <a:p>
            <a:pPr algn="just">
              <a:spcBef>
                <a:spcPct val="50000"/>
              </a:spcBef>
            </a:pPr>
            <a:r>
              <a:rPr lang="en-US" sz="1600" b="1" u="sng" dirty="0" smtClean="0">
                <a:cs typeface="Arial" pitchFamily="34" charset="0"/>
              </a:rPr>
              <a:t>3-No - </a:t>
            </a:r>
            <a:r>
              <a:rPr lang="en-US" sz="1600" b="1" u="sng" dirty="0"/>
              <a:t>competitive </a:t>
            </a:r>
            <a:r>
              <a:rPr lang="en-US" sz="1600" b="1" u="sng" dirty="0" smtClean="0">
                <a:cs typeface="Arial" pitchFamily="34" charset="0"/>
              </a:rPr>
              <a:t>Irreversible </a:t>
            </a:r>
            <a:r>
              <a:rPr lang="en-US" sz="1600" b="1" u="sng" dirty="0">
                <a:cs typeface="Arial" pitchFamily="34" charset="0"/>
              </a:rPr>
              <a:t>Inhibitor</a:t>
            </a:r>
            <a:r>
              <a:rPr lang="en-US" sz="1600" b="1" dirty="0">
                <a:cs typeface="Arial" pitchFamily="34" charset="0"/>
              </a:rPr>
              <a:t>: </a:t>
            </a:r>
          </a:p>
          <a:p>
            <a:r>
              <a:rPr lang="en-US" sz="1600" b="1" dirty="0" smtClean="0"/>
              <a:t>An irreversible inhibitor inactivates an enzyme by bonding covalently to a particular group at the active site. The inhibitor-enzyme bond is so strong that the inhibition cannot be reversed, by the addition of excess substrate. The nerve gases, especially Diisopropyl Fluorophosphate (DIFP), irreversibly inhibit biological systems by forming an enzyme-inhibitor complex with a specific OH group of serine situated at the active sites of certain enzymes. The peptidase enzymes trypsin, and chymotrypsin contain serine groups at the active site, and are inhibited by DIFP (Glaucoma Drug).</a:t>
            </a:r>
            <a:endParaRPr lang="en-US" sz="1400" b="1" dirty="0"/>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7991"/>
          <a:stretch/>
        </p:blipFill>
        <p:spPr>
          <a:xfrm>
            <a:off x="2866761" y="6858000"/>
            <a:ext cx="2695839" cy="1905000"/>
          </a:xfrm>
          <a:prstGeom prst="rect">
            <a:avLst/>
          </a:prstGeom>
        </p:spPr>
      </p:pic>
      <p:grpSp>
        <p:nvGrpSpPr>
          <p:cNvPr id="5" name="Group 4"/>
          <p:cNvGrpSpPr/>
          <p:nvPr/>
        </p:nvGrpSpPr>
        <p:grpSpPr>
          <a:xfrm>
            <a:off x="1066800" y="838200"/>
            <a:ext cx="3505196" cy="1807934"/>
            <a:chOff x="1589560" y="5638800"/>
            <a:chExt cx="2830040" cy="1343047"/>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12" y="5638800"/>
              <a:ext cx="2234788" cy="1343047"/>
            </a:xfrm>
            <a:prstGeom prst="rect">
              <a:avLst/>
            </a:prstGeom>
          </p:spPr>
        </p:pic>
        <p:sp>
          <p:nvSpPr>
            <p:cNvPr id="4" name="Rectangle 3"/>
            <p:cNvSpPr/>
            <p:nvPr/>
          </p:nvSpPr>
          <p:spPr>
            <a:xfrm>
              <a:off x="1589560" y="6431286"/>
              <a:ext cx="1655126" cy="228636"/>
            </a:xfrm>
            <a:prstGeom prst="rect">
              <a:avLst/>
            </a:prstGeom>
          </p:spPr>
          <p:txBody>
            <a:bodyPr wrap="none">
              <a:spAutoFit/>
            </a:bodyPr>
            <a:lstStyle/>
            <a:p>
              <a:r>
                <a:rPr lang="en-US" sz="1400" b="1" dirty="0"/>
                <a:t>Uncompetitive inhibition</a:t>
              </a:r>
            </a:p>
          </p:txBody>
        </p:sp>
      </p:grpSp>
      <p:sp>
        <p:nvSpPr>
          <p:cNvPr id="15" name="Rectangle 14"/>
          <p:cNvSpPr/>
          <p:nvPr/>
        </p:nvSpPr>
        <p:spPr>
          <a:xfrm>
            <a:off x="838200" y="7696200"/>
            <a:ext cx="1906291" cy="276999"/>
          </a:xfrm>
          <a:prstGeom prst="rect">
            <a:avLst/>
          </a:prstGeom>
        </p:spPr>
        <p:txBody>
          <a:bodyPr wrap="none">
            <a:spAutoFit/>
          </a:bodyPr>
          <a:lstStyle/>
          <a:p>
            <a:r>
              <a:rPr lang="en-US" sz="1200" b="1" dirty="0" smtClean="0"/>
              <a:t>No - competitive </a:t>
            </a:r>
            <a:r>
              <a:rPr lang="en-US" sz="1200" b="1" dirty="0"/>
              <a:t>inhibition</a:t>
            </a:r>
          </a:p>
        </p:txBody>
      </p:sp>
      <p:grpSp>
        <p:nvGrpSpPr>
          <p:cNvPr id="6" name="Group 5"/>
          <p:cNvGrpSpPr/>
          <p:nvPr/>
        </p:nvGrpSpPr>
        <p:grpSpPr>
          <a:xfrm>
            <a:off x="304800" y="4846737"/>
            <a:ext cx="6248400" cy="1782663"/>
            <a:chOff x="762000" y="3505200"/>
            <a:chExt cx="5867400" cy="1450777"/>
          </a:xfrm>
        </p:grpSpPr>
        <p:pic>
          <p:nvPicPr>
            <p:cNvPr id="12" name="Picture 11" descr="Screen Clipping"/>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75528" y="3505200"/>
              <a:ext cx="5525272" cy="1295400"/>
            </a:xfrm>
            <a:prstGeom prst="rect">
              <a:avLst/>
            </a:prstGeom>
          </p:spPr>
        </p:pic>
        <p:sp>
          <p:nvSpPr>
            <p:cNvPr id="3" name="Rectangle 2"/>
            <p:cNvSpPr/>
            <p:nvPr/>
          </p:nvSpPr>
          <p:spPr>
            <a:xfrm>
              <a:off x="762000" y="4648200"/>
              <a:ext cx="5867400" cy="307777"/>
            </a:xfrm>
            <a:prstGeom prst="rect">
              <a:avLst/>
            </a:prstGeom>
          </p:spPr>
          <p:txBody>
            <a:bodyPr wrap="square">
              <a:spAutoFit/>
            </a:bodyPr>
            <a:lstStyle/>
            <a:p>
              <a:r>
                <a:rPr lang="en-US" sz="1400" b="1" dirty="0"/>
                <a:t> serine                        DIFP                               serine-DIFP complex         nerve gas</a:t>
              </a:r>
              <a:endParaRPr lang="en-US" sz="1400" dirty="0"/>
            </a:p>
          </p:txBody>
        </p:sp>
      </p:grpSp>
    </p:spTree>
    <p:extLst>
      <p:ext uri="{BB962C8B-B14F-4D97-AF65-F5344CB8AC3E}">
        <p14:creationId xmlns:p14="http://schemas.microsoft.com/office/powerpoint/2010/main" val="385766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07"/>
          <p:cNvPicPr>
            <a:picLocks noChangeAspect="1" noChangeArrowheads="1"/>
          </p:cNvPicPr>
          <p:nvPr/>
        </p:nvPicPr>
        <p:blipFill>
          <a:blip r:embed="rId2">
            <a:extLst>
              <a:ext uri="{28A0092B-C50C-407E-A947-70E740481C1C}">
                <a14:useLocalDpi xmlns:a14="http://schemas.microsoft.com/office/drawing/2010/main" val="0"/>
              </a:ext>
            </a:extLst>
          </a:blip>
          <a:srcRect l="8594" t="14584" r="7813" b="10417"/>
          <a:stretch>
            <a:fillRect/>
          </a:stretch>
        </p:blipFill>
        <p:spPr bwMode="auto">
          <a:xfrm>
            <a:off x="171450" y="685800"/>
            <a:ext cx="65151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316468"/>
            <a:ext cx="2887201" cy="369332"/>
          </a:xfrm>
          <a:prstGeom prst="rect">
            <a:avLst/>
          </a:prstGeom>
        </p:spPr>
        <p:txBody>
          <a:bodyPr wrap="none">
            <a:spAutoFit/>
          </a:bodyPr>
          <a:lstStyle/>
          <a:p>
            <a:r>
              <a:rPr lang="en-US" b="1" dirty="0"/>
              <a:t>Table</a:t>
            </a:r>
            <a:r>
              <a:rPr lang="en-US" b="1" dirty="0">
                <a:cs typeface="Times New Roman" pitchFamily="18" charset="0"/>
              </a:rPr>
              <a:t> </a:t>
            </a:r>
            <a:r>
              <a:rPr lang="en-US" b="1" dirty="0" smtClean="0">
                <a:cs typeface="Times New Roman" pitchFamily="18" charset="0"/>
              </a:rPr>
              <a:t>(4): </a:t>
            </a:r>
            <a:r>
              <a:rPr lang="en-US" b="1" dirty="0">
                <a:cs typeface="Times New Roman" pitchFamily="18" charset="0"/>
              </a:rPr>
              <a:t>Enzyme </a:t>
            </a:r>
            <a:r>
              <a:rPr lang="en-US" b="1" dirty="0" smtClean="0">
                <a:cs typeface="Times New Roman" pitchFamily="18" charset="0"/>
              </a:rPr>
              <a:t>Inhibitors.</a:t>
            </a:r>
            <a:endParaRPr lang="en-US" dirty="0"/>
          </a:p>
        </p:txBody>
      </p:sp>
    </p:spTree>
    <p:extLst>
      <p:ext uri="{BB962C8B-B14F-4D97-AF65-F5344CB8AC3E}">
        <p14:creationId xmlns:p14="http://schemas.microsoft.com/office/powerpoint/2010/main" val="89995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304800"/>
            <a:ext cx="63246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50000"/>
              </a:spcBef>
              <a:buNone/>
            </a:pPr>
            <a:r>
              <a:rPr lang="en-US" sz="1600" b="1" dirty="0" smtClean="0">
                <a:solidFill>
                  <a:srgbClr val="00FFFF"/>
                </a:solidFill>
                <a:effectLst>
                  <a:outerShdw blurRad="38100" dist="38100" dir="2700000" algn="tl">
                    <a:srgbClr val="000000">
                      <a:alpha val="43137"/>
                    </a:srgbClr>
                  </a:outerShdw>
                </a:effectLst>
                <a:latin typeface="+mn-lt"/>
                <a:cs typeface="Arial" pitchFamily="34" charset="0"/>
              </a:rPr>
              <a:t>Enzymes</a:t>
            </a:r>
          </a:p>
          <a:p>
            <a:pPr algn="just" eaLnBrk="1" hangingPunct="1">
              <a:spcBef>
                <a:spcPct val="50000"/>
              </a:spcBef>
              <a:buNone/>
            </a:pPr>
            <a:r>
              <a:rPr lang="en-US" sz="1600" b="1" dirty="0" smtClean="0">
                <a:latin typeface="+mn-lt"/>
                <a:cs typeface="Arial" pitchFamily="34" charset="0"/>
              </a:rPr>
              <a:t>Enzyme</a:t>
            </a:r>
            <a:r>
              <a:rPr lang="en-US" altLang="en-US" sz="1600" b="1" dirty="0" smtClean="0">
                <a:latin typeface="+mn-lt"/>
              </a:rPr>
              <a:t> Definition.</a:t>
            </a:r>
          </a:p>
          <a:p>
            <a:pPr algn="just" eaLnBrk="1" hangingPunct="1">
              <a:spcBef>
                <a:spcPct val="50000"/>
              </a:spcBef>
              <a:buNone/>
            </a:pPr>
            <a:r>
              <a:rPr lang="en-US" sz="1600" b="1" dirty="0">
                <a:latin typeface="+mn-lt"/>
              </a:rPr>
              <a:t>Important characteristics of enzyme</a:t>
            </a:r>
            <a:r>
              <a:rPr lang="en-US" sz="1600" b="1" dirty="0" smtClean="0">
                <a:latin typeface="+mn-lt"/>
              </a:rPr>
              <a:t>.</a:t>
            </a:r>
          </a:p>
          <a:p>
            <a:pPr algn="just" eaLnBrk="1" hangingPunct="1">
              <a:spcBef>
                <a:spcPct val="50000"/>
              </a:spcBef>
              <a:buNone/>
            </a:pPr>
            <a:r>
              <a:rPr lang="en-US" sz="1600" b="1" dirty="0">
                <a:latin typeface="+mn-lt"/>
              </a:rPr>
              <a:t>Some Types of Enzymes &amp; Substrates.</a:t>
            </a:r>
          </a:p>
          <a:p>
            <a:pPr algn="just" eaLnBrk="1" hangingPunct="1">
              <a:spcBef>
                <a:spcPct val="50000"/>
              </a:spcBef>
              <a:buNone/>
            </a:pPr>
            <a:r>
              <a:rPr lang="en-US" sz="1600" b="1" dirty="0" smtClean="0">
                <a:latin typeface="+mn-lt"/>
              </a:rPr>
              <a:t>Enzymes naming.</a:t>
            </a:r>
          </a:p>
          <a:p>
            <a:pPr algn="just" eaLnBrk="1" hangingPunct="1">
              <a:spcBef>
                <a:spcPct val="50000"/>
              </a:spcBef>
              <a:buNone/>
            </a:pPr>
            <a:r>
              <a:rPr lang="en-US" sz="1600" b="1" dirty="0">
                <a:latin typeface="+mn-lt"/>
              </a:rPr>
              <a:t>Enzyme Terminology</a:t>
            </a:r>
            <a:r>
              <a:rPr lang="en-US" sz="1600" b="1" dirty="0" smtClean="0">
                <a:latin typeface="+mn-lt"/>
              </a:rPr>
              <a:t>.</a:t>
            </a:r>
          </a:p>
          <a:p>
            <a:pPr algn="just" eaLnBrk="1" hangingPunct="1">
              <a:spcBef>
                <a:spcPct val="50000"/>
              </a:spcBef>
              <a:buNone/>
            </a:pPr>
            <a:r>
              <a:rPr lang="en-US" sz="1600" b="1" dirty="0">
                <a:latin typeface="+mn-lt"/>
              </a:rPr>
              <a:t>Factors Affect The Enzyme Activity</a:t>
            </a:r>
            <a:r>
              <a:rPr lang="en-US" sz="1600" b="1" dirty="0" smtClean="0">
                <a:latin typeface="+mn-lt"/>
              </a:rPr>
              <a:t>.</a:t>
            </a:r>
          </a:p>
          <a:p>
            <a:pPr algn="just" eaLnBrk="1" hangingPunct="1">
              <a:spcBef>
                <a:spcPct val="50000"/>
              </a:spcBef>
              <a:buNone/>
            </a:pPr>
            <a:r>
              <a:rPr lang="en-US" sz="1600" b="1" dirty="0">
                <a:latin typeface="+mn-lt"/>
              </a:rPr>
              <a:t>Enzymes are important in clinical diagnosis.</a:t>
            </a:r>
          </a:p>
          <a:p>
            <a:pPr algn="just" eaLnBrk="1" hangingPunct="1">
              <a:spcBef>
                <a:spcPct val="50000"/>
              </a:spcBef>
              <a:buNone/>
            </a:pPr>
            <a:r>
              <a:rPr lang="en-US" sz="1600" b="1" dirty="0" smtClean="0">
                <a:latin typeface="+mn-lt"/>
              </a:rPr>
              <a:t>Enzyme </a:t>
            </a:r>
            <a:r>
              <a:rPr lang="en-US" sz="1600" b="1" dirty="0">
                <a:latin typeface="+mn-lt"/>
              </a:rPr>
              <a:t>classes</a:t>
            </a:r>
            <a:r>
              <a:rPr lang="en-US" sz="1600" b="1" dirty="0" smtClean="0">
                <a:latin typeface="+mn-lt"/>
              </a:rPr>
              <a:t>.</a:t>
            </a:r>
          </a:p>
          <a:p>
            <a:pPr algn="just" eaLnBrk="1" hangingPunct="1">
              <a:spcBef>
                <a:spcPct val="50000"/>
              </a:spcBef>
              <a:buNone/>
            </a:pPr>
            <a:r>
              <a:rPr lang="en-US" sz="1600" b="1" dirty="0">
                <a:latin typeface="+mn-lt"/>
                <a:ea typeface="Calibri" pitchFamily="34" charset="0"/>
                <a:cs typeface="Arial" pitchFamily="34" charset="0"/>
              </a:rPr>
              <a:t>Types Of Enzymes</a:t>
            </a:r>
            <a:endParaRPr lang="en-US" sz="1600" b="1" dirty="0" smtClean="0">
              <a:latin typeface="+mn-lt"/>
            </a:endParaRPr>
          </a:p>
          <a:p>
            <a:pPr algn="just" eaLnBrk="1" hangingPunct="1">
              <a:spcBef>
                <a:spcPct val="50000"/>
              </a:spcBef>
              <a:buNone/>
            </a:pPr>
            <a:r>
              <a:rPr lang="en-US" altLang="en-US" sz="1600" b="1" dirty="0">
                <a:latin typeface="+mn-lt"/>
              </a:rPr>
              <a:t>Enzymes kinetics and mechanism of action</a:t>
            </a:r>
          </a:p>
          <a:p>
            <a:pPr algn="just" eaLnBrk="1" hangingPunct="1">
              <a:spcBef>
                <a:spcPct val="50000"/>
              </a:spcBef>
              <a:buNone/>
            </a:pPr>
            <a:r>
              <a:rPr lang="en-US" altLang="en-US" sz="1600" b="1" dirty="0" smtClean="0">
                <a:latin typeface="+mn-lt"/>
              </a:rPr>
              <a:t>The </a:t>
            </a:r>
            <a:r>
              <a:rPr lang="en-US" altLang="en-US" sz="1600" b="1" dirty="0">
                <a:latin typeface="+mn-lt"/>
              </a:rPr>
              <a:t>Michaels- Mentone  </a:t>
            </a:r>
            <a:r>
              <a:rPr lang="en-US" altLang="en-US" sz="1600" b="1" dirty="0" smtClean="0">
                <a:latin typeface="+mn-lt"/>
              </a:rPr>
              <a:t>equation</a:t>
            </a:r>
          </a:p>
          <a:p>
            <a:pPr algn="just" eaLnBrk="1" hangingPunct="1">
              <a:spcBef>
                <a:spcPct val="50000"/>
              </a:spcBef>
              <a:buNone/>
            </a:pPr>
            <a:r>
              <a:rPr lang="en-US" altLang="en-US" sz="1600" b="1" dirty="0">
                <a:latin typeface="+mn-lt"/>
              </a:rPr>
              <a:t>Factors affecting enzymatic reactions</a:t>
            </a:r>
          </a:p>
          <a:p>
            <a:pPr algn="just" eaLnBrk="1" hangingPunct="1">
              <a:spcBef>
                <a:spcPct val="50000"/>
              </a:spcBef>
              <a:buNone/>
            </a:pPr>
            <a:r>
              <a:rPr lang="en-US" altLang="en-US" sz="1600" b="1" dirty="0" smtClean="0">
                <a:latin typeface="+mn-lt"/>
              </a:rPr>
              <a:t>Enzymes inhibition</a:t>
            </a:r>
          </a:p>
          <a:p>
            <a:pPr algn="just" eaLnBrk="1" hangingPunct="1">
              <a:spcBef>
                <a:spcPct val="50000"/>
              </a:spcBef>
              <a:buNone/>
            </a:pPr>
            <a:r>
              <a:rPr lang="en-US" altLang="en-US" sz="1600" b="1" dirty="0">
                <a:latin typeface="+mn-lt"/>
              </a:rPr>
              <a:t>Types of inhibitors</a:t>
            </a:r>
          </a:p>
          <a:p>
            <a:pPr algn="just" rtl="0" eaLnBrk="1" hangingPunct="1">
              <a:spcBef>
                <a:spcPct val="50000"/>
              </a:spcBef>
              <a:buFontTx/>
              <a:buNone/>
            </a:pPr>
            <a:r>
              <a:rPr lang="en-US" altLang="en-US" sz="1600" b="1" dirty="0" smtClean="0">
                <a:latin typeface="+mn-lt"/>
              </a:rPr>
              <a:t>Enzymes </a:t>
            </a:r>
            <a:r>
              <a:rPr lang="en-US" altLang="en-US" sz="1600" b="1" dirty="0">
                <a:latin typeface="+mn-lt"/>
              </a:rPr>
              <a:t>specificity</a:t>
            </a:r>
          </a:p>
          <a:p>
            <a:pPr algn="just" rtl="0" eaLnBrk="1" hangingPunct="1">
              <a:spcBef>
                <a:spcPct val="50000"/>
              </a:spcBef>
              <a:buFontTx/>
              <a:buNone/>
            </a:pPr>
            <a:r>
              <a:rPr lang="en-US" altLang="en-US" sz="1600" b="1" dirty="0" smtClean="0">
                <a:latin typeface="+mn-lt"/>
              </a:rPr>
              <a:t>Control </a:t>
            </a:r>
            <a:r>
              <a:rPr lang="en-US" altLang="en-US" sz="1600" b="1" dirty="0">
                <a:latin typeface="+mn-lt"/>
              </a:rPr>
              <a:t>of metabolic pathways</a:t>
            </a:r>
          </a:p>
          <a:p>
            <a:pPr algn="just" rtl="0" eaLnBrk="1" hangingPunct="1">
              <a:spcBef>
                <a:spcPct val="50000"/>
              </a:spcBef>
              <a:buFontTx/>
              <a:buNone/>
            </a:pPr>
            <a:r>
              <a:rPr lang="en-US" altLang="en-US" sz="1600" b="1" dirty="0">
                <a:latin typeface="+mn-lt"/>
              </a:rPr>
              <a:t>Enzymes inhibition</a:t>
            </a:r>
          </a:p>
          <a:p>
            <a:pPr algn="just" rtl="0" eaLnBrk="1" hangingPunct="1">
              <a:spcBef>
                <a:spcPct val="50000"/>
              </a:spcBef>
              <a:buFontTx/>
              <a:buNone/>
            </a:pPr>
            <a:r>
              <a:rPr lang="en-US" altLang="en-US" sz="1600" b="1" dirty="0">
                <a:latin typeface="+mn-lt"/>
              </a:rPr>
              <a:t>Enzymes in clinical diagnosis</a:t>
            </a:r>
          </a:p>
          <a:p>
            <a:pPr algn="just" rtl="0" eaLnBrk="1" hangingPunct="1">
              <a:spcBef>
                <a:spcPct val="50000"/>
              </a:spcBef>
              <a:buFontTx/>
              <a:buNone/>
            </a:pPr>
            <a:r>
              <a:rPr lang="en-US" altLang="en-US" sz="1600" b="1" dirty="0">
                <a:latin typeface="+mn-lt"/>
              </a:rPr>
              <a:t>Enzymes and genetic diseases</a:t>
            </a:r>
          </a:p>
        </p:txBody>
      </p:sp>
    </p:spTree>
    <p:extLst>
      <p:ext uri="{BB962C8B-B14F-4D97-AF65-F5344CB8AC3E}">
        <p14:creationId xmlns:p14="http://schemas.microsoft.com/office/powerpoint/2010/main" val="45718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13" y="4325780"/>
            <a:ext cx="4777975" cy="769441"/>
          </a:xfrm>
          <a:prstGeom prst="rect">
            <a:avLst/>
          </a:prstGeom>
        </p:spPr>
        <p:txBody>
          <a:bodyPr wrap="none">
            <a:spAutoFit/>
          </a:bodyPr>
          <a:lstStyle/>
          <a:p>
            <a:pPr algn="just">
              <a:spcBef>
                <a:spcPct val="50000"/>
              </a:spcBef>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Enzyme</a:t>
            </a:r>
            <a:r>
              <a:rPr lang="en-US" alt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Definition</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Down Ribbon 2"/>
          <p:cNvSpPr/>
          <p:nvPr/>
        </p:nvSpPr>
        <p:spPr>
          <a:xfrm>
            <a:off x="2133600" y="3048000"/>
            <a:ext cx="2133600" cy="53492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18074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722055"/>
            <a:ext cx="6515100" cy="2554545"/>
          </a:xfrm>
          <a:prstGeom prst="rect">
            <a:avLst/>
          </a:prstGeom>
        </p:spPr>
        <p:txBody>
          <a:bodyPr wrap="square">
            <a:spAutoFit/>
          </a:bodyPr>
          <a:lstStyle/>
          <a:p>
            <a:pPr algn="just"/>
            <a:endParaRPr lang="en-US" sz="1600" b="1" dirty="0" smtClean="0"/>
          </a:p>
          <a:p>
            <a:pPr algn="just"/>
            <a:endParaRPr lang="en-US" sz="1600" b="1" dirty="0"/>
          </a:p>
          <a:p>
            <a:pPr algn="just"/>
            <a:r>
              <a:rPr lang="en-US" sz="1600" b="1" dirty="0" smtClean="0"/>
              <a:t>        Enzyme: </a:t>
            </a:r>
          </a:p>
          <a:p>
            <a:pPr algn="just"/>
            <a:r>
              <a:rPr lang="en-US" sz="1600" b="1" dirty="0" smtClean="0"/>
              <a:t>      In </a:t>
            </a:r>
            <a:r>
              <a:rPr lang="en-US" sz="1600" b="1" dirty="0"/>
              <a:t>all living </a:t>
            </a:r>
            <a:r>
              <a:rPr lang="en-US" sz="1600" b="1" dirty="0" smtClean="0"/>
              <a:t>organisms the biochemical reactions are necessary for </a:t>
            </a:r>
            <a:r>
              <a:rPr lang="en-US" sz="1600" b="1" dirty="0"/>
              <a:t>obtaining </a:t>
            </a:r>
            <a:r>
              <a:rPr lang="en-US" sz="1600" b="1" dirty="0" smtClean="0"/>
              <a:t>energy, growth, </a:t>
            </a:r>
            <a:r>
              <a:rPr lang="en-US" sz="1600" b="1" dirty="0"/>
              <a:t>and </a:t>
            </a:r>
            <a:r>
              <a:rPr lang="en-US" sz="1600" b="1" dirty="0" smtClean="0"/>
              <a:t>repairing damaged tissues. These reactions are called ‘metabolism’  happen all the time, but if they stop working, this leads to  death. The </a:t>
            </a:r>
            <a:r>
              <a:rPr lang="en-US" sz="1600" b="1" dirty="0"/>
              <a:t>reactions </a:t>
            </a:r>
            <a:r>
              <a:rPr lang="en-US" sz="1600" b="1" dirty="0" smtClean="0"/>
              <a:t>of </a:t>
            </a:r>
            <a:r>
              <a:rPr lang="en-US" sz="1600" b="1" dirty="0"/>
              <a:t>living organisms require high activation energy to take place</a:t>
            </a:r>
            <a:r>
              <a:rPr lang="en-US" sz="1600" b="1" dirty="0" smtClean="0"/>
              <a:t>. So to </a:t>
            </a:r>
            <a:r>
              <a:rPr lang="en-US" sz="1600" b="1" dirty="0"/>
              <a:t>reduce the cell’s consumption of energy, there is a </a:t>
            </a:r>
            <a:r>
              <a:rPr lang="en-US" sz="1600" b="1" dirty="0" smtClean="0"/>
              <a:t>catalyst to induce </a:t>
            </a:r>
            <a:r>
              <a:rPr lang="en-US" sz="1600" b="1" dirty="0"/>
              <a:t>the chemical reactions occur </a:t>
            </a:r>
            <a:r>
              <a:rPr lang="en-US" sz="1600" b="1" dirty="0" smtClean="0"/>
              <a:t>rapidly, </a:t>
            </a:r>
            <a:r>
              <a:rPr lang="en-US" sz="1600" b="1" dirty="0"/>
              <a:t>and reduce the activation </a:t>
            </a:r>
            <a:r>
              <a:rPr lang="en-US" sz="1600" b="1" dirty="0" smtClean="0"/>
              <a:t>energy</a:t>
            </a:r>
            <a:r>
              <a:rPr lang="en-US" sz="1600" b="1" dirty="0"/>
              <a:t>. This catalyst </a:t>
            </a:r>
            <a:r>
              <a:rPr lang="en-US" sz="1600" b="1" dirty="0" smtClean="0"/>
              <a:t>called </a:t>
            </a:r>
            <a:r>
              <a:rPr lang="en-US" sz="1600" b="1" dirty="0"/>
              <a:t>the </a:t>
            </a:r>
            <a:r>
              <a:rPr lang="en-US" sz="1600" b="1" dirty="0" smtClean="0"/>
              <a:t>enzymes. </a:t>
            </a:r>
            <a:endParaRPr lang="en-US" sz="1600" b="1" dirty="0"/>
          </a:p>
        </p:txBody>
      </p:sp>
      <p:sp>
        <p:nvSpPr>
          <p:cNvPr id="4" name="Rectangle 8"/>
          <p:cNvSpPr>
            <a:spLocks noChangeArrowheads="1"/>
          </p:cNvSpPr>
          <p:nvPr/>
        </p:nvSpPr>
        <p:spPr bwMode="auto">
          <a:xfrm>
            <a:off x="1447800" y="533400"/>
            <a:ext cx="41148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endPar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6" name="Group 5"/>
          <p:cNvGrpSpPr/>
          <p:nvPr/>
        </p:nvGrpSpPr>
        <p:grpSpPr>
          <a:xfrm>
            <a:off x="7391400" y="974615"/>
            <a:ext cx="840904" cy="936407"/>
            <a:chOff x="2385016" y="3733800"/>
            <a:chExt cx="3257550" cy="285750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016" y="3733800"/>
              <a:ext cx="3257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438400" y="4159103"/>
              <a:ext cx="3076575" cy="2212015"/>
              <a:chOff x="2438400" y="4159103"/>
              <a:chExt cx="3076575" cy="2212015"/>
            </a:xfrm>
          </p:grpSpPr>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72" t="44666" r="4679" b="9450"/>
              <a:stretch/>
            </p:blipFill>
            <p:spPr bwMode="auto">
              <a:xfrm>
                <a:off x="3448437" y="6142518"/>
                <a:ext cx="35098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772" t="44666" r="4679" b="9450"/>
              <a:stretch/>
            </p:blipFill>
            <p:spPr bwMode="auto">
              <a:xfrm>
                <a:off x="4419600" y="4159103"/>
                <a:ext cx="1095375"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772" t="44666" r="4679" b="9450"/>
              <a:stretch/>
            </p:blipFill>
            <p:spPr bwMode="auto">
              <a:xfrm>
                <a:off x="4114800" y="5943600"/>
                <a:ext cx="838200" cy="3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772" t="44666" r="4679" b="9450"/>
              <a:stretch/>
            </p:blipFill>
            <p:spPr bwMode="auto">
              <a:xfrm>
                <a:off x="2438400" y="6126236"/>
                <a:ext cx="685800" cy="1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3" name="Rectangle 8"/>
          <p:cNvSpPr>
            <a:spLocks noChangeArrowheads="1"/>
          </p:cNvSpPr>
          <p:nvPr/>
        </p:nvSpPr>
        <p:spPr bwMode="auto">
          <a:xfrm>
            <a:off x="1447800" y="152400"/>
            <a:ext cx="411480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ar-IQ" i="1" dirty="0" smtClean="0">
                <a:solidFill>
                  <a:schemeClr val="tx1"/>
                </a:solidFill>
              </a:rPr>
              <a:t>المحاضرة الاولى \ الكيمياء الطبية</a:t>
            </a:r>
            <a:endParaRPr lang="en-US" i="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674779139"/>
              </p:ext>
            </p:extLst>
          </p:nvPr>
        </p:nvGraphicFramePr>
        <p:xfrm>
          <a:off x="266700" y="3581400"/>
          <a:ext cx="6362701" cy="4861560"/>
        </p:xfrm>
        <a:graphic>
          <a:graphicData uri="http://schemas.openxmlformats.org/drawingml/2006/table">
            <a:tbl>
              <a:tblPr firstRow="1" bandRow="1"/>
              <a:tblGrid>
                <a:gridCol w="261525"/>
                <a:gridCol w="1452975"/>
                <a:gridCol w="3429000"/>
                <a:gridCol w="1219201"/>
              </a:tblGrid>
              <a:tr h="24699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Table (1):  Examples of specific enzymes (</a:t>
                      </a:r>
                      <a:r>
                        <a:rPr lang="en-US" altLang="en-US" sz="1800" dirty="0" smtClean="0">
                          <a:latin typeface="+mn-lt"/>
                        </a:rPr>
                        <a:t>Enzymes specificity</a:t>
                      </a:r>
                      <a:r>
                        <a:rPr lang="en-US" sz="1800" b="1" dirty="0" smtClean="0"/>
                        <a:t>).</a:t>
                      </a:r>
                      <a:endParaRPr lang="en-US" sz="18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r>
              <a:tr h="228600">
                <a:tc>
                  <a:txBody>
                    <a:bodyPr/>
                    <a:lstStyle/>
                    <a:p>
                      <a:endParaRPr lang="en-US" sz="1400" b="1" dirty="0"/>
                    </a:p>
                  </a:txBody>
                  <a:tcPr/>
                </a:tc>
                <a:tc>
                  <a:txBody>
                    <a:bodyPr/>
                    <a:lstStyle/>
                    <a:p>
                      <a:r>
                        <a:rPr lang="en-US" sz="1400" b="1" dirty="0" smtClean="0"/>
                        <a:t>enzymes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Source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Structures</a:t>
                      </a:r>
                      <a:endParaRPr lang="en-US" sz="1400" b="1" dirty="0"/>
                    </a:p>
                  </a:txBody>
                  <a:tcPr/>
                </a:tc>
              </a:tr>
              <a:tr h="1036320">
                <a:tc>
                  <a:txBody>
                    <a:bodyPr/>
                    <a:lstStyle/>
                    <a:p>
                      <a:r>
                        <a:rPr lang="en-US" sz="1400" b="1" dirty="0" smtClean="0"/>
                        <a:t>1</a:t>
                      </a:r>
                      <a:endParaRPr lang="en-US" sz="1400" b="1" dirty="0"/>
                    </a:p>
                  </a:txBody>
                  <a:tcPr/>
                </a:tc>
                <a:tc>
                  <a:txBody>
                    <a:bodyPr/>
                    <a:lstStyle/>
                    <a:p>
                      <a:r>
                        <a:rPr lang="en-US" sz="1400" b="1" dirty="0" smtClean="0"/>
                        <a:t>Acetyl cholinesterase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breaks down the neurotransmitter acetylcholine in nerves and muscles.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143000">
                <a:tc>
                  <a:txBody>
                    <a:bodyPr/>
                    <a:lstStyle/>
                    <a:p>
                      <a:r>
                        <a:rPr lang="en-US" sz="1400" b="1" dirty="0" smtClean="0"/>
                        <a:t>3</a:t>
                      </a:r>
                      <a:endParaRPr lang="en-US" sz="1400" b="1" dirty="0"/>
                    </a:p>
                  </a:txBody>
                  <a:tcPr/>
                </a:tc>
                <a:tc>
                  <a:txBody>
                    <a:bodyPr/>
                    <a:lstStyle/>
                    <a:p>
                      <a:r>
                        <a:rPr lang="en-US" sz="1400" b="1" dirty="0" smtClean="0"/>
                        <a:t>DNA polymerase </a:t>
                      </a:r>
                      <a:endParaRPr lang="en-US" sz="1400" b="1" dirty="0"/>
                    </a:p>
                  </a:txBody>
                  <a:tcPr/>
                </a:tc>
                <a:tc>
                  <a:txBody>
                    <a:bodyPr/>
                    <a:lstStyle/>
                    <a:p>
                      <a:r>
                        <a:rPr lang="en-US" sz="1400" b="1" dirty="0" smtClean="0"/>
                        <a:t>synthesize DNA from deoxyribonucleotides</a:t>
                      </a:r>
                      <a:endParaRPr lang="en-US" sz="1400" b="1" dirty="0"/>
                    </a:p>
                  </a:txBody>
                  <a:tcPr/>
                </a:tc>
                <a:tc>
                  <a:txBody>
                    <a:bodyPr/>
                    <a:lstStyle/>
                    <a:p>
                      <a:endParaRPr lang="en-US" sz="1400" b="1" dirty="0"/>
                    </a:p>
                  </a:txBody>
                  <a:tcPr/>
                </a:tc>
              </a:tr>
              <a:tr h="944880">
                <a:tc>
                  <a:txBody>
                    <a:bodyPr/>
                    <a:lstStyle/>
                    <a:p>
                      <a:r>
                        <a:rPr lang="en-US" sz="1400" b="1" dirty="0" smtClean="0"/>
                        <a:t>2</a:t>
                      </a:r>
                      <a:endParaRPr lang="en-US" sz="1400" b="1" dirty="0"/>
                    </a:p>
                  </a:txBody>
                  <a:tcPr/>
                </a:tc>
                <a:tc>
                  <a:txBody>
                    <a:bodyPr/>
                    <a:lstStyle/>
                    <a:p>
                      <a:r>
                        <a:rPr lang="en-US" sz="1400" b="1" dirty="0" smtClean="0"/>
                        <a:t> Lactase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found in the small intestine, breaks lactose, the sugar in milk, into glucose and galactose.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066800">
                <a:tc>
                  <a:txBody>
                    <a:bodyPr/>
                    <a:lstStyle/>
                    <a:p>
                      <a:endParaRPr lang="en-US" sz="1400" b="1" dirty="0"/>
                    </a:p>
                  </a:txBody>
                  <a:tcPr/>
                </a:tc>
                <a:tc>
                  <a:txBody>
                    <a:bodyPr/>
                    <a:lstStyle/>
                    <a:p>
                      <a:r>
                        <a:rPr lang="en-US" sz="1400" b="1" dirty="0" smtClean="0"/>
                        <a:t>Trypsin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found in the small intestine, breaks proteins down into amino acids.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bl>
          </a:graphicData>
        </a:graphic>
      </p:graphicFrame>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6781800"/>
            <a:ext cx="471487" cy="4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486400" y="4343400"/>
            <a:ext cx="1066800" cy="3964173"/>
            <a:chOff x="5486400" y="1141227"/>
            <a:chExt cx="1066800" cy="3964173"/>
          </a:xfrm>
        </p:grpSpPr>
        <p:pic>
          <p:nvPicPr>
            <p:cNvPr id="17" name="Picture 16" descr="بوليميراز الدي إن إيه - ويكيبيديا، الموسوعة الحرة - Google Chrome"/>
            <p:cNvPicPr>
              <a:picLocks noChangeAspect="1"/>
            </p:cNvPicPr>
            <p:nvPr/>
          </p:nvPicPr>
          <p:blipFill rotWithShape="1">
            <a:blip r:embed="rId8">
              <a:extLst>
                <a:ext uri="{28A0092B-C50C-407E-A947-70E740481C1C}">
                  <a14:useLocalDpi xmlns:a14="http://schemas.microsoft.com/office/drawing/2010/main" val="0"/>
                </a:ext>
              </a:extLst>
            </a:blip>
            <a:srcRect l="2584" t="38590" r="80827" b="31459"/>
            <a:stretch/>
          </p:blipFill>
          <p:spPr>
            <a:xfrm>
              <a:off x="5486400" y="2286000"/>
              <a:ext cx="1061484" cy="914400"/>
            </a:xfrm>
            <a:prstGeom prst="rect">
              <a:avLst/>
            </a:prstGeom>
          </p:spPr>
        </p:pic>
        <p:pic>
          <p:nvPicPr>
            <p:cNvPr id="18" name="Picture 17" descr="Acetyl cholinesterase - بحث Google‏ - Google Chrome"/>
            <p:cNvPicPr>
              <a:picLocks noChangeAspect="1"/>
            </p:cNvPicPr>
            <p:nvPr/>
          </p:nvPicPr>
          <p:blipFill rotWithShape="1">
            <a:blip r:embed="rId9">
              <a:extLst>
                <a:ext uri="{28A0092B-C50C-407E-A947-70E740481C1C}">
                  <a14:useLocalDpi xmlns:a14="http://schemas.microsoft.com/office/drawing/2010/main" val="0"/>
                </a:ext>
              </a:extLst>
            </a:blip>
            <a:srcRect l="24961" t="32433" r="61240" b="39920"/>
            <a:stretch/>
          </p:blipFill>
          <p:spPr>
            <a:xfrm>
              <a:off x="5562600" y="1141227"/>
              <a:ext cx="946298" cy="792126"/>
            </a:xfrm>
            <a:prstGeom prst="rect">
              <a:avLst/>
            </a:prstGeom>
          </p:spPr>
        </p:pic>
        <p:pic>
          <p:nvPicPr>
            <p:cNvPr id="1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48325" y="3276600"/>
              <a:ext cx="904875" cy="72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Trypsin - بحث Google‏ - Google Chrome"/>
            <p:cNvPicPr>
              <a:picLocks noChangeAspect="1"/>
            </p:cNvPicPr>
            <p:nvPr/>
          </p:nvPicPr>
          <p:blipFill rotWithShape="1">
            <a:blip r:embed="rId11" cstate="print">
              <a:extLst>
                <a:ext uri="{28A0092B-C50C-407E-A947-70E740481C1C}">
                  <a14:useLocalDpi xmlns:a14="http://schemas.microsoft.com/office/drawing/2010/main" val="0"/>
                </a:ext>
              </a:extLst>
            </a:blip>
            <a:srcRect l="54729" t="44003" r="22514" b="20050"/>
            <a:stretch/>
          </p:blipFill>
          <p:spPr>
            <a:xfrm>
              <a:off x="5528931" y="4299161"/>
              <a:ext cx="948069" cy="806239"/>
            </a:xfrm>
            <a:prstGeom prst="rect">
              <a:avLst/>
            </a:prstGeom>
          </p:spPr>
        </p:pic>
      </p:grpSp>
    </p:spTree>
    <p:extLst>
      <p:ext uri="{BB962C8B-B14F-4D97-AF65-F5344CB8AC3E}">
        <p14:creationId xmlns:p14="http://schemas.microsoft.com/office/powerpoint/2010/main" val="4736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 y="76200"/>
            <a:ext cx="6686550" cy="1200329"/>
          </a:xfrm>
          <a:prstGeom prst="rect">
            <a:avLst/>
          </a:prstGeom>
        </p:spPr>
        <p:txBody>
          <a:bodyPr wrap="square">
            <a:spAutoFit/>
          </a:bodyPr>
          <a:lstStyle/>
          <a:p>
            <a:pPr>
              <a:spcBef>
                <a:spcPct val="50000"/>
              </a:spcBef>
              <a:defRPr/>
            </a:pPr>
            <a:endParaRPr lang="en-US" sz="1600" b="1" dirty="0" smtClean="0"/>
          </a:p>
          <a:p>
            <a:pPr>
              <a:spcBef>
                <a:spcPct val="50000"/>
              </a:spcBef>
              <a:defRPr/>
            </a:pPr>
            <a:r>
              <a:rPr lang="en-US" sz="1600" b="1" dirty="0" smtClean="0"/>
              <a:t> </a:t>
            </a:r>
            <a:r>
              <a:rPr lang="en-US" sz="1600" b="1" dirty="0"/>
              <a:t>Enzymes are proteins </a:t>
            </a:r>
            <a:r>
              <a:rPr lang="en-US" sz="1600" b="1" dirty="0" smtClean="0"/>
              <a:t>catalysts, </a:t>
            </a:r>
            <a:r>
              <a:rPr lang="en-US" sz="1600" b="1" dirty="0"/>
              <a:t>that increase the biochemical reactions rate, it lowers the activation energy figure (1), and they are not consumed during the reaction but may undergo physical changes. </a:t>
            </a:r>
          </a:p>
        </p:txBody>
      </p:sp>
      <p:grpSp>
        <p:nvGrpSpPr>
          <p:cNvPr id="12" name="Group 11"/>
          <p:cNvGrpSpPr/>
          <p:nvPr/>
        </p:nvGrpSpPr>
        <p:grpSpPr>
          <a:xfrm>
            <a:off x="2286000" y="1482570"/>
            <a:ext cx="2590800" cy="2098830"/>
            <a:chOff x="4114800" y="5187855"/>
            <a:chExt cx="1460500" cy="1325269"/>
          </a:xfrm>
        </p:grpSpPr>
        <p:pic>
          <p:nvPicPr>
            <p:cNvPr id="13" name="Picture 12" descr="http://fblt.cz/wp-content/uploads/2013/12/Aktivační-energie.png"/>
            <p:cNvPicPr>
              <a:picLocks noChangeAspect="1" noChangeArrowheads="1"/>
            </p:cNvPicPr>
            <p:nvPr/>
          </p:nvPicPr>
          <p:blipFill rotWithShape="1">
            <a:blip r:embed="rId2"/>
            <a:srcRect l="-2270" r="-2270"/>
            <a:stretch/>
          </p:blipFill>
          <p:spPr bwMode="auto">
            <a:xfrm>
              <a:off x="4114800" y="5187855"/>
              <a:ext cx="1460500" cy="1325269"/>
            </a:xfrm>
            <a:prstGeom prst="rect">
              <a:avLst/>
            </a:prstGeom>
            <a:noFill/>
          </p:spPr>
        </p:pic>
        <p:sp>
          <p:nvSpPr>
            <p:cNvPr id="14" name="Rectangle 13"/>
            <p:cNvSpPr/>
            <p:nvPr/>
          </p:nvSpPr>
          <p:spPr>
            <a:xfrm rot="16200000">
              <a:off x="3805892" y="5675765"/>
              <a:ext cx="866715" cy="185399"/>
            </a:xfrm>
            <a:prstGeom prst="rect">
              <a:avLst/>
            </a:prstGeom>
          </p:spPr>
          <p:txBody>
            <a:bodyPr wrap="none">
              <a:spAutoFit/>
            </a:bodyPr>
            <a:lstStyle/>
            <a:p>
              <a:r>
                <a:rPr lang="en-US" sz="1600" dirty="0"/>
                <a:t>activation energy</a:t>
              </a:r>
            </a:p>
          </p:txBody>
        </p:sp>
      </p:grpSp>
      <p:sp>
        <p:nvSpPr>
          <p:cNvPr id="15" name="Footer Placeholder 4"/>
          <p:cNvSpPr>
            <a:spLocks noGrp="1"/>
          </p:cNvSpPr>
          <p:nvPr>
            <p:ph type="ftr" sz="quarter" idx="11"/>
          </p:nvPr>
        </p:nvSpPr>
        <p:spPr>
          <a:xfrm>
            <a:off x="228600" y="3810000"/>
            <a:ext cx="6476999" cy="457200"/>
          </a:xfrm>
          <a:noFill/>
        </p:spPr>
        <p:txBody>
          <a:bodyPr/>
          <a:lstStyle/>
          <a:p>
            <a:pPr algn="l">
              <a:spcBef>
                <a:spcPct val="50000"/>
              </a:spcBef>
              <a:defRPr/>
            </a:pPr>
            <a:r>
              <a:rPr lang="en-US" sz="1600" b="1" dirty="0" smtClean="0">
                <a:solidFill>
                  <a:schemeClr val="tx1"/>
                </a:solidFill>
              </a:rPr>
              <a:t>Figure </a:t>
            </a:r>
            <a:r>
              <a:rPr lang="en-US" sz="1600" b="1" dirty="0">
                <a:solidFill>
                  <a:schemeClr val="tx1"/>
                </a:solidFill>
              </a:rPr>
              <a:t>(1): Enzymes are increase the reactions </a:t>
            </a:r>
            <a:r>
              <a:rPr lang="en-US" sz="1600" b="1" dirty="0" smtClean="0">
                <a:solidFill>
                  <a:schemeClr val="tx1"/>
                </a:solidFill>
              </a:rPr>
              <a:t>rate, </a:t>
            </a:r>
            <a:r>
              <a:rPr lang="en-US" sz="1600" b="1" dirty="0">
                <a:solidFill>
                  <a:schemeClr val="tx1"/>
                </a:solidFill>
              </a:rPr>
              <a:t>by decreasing the activation energy</a:t>
            </a:r>
            <a:r>
              <a:rPr lang="en-US" sz="1600" b="1" dirty="0" smtClean="0">
                <a:solidFill>
                  <a:schemeClr val="tx1"/>
                </a:solidFill>
              </a:rPr>
              <a:t>.</a:t>
            </a:r>
            <a:endParaRPr lang="en-US" sz="1600" b="1" dirty="0">
              <a:solidFill>
                <a:schemeClr val="tx1"/>
              </a:solidFill>
            </a:endParaRPr>
          </a:p>
        </p:txBody>
      </p:sp>
      <p:sp>
        <p:nvSpPr>
          <p:cNvPr id="16" name="Text Box 5"/>
          <p:cNvSpPr txBox="1">
            <a:spLocks noChangeArrowheads="1"/>
          </p:cNvSpPr>
          <p:nvPr/>
        </p:nvSpPr>
        <p:spPr bwMode="auto">
          <a:xfrm>
            <a:off x="152400" y="4343400"/>
            <a:ext cx="6553200" cy="1200329"/>
          </a:xfrm>
          <a:prstGeom prst="rect">
            <a:avLst/>
          </a:prstGeom>
          <a:noFill/>
          <a:ln w="9525">
            <a:noFill/>
            <a:miter lim="800000"/>
            <a:headEnd/>
            <a:tailEnd/>
          </a:ln>
        </p:spPr>
        <p:txBody>
          <a:bodyPr wrap="square">
            <a:spAutoFit/>
          </a:bodyPr>
          <a:lstStyle/>
          <a:p>
            <a:pPr algn="ctr">
              <a:spcBef>
                <a:spcPct val="50000"/>
              </a:spcBef>
              <a:defRPr/>
            </a:pPr>
            <a:r>
              <a:rPr lang="en-US" sz="1600" b="1" u="sng" dirty="0" smtClean="0"/>
              <a:t>Enzymes naming:</a:t>
            </a:r>
          </a:p>
          <a:p>
            <a:pPr>
              <a:spcBef>
                <a:spcPct val="50000"/>
              </a:spcBef>
              <a:defRPr/>
            </a:pPr>
            <a:r>
              <a:rPr lang="en-US" sz="1600" b="1" dirty="0" smtClean="0"/>
              <a:t> Enzymes often are known by common names obtained by the suffix “-ase” to the name of substrate or to the reaction they catalyze, </a:t>
            </a:r>
            <a:r>
              <a:rPr lang="en-US" sz="1600" b="1" dirty="0"/>
              <a:t>Table (1</a:t>
            </a:r>
            <a:r>
              <a:rPr lang="en-US" sz="1600" b="1" dirty="0" smtClean="0"/>
              <a:t>) indicate some enzyme examples.</a:t>
            </a:r>
            <a:endParaRPr lang="en-US" sz="1600" i="1" u="sng" dirty="0" smtClean="0">
              <a:solidFill>
                <a:srgbClr val="CC00CC"/>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31461716"/>
              </p:ext>
            </p:extLst>
          </p:nvPr>
        </p:nvGraphicFramePr>
        <p:xfrm>
          <a:off x="228600" y="5857648"/>
          <a:ext cx="6400800" cy="2905352"/>
        </p:xfrm>
        <a:graphic>
          <a:graphicData uri="http://schemas.openxmlformats.org/drawingml/2006/table">
            <a:tbl>
              <a:tblPr firstRow="1" bandRow="1"/>
              <a:tblGrid>
                <a:gridCol w="1600200"/>
                <a:gridCol w="4800600"/>
              </a:tblGrid>
              <a:tr h="421232">
                <a:tc gridSpan="2">
                  <a:txBody>
                    <a:bodyPr/>
                    <a:lstStyle/>
                    <a:p>
                      <a:r>
                        <a:rPr lang="en-US" sz="1600" b="1" dirty="0" smtClean="0"/>
                        <a:t>Table (1):- Enzyme Examples</a:t>
                      </a:r>
                      <a:endParaRPr lang="en-US" sz="1600" b="1" dirty="0"/>
                    </a:p>
                  </a:txBody>
                  <a:tcPr/>
                </a:tc>
                <a:tc hMerge="1">
                  <a:txBody>
                    <a:bodyPr/>
                    <a:lstStyle/>
                    <a:p>
                      <a:endParaRPr lang="en-US" sz="1200" dirty="0"/>
                    </a:p>
                  </a:txBody>
                  <a:tcPr/>
                </a:tc>
              </a:tr>
              <a:tr h="421232">
                <a:tc>
                  <a:txBody>
                    <a:bodyPr/>
                    <a:lstStyle/>
                    <a:p>
                      <a:pPr algn="l"/>
                      <a:r>
                        <a:rPr lang="en-US" sz="1600" b="1" dirty="0" smtClean="0"/>
                        <a:t>Enzyme</a:t>
                      </a:r>
                      <a:endParaRPr lang="en-US" sz="1600" b="1" dirty="0"/>
                    </a:p>
                  </a:txBody>
                  <a:tcPr/>
                </a:tc>
                <a:tc>
                  <a:txBody>
                    <a:bodyPr/>
                    <a:lstStyle/>
                    <a:p>
                      <a:r>
                        <a:rPr lang="en-US" sz="1600" b="1" dirty="0" smtClean="0"/>
                        <a:t>Role</a:t>
                      </a:r>
                      <a:endParaRPr lang="en-US" sz="1600" b="1" dirty="0"/>
                    </a:p>
                  </a:txBody>
                  <a:tcPr/>
                </a:tc>
              </a:tr>
              <a:tr h="452936">
                <a:tc>
                  <a:txBody>
                    <a:bodyPr/>
                    <a:lstStyle/>
                    <a:p>
                      <a:pPr algn="l"/>
                      <a:r>
                        <a:rPr lang="en-US" sz="1600" b="1" dirty="0" smtClean="0"/>
                        <a:t>Amylase</a:t>
                      </a:r>
                      <a:endParaRPr lang="en-US" sz="1600" b="1" dirty="0"/>
                    </a:p>
                  </a:txBody>
                  <a:tcPr/>
                </a:tc>
                <a:tc>
                  <a:txBody>
                    <a:bodyPr/>
                    <a:lstStyle/>
                    <a:p>
                      <a:r>
                        <a:rPr lang="en-US" sz="1600" b="1" dirty="0" smtClean="0"/>
                        <a:t>A family of enzymes which assist in the breakdown of carbohydrates.</a:t>
                      </a:r>
                      <a:endParaRPr lang="en-US" sz="1600" b="1" dirty="0"/>
                    </a:p>
                  </a:txBody>
                  <a:tcPr/>
                </a:tc>
              </a:tr>
              <a:tr h="483416">
                <a:tc>
                  <a:txBody>
                    <a:bodyPr/>
                    <a:lstStyle/>
                    <a:p>
                      <a:pPr algn="l"/>
                      <a:r>
                        <a:rPr lang="en-US" sz="1600" b="1" dirty="0" smtClean="0"/>
                        <a:t>Glucose oxidase </a:t>
                      </a:r>
                      <a:endParaRPr lang="en-US" sz="1600" b="1" dirty="0"/>
                    </a:p>
                  </a:txBody>
                  <a:tcPr/>
                </a:tc>
                <a:tc>
                  <a:txBody>
                    <a:bodyPr/>
                    <a:lstStyle/>
                    <a:p>
                      <a:r>
                        <a:rPr lang="en-US" sz="1600" b="1" dirty="0" smtClean="0"/>
                        <a:t>Is an enzyme catalyze the oxidation of Glucose. </a:t>
                      </a:r>
                      <a:endParaRPr lang="en-US" sz="1600" b="1" dirty="0"/>
                    </a:p>
                  </a:txBody>
                  <a:tcPr/>
                </a:tc>
              </a:tr>
              <a:tr h="421232">
                <a:tc>
                  <a:txBody>
                    <a:bodyPr/>
                    <a:lstStyle/>
                    <a:p>
                      <a:pPr algn="l"/>
                      <a:r>
                        <a:rPr lang="en-US" sz="1600" b="1" dirty="0" smtClean="0"/>
                        <a:t>Lipases</a:t>
                      </a:r>
                      <a:endParaRPr lang="en-US" sz="1600" b="1" dirty="0"/>
                    </a:p>
                  </a:txBody>
                  <a:tcPr/>
                </a:tc>
                <a:tc>
                  <a:txBody>
                    <a:bodyPr/>
                    <a:lstStyle/>
                    <a:p>
                      <a:r>
                        <a:rPr lang="en-US" sz="1600" b="1" dirty="0" smtClean="0"/>
                        <a:t>A family of enzymes which breakdown Lipids.  </a:t>
                      </a:r>
                      <a:endParaRPr lang="en-US" sz="1600" b="1" dirty="0"/>
                    </a:p>
                  </a:txBody>
                  <a:tcPr/>
                </a:tc>
              </a:tr>
              <a:tr h="493168">
                <a:tc>
                  <a:txBody>
                    <a:bodyPr/>
                    <a:lstStyle/>
                    <a:p>
                      <a:pPr algn="l"/>
                      <a:r>
                        <a:rPr lang="en-US" sz="1600" b="1" dirty="0" smtClean="0"/>
                        <a:t>Proteases</a:t>
                      </a:r>
                      <a:endParaRPr lang="en-US" sz="1600" b="1" dirty="0"/>
                    </a:p>
                  </a:txBody>
                  <a:tcPr/>
                </a:tc>
                <a:tc>
                  <a:txBody>
                    <a:bodyPr/>
                    <a:lstStyle/>
                    <a:p>
                      <a:r>
                        <a:rPr lang="en-US" sz="1600" b="1" dirty="0" smtClean="0"/>
                        <a:t>Digestive enzymes which act on proteins in the digestive system. </a:t>
                      </a:r>
                      <a:endParaRPr lang="en-US" sz="1600" b="1" dirty="0"/>
                    </a:p>
                  </a:txBody>
                  <a:tcPr/>
                </a:tc>
              </a:tr>
            </a:tbl>
          </a:graphicData>
        </a:graphic>
      </p:graphicFrame>
      <p:sp>
        <p:nvSpPr>
          <p:cNvPr id="10" name="Down Ribbon 9"/>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8480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02810"/>
            <a:ext cx="6686550" cy="9202519"/>
          </a:xfrm>
          <a:prstGeom prst="rect">
            <a:avLst/>
          </a:prstGeom>
        </p:spPr>
        <p:txBody>
          <a:bodyPr wrap="square">
            <a:spAutoFit/>
          </a:bodyPr>
          <a:lstStyle/>
          <a:p>
            <a:pPr algn="ctr">
              <a:defRPr/>
            </a:pPr>
            <a:r>
              <a:rPr lang="en-US" sz="1600" b="1" dirty="0"/>
              <a:t>Enzyme </a:t>
            </a:r>
            <a:r>
              <a:rPr lang="en-US" sz="1600" b="1" dirty="0" smtClean="0"/>
              <a:t>Terminology:</a:t>
            </a:r>
            <a:endParaRPr lang="en-US" sz="1600" b="1" dirty="0"/>
          </a:p>
          <a:p>
            <a:pPr>
              <a:defRPr/>
            </a:pPr>
            <a:endParaRPr lang="en-US" sz="1600" b="1" dirty="0"/>
          </a:p>
          <a:p>
            <a:pPr>
              <a:defRPr/>
            </a:pPr>
            <a:r>
              <a:rPr lang="en-US" sz="1600" b="1" dirty="0"/>
              <a:t>1-Catalyst or Enzyme ( E ):- A substance that increase the rate of the reaction without being changed the overall process (reaction).</a:t>
            </a:r>
          </a:p>
          <a:p>
            <a:pPr>
              <a:defRPr/>
            </a:pPr>
            <a:endParaRPr lang="en-US" sz="1600" b="1" dirty="0" smtClean="0"/>
          </a:p>
          <a:p>
            <a:pPr>
              <a:defRPr/>
            </a:pPr>
            <a:r>
              <a:rPr lang="en-US" sz="1600" b="1" dirty="0" smtClean="0"/>
              <a:t>2-Substrates  </a:t>
            </a:r>
            <a:r>
              <a:rPr lang="en-US" sz="1600" b="1" dirty="0"/>
              <a:t>( S ):- The materials that enzymes act </a:t>
            </a:r>
            <a:r>
              <a:rPr lang="en-US" sz="1600" b="1" dirty="0" smtClean="0"/>
              <a:t>upon.</a:t>
            </a:r>
          </a:p>
          <a:p>
            <a:pPr>
              <a:defRPr/>
            </a:pPr>
            <a:endParaRPr lang="en-US" sz="1600" b="1" dirty="0"/>
          </a:p>
          <a:p>
            <a:pPr>
              <a:defRPr/>
            </a:pPr>
            <a:r>
              <a:rPr lang="en-US" sz="1600" b="1" u="sng" dirty="0"/>
              <a:t>3-Active site (catalytic site):-</a:t>
            </a:r>
          </a:p>
          <a:p>
            <a:pPr>
              <a:defRPr/>
            </a:pPr>
            <a:r>
              <a:rPr lang="en-US" sz="1600" b="1" dirty="0"/>
              <a:t>           Enzymes have a specific areas (special pocket) on an enzyme where a substrate binds and catalysis takes place. This is called Active site formed by folding of the protein contains amino acid side chains which bind Substrate and form Enzyme-Substrate complex (ES). This binding thought to cause a conformational change in the enzyme to allows catalysis. (ES) complex is then converted to Enzyme and Product</a:t>
            </a:r>
            <a:r>
              <a:rPr lang="en-US" sz="1600" b="1" dirty="0">
                <a:latin typeface="Calibri" pitchFamily="34" charset="0"/>
              </a:rPr>
              <a:t> (P) as below:</a:t>
            </a:r>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eaLnBrk="0" hangingPunct="0">
              <a:defRPr/>
            </a:pPr>
            <a:endParaRPr lang="en-US" sz="1600" b="1" dirty="0" smtClean="0"/>
          </a:p>
          <a:p>
            <a:pPr eaLnBrk="0" hangingPunct="0">
              <a:defRPr/>
            </a:pPr>
            <a:r>
              <a:rPr lang="en-US" sz="1600" b="1" dirty="0" smtClean="0"/>
              <a:t>The </a:t>
            </a:r>
            <a:r>
              <a:rPr lang="en-US" sz="1600" b="1" dirty="0"/>
              <a:t>enzymes are usually highly specific binding  for their substrates:- </a:t>
            </a:r>
          </a:p>
          <a:p>
            <a:pPr eaLnBrk="0" hangingPunct="0">
              <a:defRPr/>
            </a:pPr>
            <a:endParaRPr lang="en-US" sz="1600" b="1" dirty="0" smtClean="0"/>
          </a:p>
          <a:p>
            <a:pPr eaLnBrk="0" hangingPunct="0">
              <a:defRPr/>
            </a:pPr>
            <a:r>
              <a:rPr lang="en-US" sz="1600" b="1" dirty="0" smtClean="0"/>
              <a:t>   </a:t>
            </a:r>
            <a:r>
              <a:rPr lang="en-US" sz="1600" b="1" dirty="0"/>
              <a:t>a-Many enzymes  recognized only single compound as a substrate </a:t>
            </a:r>
            <a:r>
              <a:rPr lang="en-US" sz="1600" b="1" dirty="0" smtClean="0"/>
              <a:t>Figure(2).</a:t>
            </a:r>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S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ES   </a:t>
            </a:r>
            <a:r>
              <a:rPr lang="en-US" sz="1600" b="1" dirty="0" smtClean="0">
                <a:latin typeface="Calibri" pitchFamily="34" charset="0"/>
              </a:rPr>
              <a:t>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P</a:t>
            </a:r>
          </a:p>
          <a:p>
            <a:pPr eaLnBrk="0" hangingPunct="0">
              <a:defRPr/>
            </a:pPr>
            <a:endParaRPr lang="en-US" sz="1600" b="1" dirty="0" smtClean="0"/>
          </a:p>
          <a:p>
            <a:pPr eaLnBrk="0" hangingPunct="0">
              <a:defRPr/>
            </a:pPr>
            <a:r>
              <a:rPr lang="en-US" sz="1600" b="1" dirty="0"/>
              <a:t> </a:t>
            </a:r>
            <a:r>
              <a:rPr lang="en-US" sz="1600" b="1" dirty="0" smtClean="0"/>
              <a:t>  Figure(2</a:t>
            </a:r>
            <a:r>
              <a:rPr lang="en-US" sz="1600" b="1" dirty="0"/>
              <a:t>): Active site of Enzyme &amp; General enzymatic reaction for </a:t>
            </a:r>
            <a:r>
              <a:rPr lang="en-US" sz="1600" b="1" u="sng" dirty="0"/>
              <a:t>one </a:t>
            </a:r>
            <a:r>
              <a:rPr lang="en-US" sz="1600" b="1" u="sng" dirty="0" smtClean="0"/>
              <a:t>  </a:t>
            </a:r>
          </a:p>
          <a:p>
            <a:pPr eaLnBrk="0" hangingPunct="0">
              <a:defRPr/>
            </a:pPr>
            <a:r>
              <a:rPr lang="en-US" sz="1600" b="1" u="sng" dirty="0"/>
              <a:t> </a:t>
            </a:r>
            <a:r>
              <a:rPr lang="en-US" sz="1600" b="1" dirty="0" smtClean="0"/>
              <a:t>                    </a:t>
            </a:r>
            <a:r>
              <a:rPr lang="en-US" sz="1600" b="1" u="sng" dirty="0" smtClean="0"/>
              <a:t>enzyme </a:t>
            </a:r>
            <a:r>
              <a:rPr lang="en-US" sz="1600" b="1" u="sng" dirty="0"/>
              <a:t>and substrate</a:t>
            </a:r>
            <a:r>
              <a:rPr lang="en-US" sz="1600" b="1" dirty="0"/>
              <a:t>.  E = Enzyme, S = Substrate</a:t>
            </a:r>
            <a:r>
              <a:rPr lang="en-US" sz="1600" b="1" dirty="0" smtClean="0"/>
              <a:t>, and</a:t>
            </a:r>
          </a:p>
          <a:p>
            <a:pPr eaLnBrk="0" hangingPunct="0">
              <a:defRPr/>
            </a:pPr>
            <a:r>
              <a:rPr lang="en-US" sz="1600" b="1" dirty="0"/>
              <a:t> </a:t>
            </a:r>
            <a:r>
              <a:rPr lang="en-US" sz="1600" b="1" dirty="0" smtClean="0"/>
              <a:t>                    </a:t>
            </a:r>
            <a:r>
              <a:rPr lang="en-US" sz="1600" b="1" dirty="0"/>
              <a:t>ES = </a:t>
            </a:r>
            <a:r>
              <a:rPr lang="en-US" sz="1600" b="1" dirty="0" smtClean="0"/>
              <a:t>Enzyme- Substrate </a:t>
            </a:r>
            <a:r>
              <a:rPr lang="en-US" sz="1600" b="1" dirty="0"/>
              <a:t>complex.</a:t>
            </a:r>
          </a:p>
          <a:p>
            <a:pPr eaLnBrk="0" hangingPunct="0">
              <a:defRPr/>
            </a:pPr>
            <a:endParaRPr lang="en-US" sz="1600" b="1" dirty="0">
              <a:latin typeface="Calibri" pitchFamily="34" charset="0"/>
            </a:endParaRPr>
          </a:p>
          <a:p>
            <a:pPr eaLnBrk="0" hangingPunct="0">
              <a:defRPr/>
            </a:pPr>
            <a:endParaRPr lang="en-US" sz="1600" b="1" dirty="0"/>
          </a:p>
          <a:p>
            <a:pPr algn="just"/>
            <a:r>
              <a:rPr lang="en-US" sz="1600" b="1" dirty="0" smtClean="0"/>
              <a:t> </a:t>
            </a:r>
            <a:endParaRPr lang="en-US" sz="1600" b="1" dirty="0"/>
          </a:p>
        </p:txBody>
      </p:sp>
      <p:sp>
        <p:nvSpPr>
          <p:cNvPr id="5" name="Rectangle 4"/>
          <p:cNvSpPr/>
          <p:nvPr/>
        </p:nvSpPr>
        <p:spPr>
          <a:xfrm>
            <a:off x="834931" y="4081046"/>
            <a:ext cx="2517869" cy="307777"/>
          </a:xfrm>
          <a:prstGeom prst="rect">
            <a:avLst/>
          </a:prstGeom>
        </p:spPr>
        <p:txBody>
          <a:bodyPr wrap="none">
            <a:spAutoFit/>
          </a:bodyPr>
          <a:lstStyle/>
          <a:p>
            <a:pPr>
              <a:defRPr/>
            </a:pPr>
            <a:r>
              <a:rPr lang="en-US" sz="1400" b="1" dirty="0" smtClean="0"/>
              <a:t>Figure(2): </a:t>
            </a:r>
            <a:r>
              <a:rPr lang="en-US" sz="1400" b="1" dirty="0"/>
              <a:t>Active site of Enzyme</a:t>
            </a:r>
          </a:p>
        </p:txBody>
      </p:sp>
      <p:grpSp>
        <p:nvGrpSpPr>
          <p:cNvPr id="7" name="Group 6"/>
          <p:cNvGrpSpPr/>
          <p:nvPr/>
        </p:nvGrpSpPr>
        <p:grpSpPr>
          <a:xfrm>
            <a:off x="3756518" y="3581400"/>
            <a:ext cx="2110882" cy="1328747"/>
            <a:chOff x="3505200" y="4495800"/>
            <a:chExt cx="2547606" cy="1447800"/>
          </a:xfrm>
        </p:grpSpPr>
        <p:pic>
          <p:nvPicPr>
            <p:cNvPr id="8" name="Content Placeholder 3" descr="Enzymes - Baidu Browser"/>
            <p:cNvPicPr>
              <a:picLocks noChangeAspect="1"/>
            </p:cNvPicPr>
            <p:nvPr/>
          </p:nvPicPr>
          <p:blipFill rotWithShape="1">
            <a:blip r:embed="rId2">
              <a:extLst>
                <a:ext uri="{28A0092B-C50C-407E-A947-70E740481C1C}">
                  <a14:useLocalDpi xmlns:a14="http://schemas.microsoft.com/office/drawing/2010/main" val="0"/>
                </a:ext>
              </a:extLst>
            </a:blip>
            <a:srcRect l="39956" t="42408" r="38563" b="24348"/>
            <a:stretch/>
          </p:blipFill>
          <p:spPr>
            <a:xfrm>
              <a:off x="3505200" y="4495800"/>
              <a:ext cx="1524000" cy="1447800"/>
            </a:xfrm>
            <a:prstGeom prst="rect">
              <a:avLst/>
            </a:prstGeom>
          </p:spPr>
        </p:pic>
        <p:sp>
          <p:nvSpPr>
            <p:cNvPr id="9" name="Rectangle 8"/>
            <p:cNvSpPr/>
            <p:nvPr/>
          </p:nvSpPr>
          <p:spPr>
            <a:xfrm>
              <a:off x="4771484" y="5061963"/>
              <a:ext cx="1281322" cy="404845"/>
            </a:xfrm>
            <a:prstGeom prst="rect">
              <a:avLst/>
            </a:prstGeom>
          </p:spPr>
          <p:txBody>
            <a:bodyPr wrap="none">
              <a:spAutoFit/>
            </a:bodyPr>
            <a:lstStyle/>
            <a:p>
              <a:r>
                <a:rPr lang="en-US" sz="1000" dirty="0"/>
                <a:t>Active site of Enzyme</a:t>
              </a:r>
            </a:p>
            <a:p>
              <a:endParaRPr lang="en-US" sz="1000" dirty="0"/>
            </a:p>
            <a:p>
              <a:r>
                <a:rPr lang="en-US" sz="1000" dirty="0"/>
                <a:t>← amino acids  side chain</a:t>
              </a:r>
              <a:endParaRPr lang="en-US" sz="900" dirty="0"/>
            </a:p>
          </p:txBody>
        </p:sp>
      </p:grpSp>
      <p:pic>
        <p:nvPicPr>
          <p:cNvPr id="1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t="64668"/>
          <a:stretch/>
        </p:blipFill>
        <p:spPr>
          <a:xfrm>
            <a:off x="1156903" y="5961320"/>
            <a:ext cx="4500947" cy="896680"/>
          </a:xfrm>
          <a:prstGeom prst="rect">
            <a:avLst/>
          </a:prstGeom>
        </p:spPr>
      </p:pic>
      <p:sp>
        <p:nvSpPr>
          <p:cNvPr id="10" name="Down Ribbon 9"/>
          <p:cNvSpPr/>
          <p:nvPr/>
        </p:nvSpPr>
        <p:spPr>
          <a:xfrm>
            <a:off x="149131" y="10989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181037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5922"/>
            <a:ext cx="6629400" cy="6740307"/>
          </a:xfrm>
          <a:prstGeom prst="rect">
            <a:avLst/>
          </a:prstGeom>
        </p:spPr>
        <p:txBody>
          <a:bodyPr wrap="square">
            <a:spAutoFit/>
          </a:bodyPr>
          <a:lstStyle/>
          <a:p>
            <a:pPr eaLnBrk="0" hangingPunct="0">
              <a:defRPr/>
            </a:pPr>
            <a:r>
              <a:rPr lang="en-US" sz="1600" b="1" dirty="0" smtClean="0"/>
              <a:t> </a:t>
            </a:r>
          </a:p>
          <a:p>
            <a:pPr eaLnBrk="0" hangingPunct="0">
              <a:defRPr/>
            </a:pPr>
            <a:r>
              <a:rPr lang="en-US" sz="1600" b="1" dirty="0" smtClean="0"/>
              <a:t>b-Some </a:t>
            </a:r>
            <a:r>
              <a:rPr lang="en-US" sz="1600" b="1" dirty="0"/>
              <a:t>enzymes like those involved in digestion are less specific have more than one substrate </a:t>
            </a:r>
            <a:r>
              <a:rPr lang="en-US" sz="1600" b="1" dirty="0" smtClean="0"/>
              <a:t>Figure(4).</a:t>
            </a:r>
          </a:p>
          <a:p>
            <a:pPr eaLnBrk="0" hangingPunct="0">
              <a:defRPr/>
            </a:pPr>
            <a:r>
              <a:rPr lang="en-US" sz="1600" b="1" dirty="0" smtClean="0"/>
              <a:t> </a:t>
            </a:r>
          </a:p>
          <a:p>
            <a:pPr eaLnBrk="0" hangingPunct="0">
              <a:defRPr/>
            </a:pPr>
            <a:r>
              <a:rPr lang="en-US" sz="1600" b="1" dirty="0"/>
              <a:t> </a:t>
            </a:r>
            <a:r>
              <a:rPr lang="en-US" sz="1600" b="1" dirty="0" smtClean="0"/>
              <a:t>              </a:t>
            </a:r>
          </a:p>
          <a:p>
            <a:pPr eaLnBrk="0" hangingPunct="0">
              <a:defRPr/>
            </a:pPr>
            <a:endParaRPr lang="en-US" sz="1600" b="1" dirty="0" smtClean="0"/>
          </a:p>
          <a:p>
            <a:pPr eaLnBrk="0" hangingPunct="0">
              <a:defRPr/>
            </a:pPr>
            <a:r>
              <a:rPr lang="en-US" sz="1600" b="1" dirty="0" smtClean="0"/>
              <a:t>                </a:t>
            </a:r>
          </a:p>
          <a:p>
            <a:pPr eaLnBrk="0" hangingPunct="0">
              <a:defRPr/>
            </a:pPr>
            <a:r>
              <a:rPr lang="en-US" sz="1600" b="1" dirty="0" smtClean="0"/>
              <a:t>                         E  </a:t>
            </a:r>
            <a:r>
              <a:rPr lang="en-US" sz="1600" b="1" dirty="0"/>
              <a:t>+ S₁</a:t>
            </a:r>
            <a:r>
              <a:rPr lang="en-US" sz="1600" b="1" dirty="0" smtClean="0"/>
              <a:t> + </a:t>
            </a:r>
            <a:r>
              <a:rPr lang="en-US" sz="1600" b="1" dirty="0"/>
              <a:t>S₂</a:t>
            </a:r>
            <a:r>
              <a:rPr lang="en-US" sz="1600" b="1" dirty="0" smtClean="0"/>
              <a:t>         </a:t>
            </a:r>
            <a:r>
              <a:rPr lang="en-US" sz="1600" b="1" dirty="0"/>
              <a:t>→   </a:t>
            </a:r>
            <a:r>
              <a:rPr lang="en-US" sz="1600" b="1" dirty="0" smtClean="0"/>
              <a:t>     E</a:t>
            </a:r>
            <a:r>
              <a:rPr lang="en-US" sz="1600" b="1" dirty="0"/>
              <a:t> S₁ </a:t>
            </a:r>
            <a:r>
              <a:rPr lang="en-US" sz="1600" b="1" dirty="0" smtClean="0"/>
              <a:t>S</a:t>
            </a:r>
            <a:r>
              <a:rPr lang="en-US" sz="1600" b="1" dirty="0"/>
              <a:t>₂ </a:t>
            </a:r>
            <a:r>
              <a:rPr lang="en-US" sz="1600" b="1" dirty="0" smtClean="0"/>
              <a:t>         →        </a:t>
            </a:r>
            <a:r>
              <a:rPr lang="en-US" sz="1600" b="1" dirty="0"/>
              <a:t>E   +   P</a:t>
            </a:r>
          </a:p>
          <a:p>
            <a:pPr>
              <a:defRPr/>
            </a:pPr>
            <a:r>
              <a:rPr lang="en-US" sz="1600" b="1" dirty="0" smtClean="0"/>
              <a:t>    Figure(3</a:t>
            </a:r>
            <a:r>
              <a:rPr lang="en-US" sz="1600" b="1" dirty="0"/>
              <a:t>): Active site of Enzyme &amp; General enzymatic reaction </a:t>
            </a:r>
            <a:r>
              <a:rPr lang="en-US" sz="1600" b="1" dirty="0" smtClean="0"/>
              <a:t>for</a:t>
            </a:r>
          </a:p>
          <a:p>
            <a:pPr>
              <a:defRPr/>
            </a:pPr>
            <a:r>
              <a:rPr lang="en-US" sz="1600" b="1" dirty="0"/>
              <a:t> </a:t>
            </a:r>
            <a:r>
              <a:rPr lang="en-US" sz="1600" b="1" dirty="0" smtClean="0"/>
              <a:t>                   </a:t>
            </a:r>
            <a:r>
              <a:rPr lang="en-US" sz="1600" b="1" u="sng" dirty="0"/>
              <a:t>one </a:t>
            </a:r>
            <a:r>
              <a:rPr lang="en-US" sz="1600" b="1" u="sng" dirty="0" smtClean="0"/>
              <a:t>enzyme </a:t>
            </a:r>
            <a:r>
              <a:rPr lang="en-US" sz="1600" b="1" u="sng" dirty="0"/>
              <a:t>and two substrate</a:t>
            </a:r>
            <a:r>
              <a:rPr lang="en-US" sz="1600" b="1" dirty="0" smtClean="0"/>
              <a:t>. </a:t>
            </a:r>
            <a:r>
              <a:rPr lang="en-US" sz="1600" b="1" dirty="0"/>
              <a:t>E = Enzyme, S₁ = Substrate ₁, </a:t>
            </a:r>
            <a:endParaRPr lang="en-US" sz="1600" b="1" dirty="0" smtClean="0"/>
          </a:p>
          <a:p>
            <a:pPr>
              <a:defRPr/>
            </a:pPr>
            <a:r>
              <a:rPr lang="en-US" sz="1600" b="1" dirty="0"/>
              <a:t> </a:t>
            </a:r>
            <a:r>
              <a:rPr lang="en-US" sz="1600" b="1" dirty="0" smtClean="0"/>
              <a:t>                    S</a:t>
            </a:r>
            <a:r>
              <a:rPr lang="en-US" sz="1600" b="1" dirty="0"/>
              <a:t>₂ = Substrate ₂, </a:t>
            </a:r>
            <a:r>
              <a:rPr lang="en-US" sz="1600" b="1" dirty="0" smtClean="0"/>
              <a:t> and ES </a:t>
            </a:r>
            <a:r>
              <a:rPr lang="en-US" sz="1600" b="1" dirty="0"/>
              <a:t>= Enzyme-Substrate complex</a:t>
            </a:r>
            <a:r>
              <a:rPr lang="en-US" sz="1600" b="1" dirty="0" smtClean="0"/>
              <a:t>.</a:t>
            </a:r>
          </a:p>
          <a:p>
            <a:pPr lvl="0" eaLnBrk="0" fontAlgn="base" hangingPunct="0">
              <a:spcBef>
                <a:spcPct val="0"/>
              </a:spcBef>
              <a:spcAft>
                <a:spcPct val="0"/>
              </a:spcAft>
            </a:pPr>
            <a:endParaRPr lang="en-US" altLang="en-US" sz="1600" b="1" dirty="0" smtClean="0">
              <a:cs typeface="Arial" pitchFamily="34" charset="0"/>
            </a:endParaRPr>
          </a:p>
          <a:p>
            <a:pPr lvl="0" eaLnBrk="0" fontAlgn="base" hangingPunct="0">
              <a:spcBef>
                <a:spcPct val="0"/>
              </a:spcBef>
              <a:spcAft>
                <a:spcPct val="0"/>
              </a:spcAft>
            </a:pPr>
            <a:r>
              <a:rPr lang="en-US" altLang="en-US" sz="1600" b="1" dirty="0" smtClean="0">
                <a:cs typeface="Arial" pitchFamily="34" charset="0"/>
              </a:rPr>
              <a:t>5-Coenzymes</a:t>
            </a:r>
            <a:r>
              <a:rPr lang="en-US" altLang="en-US" sz="1600" b="1" dirty="0">
                <a:cs typeface="Arial" pitchFamily="34" charset="0"/>
              </a:rPr>
              <a:t>:  are a helper molecule for a biochemical reaction </a:t>
            </a:r>
            <a:r>
              <a:rPr lang="en-US" sz="1600" b="1" dirty="0"/>
              <a:t>(coenzymes bind loosely)</a:t>
            </a:r>
            <a:r>
              <a:rPr lang="en-US" altLang="en-US" sz="1600" b="1" dirty="0">
                <a:cs typeface="Arial" pitchFamily="34" charset="0"/>
              </a:rPr>
              <a:t>. Coenzymes are small, nonproteinaceous molecules that provide a transfer site to form an intermediate bind enzyme</a:t>
            </a:r>
            <a:r>
              <a:rPr lang="en-US" sz="1600" b="1" dirty="0"/>
              <a:t> loosely</a:t>
            </a:r>
            <a:r>
              <a:rPr lang="en-US" altLang="en-US" sz="1600" b="1" dirty="0">
                <a:cs typeface="Arial" pitchFamily="34" charset="0"/>
              </a:rPr>
              <a:t>, and carriers of an atom or group of atoms, allowing a reaction to occur. Coenzymes are not considered part of an enzyme's structure.</a:t>
            </a:r>
          </a:p>
          <a:p>
            <a:pPr fontAlgn="base"/>
            <a:r>
              <a:rPr lang="en-US" sz="1600" b="1" dirty="0"/>
              <a:t>Coenzyme </a:t>
            </a:r>
            <a:r>
              <a:rPr lang="en-US" sz="1600" b="1" dirty="0" smtClean="0"/>
              <a:t>Examples</a:t>
            </a:r>
            <a:r>
              <a:rPr lang="en-US" sz="1600" b="1" dirty="0">
                <a:cs typeface="Times New Roman" pitchFamily="18" charset="0"/>
              </a:rPr>
              <a:t> TABLE(2) </a:t>
            </a:r>
            <a:r>
              <a:rPr lang="en-US" sz="1600" b="1" dirty="0" smtClean="0">
                <a:cs typeface="Times New Roman" pitchFamily="18" charset="0"/>
              </a:rPr>
              <a:t>:</a:t>
            </a:r>
            <a:endParaRPr lang="en-US" sz="1600" b="1" dirty="0"/>
          </a:p>
          <a:p>
            <a:pPr fontAlgn="base"/>
            <a:r>
              <a:rPr lang="en-US" sz="1600" b="1" dirty="0"/>
              <a:t>The B vitamins serve as coenzymes essential for enzymes to form fats, carbohydrates and proteins</a:t>
            </a:r>
            <a:r>
              <a:rPr lang="en-US" sz="1600" b="1" dirty="0" smtClean="0"/>
              <a:t>.</a:t>
            </a:r>
          </a:p>
          <a:p>
            <a:pPr lvl="0" fontAlgn="base"/>
            <a:r>
              <a:rPr lang="en-US" sz="1600" b="1" dirty="0" smtClean="0">
                <a:cs typeface="Times New Roman" pitchFamily="18" charset="0"/>
              </a:rPr>
              <a:t>TABLE(2)  </a:t>
            </a:r>
            <a:r>
              <a:rPr lang="en-US" sz="1600" b="1" dirty="0">
                <a:cs typeface="Times New Roman" pitchFamily="18" charset="0"/>
              </a:rPr>
              <a:t>of some enzymes which indicate the effect of coenzyme on an enzyme activity.</a:t>
            </a:r>
            <a:endParaRPr lang="en-US" sz="1600" dirty="0">
              <a:cs typeface="Arial" pitchFamily="34" charset="0"/>
            </a:endParaRPr>
          </a:p>
          <a:p>
            <a:pPr fontAlgn="base"/>
            <a:endParaRPr lang="en-US" sz="1600" b="1" dirty="0"/>
          </a:p>
          <a:p>
            <a:pPr lvl="0" eaLnBrk="0" fontAlgn="base" hangingPunct="0">
              <a:spcBef>
                <a:spcPct val="0"/>
              </a:spcBef>
              <a:spcAft>
                <a:spcPct val="0"/>
              </a:spcAft>
            </a:pPr>
            <a:endParaRPr lang="en-US" altLang="en-US" sz="1600" b="1" dirty="0">
              <a:cs typeface="Arial" pitchFamily="34" charset="0"/>
            </a:endParaRPr>
          </a:p>
          <a:p>
            <a:pPr>
              <a:defRPr/>
            </a:pPr>
            <a:endParaRPr lang="en-US" sz="1600" b="1" dirty="0"/>
          </a:p>
          <a:p>
            <a:pPr>
              <a:defRPr/>
            </a:pPr>
            <a:endParaRPr lang="en-US" sz="1600" b="1" dirty="0" smtClean="0"/>
          </a:p>
        </p:txBody>
      </p:sp>
      <p:pic>
        <p:nvPicPr>
          <p:cNvPr id="5"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t="28225" b="41087"/>
          <a:stretch/>
        </p:blipFill>
        <p:spPr>
          <a:xfrm>
            <a:off x="985453" y="1066800"/>
            <a:ext cx="4958147" cy="838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24379999"/>
              </p:ext>
            </p:extLst>
          </p:nvPr>
        </p:nvGraphicFramePr>
        <p:xfrm>
          <a:off x="457199" y="5730722"/>
          <a:ext cx="5715003" cy="2879878"/>
        </p:xfrm>
        <a:graphic>
          <a:graphicData uri="http://schemas.openxmlformats.org/drawingml/2006/table">
            <a:tbl>
              <a:tblPr rtl="1">
                <a:tableStyleId>{5940675A-B579-460E-94D1-54222C63F5DA}</a:tableStyleId>
              </a:tblPr>
              <a:tblGrid>
                <a:gridCol w="2837080"/>
                <a:gridCol w="1541721"/>
                <a:gridCol w="1336202"/>
              </a:tblGrid>
              <a:tr h="217425">
                <a:tc>
                  <a:txBody>
                    <a:bodyPr/>
                    <a:lstStyle/>
                    <a:p>
                      <a:pPr algn="l" rtl="1">
                        <a:lnSpc>
                          <a:spcPct val="115000"/>
                        </a:lnSpc>
                        <a:spcAft>
                          <a:spcPts val="0"/>
                        </a:spcAft>
                        <a:tabLst>
                          <a:tab pos="2637155" algn="ctr"/>
                          <a:tab pos="5274310" algn="r"/>
                        </a:tabLst>
                      </a:pPr>
                      <a:r>
                        <a:rPr lang="en-US" sz="1400" b="1" dirty="0">
                          <a:latin typeface="+mn-lt"/>
                        </a:rPr>
                        <a:t>Effect on enzyme activity</a:t>
                      </a:r>
                      <a:endParaRPr lang="en-US" sz="1400" b="1" i="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a:latin typeface="+mn-lt"/>
                        </a:rPr>
                        <a:t>Vitamin</a:t>
                      </a:r>
                      <a:endParaRPr lang="en-US" sz="1400" b="1" i="1">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Hepatic </a:t>
                      </a:r>
                    </a:p>
                    <a:p>
                      <a:pPr algn="l" rtl="0">
                        <a:lnSpc>
                          <a:spcPct val="115000"/>
                        </a:lnSpc>
                        <a:spcAft>
                          <a:spcPts val="0"/>
                        </a:spcAft>
                        <a:tabLst>
                          <a:tab pos="2637155" algn="ctr"/>
                          <a:tab pos="5274310" algn="r"/>
                        </a:tabLst>
                      </a:pPr>
                      <a:r>
                        <a:rPr lang="en-US" sz="1400" b="1" dirty="0" smtClean="0">
                          <a:latin typeface="+mn-lt"/>
                        </a:rPr>
                        <a:t>transaminase Enzymes</a:t>
                      </a:r>
                      <a:endParaRPr lang="en-US" sz="1400" b="1" i="1" dirty="0">
                        <a:latin typeface="+mn-lt"/>
                        <a:ea typeface="Calibri"/>
                        <a:cs typeface="Arial"/>
                      </a:endParaRPr>
                    </a:p>
                  </a:txBody>
                  <a:tcPr marL="56015" marR="56015" marT="0" marB="0"/>
                </a:tc>
              </a:tr>
              <a:tr h="776650">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     </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GOT</a:t>
                      </a:r>
                      <a:endParaRPr lang="en-US" sz="1400" b="1" dirty="0">
                        <a:latin typeface="+mn-lt"/>
                      </a:endParaRPr>
                    </a:p>
                    <a:p>
                      <a:pPr algn="l" rtl="1">
                        <a:lnSpc>
                          <a:spcPct val="115000"/>
                        </a:lnSpc>
                        <a:spcAft>
                          <a:spcPts val="0"/>
                        </a:spcAft>
                        <a:tabLst>
                          <a:tab pos="2637155" algn="ctr"/>
                          <a:tab pos="5274310" algn="r"/>
                        </a:tabLst>
                      </a:pPr>
                      <a:r>
                        <a:rPr lang="en-US" sz="1400" b="1" dirty="0">
                          <a:latin typeface="+mn-lt"/>
                        </a:rPr>
                        <a:t>                                     </a:t>
                      </a:r>
                      <a:endParaRPr lang="en-US" sz="1400" b="1" dirty="0">
                        <a:latin typeface="+mn-lt"/>
                        <a:ea typeface="Calibri"/>
                        <a:cs typeface="Arial"/>
                      </a:endParaRPr>
                    </a:p>
                  </a:txBody>
                  <a:tcPr marL="56015" marR="56015" marT="0" marB="0"/>
                </a:tc>
              </a:tr>
              <a:tr h="631044">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GPT</a:t>
                      </a:r>
                      <a:endParaRPr lang="en-US" sz="1400" b="1" dirty="0">
                        <a:latin typeface="+mn-lt"/>
                        <a:ea typeface="Calibri"/>
                        <a:cs typeface="Arial"/>
                      </a:endParaRPr>
                    </a:p>
                  </a:txBody>
                  <a:tcPr marL="56015" marR="56015" marT="0" marB="0"/>
                </a:tc>
              </a:tr>
              <a:tr h="652275">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    Loss </a:t>
                      </a:r>
                      <a:r>
                        <a:rPr lang="en-US" sz="1400" b="1" dirty="0">
                          <a:latin typeface="+mn-lt"/>
                        </a:rPr>
                        <a:t>of enzyme activity</a:t>
                      </a:r>
                      <a:r>
                        <a:rPr lang="en-US" sz="1400" b="1" dirty="0" smtClean="0">
                          <a:latin typeface="+mn-lt"/>
                        </a:rPr>
                        <a:t>.</a:t>
                      </a:r>
                    </a:p>
                    <a:p>
                      <a:pPr algn="l" rtl="1">
                        <a:lnSpc>
                          <a:spcPct val="115000"/>
                        </a:lnSpc>
                        <a:spcAft>
                          <a:spcPts val="0"/>
                        </a:spcAft>
                        <a:tabLst>
                          <a:tab pos="2637155" algn="ctr"/>
                          <a:tab pos="5274310" algn="r"/>
                        </a:tabLst>
                      </a:pP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No </a:t>
                      </a:r>
                      <a:r>
                        <a:rPr lang="en-US" sz="1400" b="1" dirty="0">
                          <a:latin typeface="+mn-lt"/>
                        </a:rPr>
                        <a:t>vitamin B6</a:t>
                      </a:r>
                      <a:endParaRPr lang="en-US" sz="1400" b="1" dirty="0">
                        <a:latin typeface="+mn-lt"/>
                        <a:ea typeface="Calibri"/>
                        <a:cs typeface="Arial"/>
                      </a:endParaRPr>
                    </a:p>
                  </a:txBody>
                  <a:tcPr marL="56015" marR="56015" marT="0" marB="0"/>
                </a:tc>
                <a:tc>
                  <a:txBody>
                    <a:bodyPr/>
                    <a:lstStyle/>
                    <a:p>
                      <a:pPr algn="l" rtl="0">
                        <a:lnSpc>
                          <a:spcPct val="115000"/>
                        </a:lnSpc>
                        <a:spcAft>
                          <a:spcPts val="0"/>
                        </a:spcAft>
                        <a:tabLst>
                          <a:tab pos="2637155" algn="ctr"/>
                          <a:tab pos="5274310" algn="r"/>
                        </a:tabLst>
                      </a:pPr>
                      <a:endParaRPr lang="en-US" sz="1400" b="1" dirty="0" smtClean="0">
                        <a:latin typeface="+mn-lt"/>
                      </a:endParaRPr>
                    </a:p>
                    <a:p>
                      <a:pPr algn="l" rtl="0">
                        <a:lnSpc>
                          <a:spcPct val="115000"/>
                        </a:lnSpc>
                        <a:spcAft>
                          <a:spcPts val="0"/>
                        </a:spcAft>
                        <a:tabLst>
                          <a:tab pos="2637155" algn="ctr"/>
                          <a:tab pos="5274310" algn="r"/>
                        </a:tabLst>
                      </a:pPr>
                      <a:r>
                        <a:rPr lang="en-US" sz="1400" b="1" dirty="0" smtClean="0">
                          <a:latin typeface="+mn-lt"/>
                        </a:rPr>
                        <a:t>(</a:t>
                      </a:r>
                      <a:r>
                        <a:rPr lang="en-US" sz="1400" b="1" dirty="0">
                          <a:latin typeface="+mn-lt"/>
                        </a:rPr>
                        <a:t>GOT, GPT)                                                    </a:t>
                      </a:r>
                      <a:endParaRPr lang="en-US" sz="1400" b="1" dirty="0">
                        <a:latin typeface="+mn-lt"/>
                        <a:ea typeface="Calibri"/>
                        <a:cs typeface="Arial"/>
                      </a:endParaRPr>
                    </a:p>
                  </a:txBody>
                  <a:tcPr marL="56015" marR="56015" marT="0" marB="0"/>
                </a:tc>
              </a:tr>
            </a:tbl>
          </a:graphicData>
        </a:graphic>
      </p:graphicFrame>
      <p:sp>
        <p:nvSpPr>
          <p:cNvPr id="6" name="Down Ribbon 5"/>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8541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00561"/>
            <a:ext cx="6686550" cy="9202519"/>
          </a:xfrm>
          <a:prstGeom prst="rect">
            <a:avLst/>
          </a:prstGeom>
        </p:spPr>
        <p:txBody>
          <a:bodyPr wrap="square">
            <a:spAutoFit/>
          </a:bodyPr>
          <a:lstStyle/>
          <a:p>
            <a:pPr algn="just"/>
            <a:endParaRPr lang="en-US" sz="1600" b="1" dirty="0" smtClean="0"/>
          </a:p>
          <a:p>
            <a:pPr algn="just"/>
            <a:r>
              <a:rPr lang="en-US" sz="1600" b="1" dirty="0" smtClean="0"/>
              <a:t> 4- </a:t>
            </a:r>
            <a:r>
              <a:rPr lang="en-US" sz="1600" b="1" dirty="0"/>
              <a:t>Isoenzymes:-</a:t>
            </a:r>
          </a:p>
          <a:p>
            <a:pPr algn="just"/>
            <a:r>
              <a:rPr lang="en-US" sz="1600" b="1" dirty="0"/>
              <a:t>   Some of the enzymes are present in more than one form having the same molecular weight and differ in conformational structures called isoenzymes.  Trypsinogen isoenzymes are present in three conformational structures:-</a:t>
            </a:r>
          </a:p>
          <a:p>
            <a:pPr algn="just"/>
            <a:r>
              <a:rPr lang="en-US" sz="1600" b="1" dirty="0"/>
              <a:t>1- cationic Trypsinogen.</a:t>
            </a:r>
          </a:p>
          <a:p>
            <a:pPr algn="just"/>
            <a:r>
              <a:rPr lang="en-US" sz="1600" b="1" dirty="0"/>
              <a:t>2- anionic Trypsinogen.</a:t>
            </a:r>
          </a:p>
          <a:p>
            <a:pPr algn="just"/>
            <a:r>
              <a:rPr lang="en-US" sz="1600" b="1" dirty="0"/>
              <a:t>3- mesotrypsinogen.</a:t>
            </a:r>
          </a:p>
          <a:p>
            <a:pPr algn="just"/>
            <a:r>
              <a:rPr lang="en-US" sz="1600" b="1" dirty="0"/>
              <a:t>     These conformational structures of isoenzymes are capable of digesting the cell and causing significant damage. But there are mechanisms to prevent these enzymes from potentially digesting the pancreas including:</a:t>
            </a:r>
          </a:p>
          <a:p>
            <a:pPr algn="just"/>
            <a:r>
              <a:rPr lang="en-US" sz="1600" b="1" dirty="0"/>
              <a:t>The storage and packing in acidic media to inhibit enzyme activity synthesis, and storage as inactive precursor forms. </a:t>
            </a:r>
          </a:p>
          <a:p>
            <a:pPr algn="just"/>
            <a:r>
              <a:rPr lang="en-US" sz="1600" b="1" dirty="0"/>
              <a:t>           Some of the enzymes that are stored in the pancreas before secretion as inactive precursor forms, then activated when they enter the duodenum. Activation takes place in the surface of the duodenal lumen, microvilli where Enterokinase, activates Trypsinogen by removing (by hydrolysis) an N-terminal hexapeptide fragment of the molecule (Val–Asp–Asp–Asp–Asp–Lys). To the active form, </a:t>
            </a:r>
            <a:r>
              <a:rPr lang="en-US" sz="1600" b="1" dirty="0" smtClean="0"/>
              <a:t>Trypsin</a:t>
            </a:r>
            <a:r>
              <a:rPr lang="en-US" sz="1600" b="1" dirty="0"/>
              <a:t> Figure </a:t>
            </a:r>
            <a:r>
              <a:rPr lang="en-US" sz="1600" b="1" dirty="0" smtClean="0"/>
              <a:t>(4), </a:t>
            </a:r>
            <a:r>
              <a:rPr lang="en-US" sz="1600" b="1" dirty="0"/>
              <a:t>then catalyzes the activation of the other inactive enzymes for digestion. </a:t>
            </a:r>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r>
              <a:rPr lang="en-US" sz="1600" b="1" dirty="0" smtClean="0"/>
              <a:t>Of </a:t>
            </a:r>
            <a:r>
              <a:rPr lang="en-US" sz="1600" b="1" dirty="0"/>
              <a:t>note, many key digestive enzymes, such as α-amylase and lipase, are present in the pancreas in their active forms. Presumably, these enzymes would not cause pancreatic cellular damage if released into the pancreatic cell / tissue because there is no starch, glycogen or triglyceride substrate for these enzymes in pancreatic tissue</a:t>
            </a:r>
            <a:r>
              <a:rPr lang="en-US" sz="1600" b="1" dirty="0" smtClean="0"/>
              <a:t>.</a:t>
            </a:r>
          </a:p>
          <a:p>
            <a:pPr algn="just"/>
            <a:endParaRPr lang="en-US" sz="1600" b="1" dirty="0"/>
          </a:p>
          <a:p>
            <a:pPr algn="just"/>
            <a:endParaRPr lang="en-US" sz="1600" b="1" dirty="0" smtClean="0"/>
          </a:p>
          <a:p>
            <a:pPr algn="just"/>
            <a:endParaRPr lang="en-US" sz="1600" b="1"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66" t="5678" r="14024" b="174"/>
          <a:stretch/>
        </p:blipFill>
        <p:spPr bwMode="auto">
          <a:xfrm>
            <a:off x="3895725" y="4960478"/>
            <a:ext cx="2352675" cy="22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4"/>
          <p:cNvSpPr>
            <a:spLocks noGrp="1"/>
          </p:cNvSpPr>
          <p:nvPr>
            <p:ph type="ftr" sz="quarter" idx="11"/>
          </p:nvPr>
        </p:nvSpPr>
        <p:spPr>
          <a:xfrm>
            <a:off x="533400" y="5486400"/>
            <a:ext cx="3200400" cy="838200"/>
          </a:xfrm>
          <a:noFill/>
        </p:spPr>
        <p:txBody>
          <a:bodyPr/>
          <a:lstStyle/>
          <a:p>
            <a:pPr algn="l">
              <a:spcBef>
                <a:spcPct val="50000"/>
              </a:spcBef>
              <a:defRPr/>
            </a:pPr>
            <a:r>
              <a:rPr lang="en-US" sz="1400" b="1" dirty="0" smtClean="0">
                <a:solidFill>
                  <a:schemeClr val="tx1"/>
                </a:solidFill>
              </a:rPr>
              <a:t>Figure (4): The enzyme </a:t>
            </a:r>
            <a:r>
              <a:rPr lang="en-US" sz="1400" b="1" dirty="0">
                <a:solidFill>
                  <a:schemeClr val="tx1"/>
                </a:solidFill>
              </a:rPr>
              <a:t>Enterokinase, activates </a:t>
            </a:r>
            <a:r>
              <a:rPr lang="en-US" sz="1400" b="1" dirty="0" smtClean="0">
                <a:solidFill>
                  <a:schemeClr val="tx1"/>
                </a:solidFill>
              </a:rPr>
              <a:t>Trypsinogen to </a:t>
            </a:r>
            <a:r>
              <a:rPr lang="en-US" sz="1400" b="1" dirty="0">
                <a:solidFill>
                  <a:schemeClr val="tx1"/>
                </a:solidFill>
              </a:rPr>
              <a:t>the active </a:t>
            </a:r>
            <a:r>
              <a:rPr lang="en-US" sz="1400" b="1" dirty="0" smtClean="0">
                <a:solidFill>
                  <a:schemeClr val="tx1"/>
                </a:solidFill>
              </a:rPr>
              <a:t>form Trypsin, </a:t>
            </a:r>
            <a:r>
              <a:rPr lang="en-US" sz="1400" b="1" dirty="0">
                <a:solidFill>
                  <a:schemeClr val="tx1"/>
                </a:solidFill>
              </a:rPr>
              <a:t>for </a:t>
            </a:r>
            <a:r>
              <a:rPr lang="en-US" sz="1400" b="1" dirty="0" smtClean="0">
                <a:solidFill>
                  <a:schemeClr val="tx1"/>
                </a:solidFill>
              </a:rPr>
              <a:t>digestion.</a:t>
            </a:r>
            <a:endParaRPr lang="en-US" sz="1400" b="1" dirty="0">
              <a:solidFill>
                <a:schemeClr val="tx1"/>
              </a:solidFill>
            </a:endParaRPr>
          </a:p>
        </p:txBody>
      </p:sp>
      <p:sp>
        <p:nvSpPr>
          <p:cNvPr id="7" name="Down Ribbon 6"/>
          <p:cNvSpPr/>
          <p:nvPr/>
        </p:nvSpPr>
        <p:spPr>
          <a:xfrm>
            <a:off x="152400" y="3733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50326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553200" cy="9079409"/>
          </a:xfrm>
          <a:prstGeom prst="rect">
            <a:avLst/>
          </a:prstGeom>
        </p:spPr>
        <p:txBody>
          <a:bodyPr wrap="square">
            <a:spAutoFit/>
          </a:bodyPr>
          <a:lstStyle/>
          <a:p>
            <a:pPr fontAlgn="base"/>
            <a:endParaRPr lang="en-US" sz="1600" b="1" dirty="0" smtClean="0"/>
          </a:p>
          <a:p>
            <a:pPr fontAlgn="base"/>
            <a:r>
              <a:rPr lang="en-US" sz="1600" b="1" dirty="0" smtClean="0"/>
              <a:t>5- </a:t>
            </a:r>
            <a:r>
              <a:rPr lang="en-US" sz="1600" b="1" dirty="0"/>
              <a:t>Prosthetic groups (organic compounds) are enzyme partner molecules, that bind tightly or covalently to the enzyme (remember, coenzymes bind loosely). It help proteins to bind other molecules, act as structural elements, and act as charge carriers.</a:t>
            </a:r>
          </a:p>
          <a:p>
            <a:pPr fontAlgn="base"/>
            <a:r>
              <a:rPr lang="en-US" sz="1600" b="1" dirty="0"/>
              <a:t> An example of a prosthetic group is heme in hemoglobin. The iron (Fe) found at the center of the heme prosthetic group allows it to bind and release oxygen in the lung and tissues, respectively</a:t>
            </a:r>
            <a:r>
              <a:rPr lang="en-US" sz="1600" b="1" dirty="0" smtClean="0"/>
              <a:t>.</a:t>
            </a:r>
            <a:r>
              <a:rPr lang="en-US" sz="1600" b="1" dirty="0"/>
              <a:t> Figure </a:t>
            </a:r>
            <a:r>
              <a:rPr lang="en-US" sz="1600" b="1" dirty="0" smtClean="0"/>
              <a:t>(5): </a:t>
            </a:r>
          </a:p>
          <a:p>
            <a:pPr fontAlgn="base"/>
            <a:endParaRPr lang="en-US" sz="1600" b="1" dirty="0"/>
          </a:p>
          <a:p>
            <a:pPr fontAlgn="base"/>
            <a:r>
              <a:rPr lang="en-US" sz="1600" b="1" dirty="0"/>
              <a:t>Figure </a:t>
            </a:r>
            <a:r>
              <a:rPr lang="en-US" sz="1600" b="1" dirty="0" smtClean="0"/>
              <a:t>(5):</a:t>
            </a:r>
          </a:p>
          <a:p>
            <a:pPr fontAlgn="base"/>
            <a:endParaRPr lang="en-US" sz="1600" b="1" dirty="0"/>
          </a:p>
          <a:p>
            <a:pPr fontAlgn="base"/>
            <a:endParaRPr lang="en-US" sz="1600" b="1" dirty="0"/>
          </a:p>
          <a:p>
            <a:pPr>
              <a:spcBef>
                <a:spcPct val="50000"/>
              </a:spcBef>
              <a:defRPr/>
            </a:pPr>
            <a:r>
              <a:rPr lang="en-US" sz="1600" b="1" u="sng" dirty="0"/>
              <a:t>Enzymes are important in clinical diagnosis:-</a:t>
            </a:r>
          </a:p>
          <a:p>
            <a:pPr>
              <a:spcBef>
                <a:spcPct val="50000"/>
              </a:spcBef>
              <a:defRPr/>
            </a:pPr>
            <a:r>
              <a:rPr lang="en-US" sz="1600" b="1" dirty="0"/>
              <a:t> Enzymes are present in different cellular materials or tissues, in each the cell enzymes are attached to the cell walls, and membranes. Then dissolve in the cytoplasm, or sequestered in the nucleus, and other sub cellular organelles including mitochondria, lysosomes, and microsomes. </a:t>
            </a:r>
          </a:p>
          <a:p>
            <a:pPr>
              <a:spcBef>
                <a:spcPct val="50000"/>
              </a:spcBef>
              <a:defRPr/>
            </a:pPr>
            <a:r>
              <a:rPr lang="en-US" sz="1600" b="1" dirty="0"/>
              <a:t>From this any change in enzyme activity indicate a specific disease state or reflected tissue damage in a certain </a:t>
            </a:r>
            <a:r>
              <a:rPr lang="en-US" sz="1600" b="1" dirty="0" smtClean="0"/>
              <a:t>organ</a:t>
            </a:r>
          </a:p>
          <a:p>
            <a:r>
              <a:rPr lang="en-US" sz="1600" b="1" dirty="0"/>
              <a:t>Formation of blood clots within the vessels. Ischemic necrosis leads to infarction (death of surrounding tissue). When cells of the myocardium die as a result of severe ischemia, the lesion is known as a myocardial infarct.</a:t>
            </a:r>
          </a:p>
          <a:p>
            <a:r>
              <a:rPr lang="en-US" sz="1600" b="1" dirty="0"/>
              <a:t>The </a:t>
            </a:r>
            <a:r>
              <a:rPr lang="en-US" sz="1600" b="1" i="1" dirty="0"/>
              <a:t>amounts of enzymes released </a:t>
            </a:r>
            <a:r>
              <a:rPr lang="en-US" sz="1600" b="1" dirty="0"/>
              <a:t>depend on the degree of cellular damage, the intracellular concentrations of the enzymes, and the mass of affected tissue. The subcellular source of the enzymes released reflects the severity and the nature of the damage</a:t>
            </a:r>
            <a:r>
              <a:rPr lang="en-US" sz="1600" b="1" dirty="0" smtClean="0"/>
              <a:t>.</a:t>
            </a:r>
            <a:r>
              <a:rPr lang="en-US" sz="1600" b="1" dirty="0"/>
              <a:t> Mild inflammatory conditions are likely to release cytoplasmic enzymes, whereas necrotic conditions also yield mitochondrial enzymes. Thus, in severe liver damage (e.g., hepatitis), the serum aspartate aminotransferase (AST) level is extremely high in serum. </a:t>
            </a:r>
          </a:p>
          <a:p>
            <a:r>
              <a:rPr lang="en-US" sz="1600" b="1" dirty="0" smtClean="0"/>
              <a:t>    The </a:t>
            </a:r>
            <a:r>
              <a:rPr lang="en-US" sz="1600" b="1" dirty="0"/>
              <a:t>normal range is affected by a variety of factors: age; sex; race; degree of obesity; pregnancy; alcohol or other drug consumption; and malnutrition. Drugs can alter enzyme levels </a:t>
            </a:r>
            <a:r>
              <a:rPr lang="en-US" sz="1600" b="1" i="1" dirty="0"/>
              <a:t>in vivo</a:t>
            </a:r>
            <a:r>
              <a:rPr lang="en-US" sz="1600" b="1" dirty="0"/>
              <a:t> and interfere with their measurement </a:t>
            </a:r>
            <a:r>
              <a:rPr lang="en-US" sz="1600" b="1" i="1" dirty="0"/>
              <a:t>in vitro</a:t>
            </a:r>
            <a:r>
              <a:rPr lang="en-US" sz="1600" b="1" dirty="0" smtClean="0"/>
              <a:t>.</a:t>
            </a:r>
            <a:endParaRPr lang="en-US" sz="1600" b="1" dirty="0"/>
          </a:p>
        </p:txBody>
      </p:sp>
      <p:pic>
        <p:nvPicPr>
          <p:cNvPr id="3" name="Picture 2" descr="Hemoglobin - Proteopedia, life in 3D - Google Chrome"/>
          <p:cNvPicPr>
            <a:picLocks noChangeAspect="1"/>
          </p:cNvPicPr>
          <p:nvPr/>
        </p:nvPicPr>
        <p:blipFill rotWithShape="1">
          <a:blip r:embed="rId2">
            <a:extLst>
              <a:ext uri="{28A0092B-C50C-407E-A947-70E740481C1C}">
                <a14:useLocalDpi xmlns:a14="http://schemas.microsoft.com/office/drawing/2010/main" val="0"/>
              </a:ext>
            </a:extLst>
          </a:blip>
          <a:srcRect l="71354" t="25734" r="4375" b="33053"/>
          <a:stretch/>
        </p:blipFill>
        <p:spPr>
          <a:xfrm>
            <a:off x="4838700" y="2152649"/>
            <a:ext cx="1714500" cy="1352551"/>
          </a:xfrm>
          <a:prstGeom prst="rect">
            <a:avLst/>
          </a:prstGeom>
        </p:spPr>
      </p:pic>
      <p:sp>
        <p:nvSpPr>
          <p:cNvPr id="4" name="Rectangle 3"/>
          <p:cNvSpPr/>
          <p:nvPr/>
        </p:nvSpPr>
        <p:spPr>
          <a:xfrm>
            <a:off x="990600" y="2338626"/>
            <a:ext cx="4191000" cy="861774"/>
          </a:xfrm>
          <a:prstGeom prst="rect">
            <a:avLst/>
          </a:prstGeom>
        </p:spPr>
        <p:txBody>
          <a:bodyPr wrap="square">
            <a:spAutoFit/>
          </a:bodyPr>
          <a:lstStyle/>
          <a:p>
            <a:pPr fontAlgn="base"/>
            <a:r>
              <a:rPr lang="en-US" sz="1600" b="1" dirty="0"/>
              <a:t> hemoglobin structure</a:t>
            </a:r>
          </a:p>
          <a:p>
            <a:pPr fontAlgn="base"/>
            <a:r>
              <a:rPr lang="en-US" sz="1600" b="1" dirty="0"/>
              <a:t>Human Hemoglobin α chain β chain &amp; O2 .</a:t>
            </a:r>
          </a:p>
          <a:p>
            <a:pPr fontAlgn="base"/>
            <a:r>
              <a:rPr lang="en-US" sz="1600" b="1" dirty="0"/>
              <a:t> </a:t>
            </a:r>
            <a:endParaRPr lang="en-US" sz="1600" dirty="0"/>
          </a:p>
        </p:txBody>
      </p:sp>
      <p:sp>
        <p:nvSpPr>
          <p:cNvPr id="5" name="Down Ribbon 4"/>
          <p:cNvSpPr/>
          <p:nvPr/>
        </p:nvSpPr>
        <p:spPr>
          <a:xfrm>
            <a:off x="152400" y="76200"/>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168799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1476</Words>
  <Application>Microsoft Office PowerPoint</Application>
  <PresentationFormat>On-screen Show (4:3)</PresentationFormat>
  <Paragraphs>350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المحاضرة الثانية انزيمات 21-4-2019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 AL neel</dc:creator>
  <cp:lastModifiedBy>hp</cp:lastModifiedBy>
  <cp:revision>123</cp:revision>
  <dcterms:created xsi:type="dcterms:W3CDTF">2006-08-16T00:00:00Z</dcterms:created>
  <dcterms:modified xsi:type="dcterms:W3CDTF">2019-04-24T00:52:59Z</dcterms:modified>
</cp:coreProperties>
</file>