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3" r:id="rId2"/>
    <p:sldId id="256" r:id="rId3"/>
    <p:sldId id="309" r:id="rId4"/>
    <p:sldId id="288" r:id="rId5"/>
    <p:sldId id="321" r:id="rId6"/>
    <p:sldId id="361" r:id="rId7"/>
    <p:sldId id="367" r:id="rId8"/>
    <p:sldId id="366" r:id="rId9"/>
    <p:sldId id="368"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p:cViewPr>
        <p:scale>
          <a:sx n="90" d="100"/>
          <a:sy n="90" d="100"/>
        </p:scale>
        <p:origin x="-168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CAEE6-92E0-413F-A77B-1BF57A766629}" type="datetimeFigureOut">
              <a:rPr lang="en-US" smtClean="0"/>
              <a:t>4/24/2019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29A90-F16D-4EB3-9792-E8CDE6723A01}" type="slidenum">
              <a:rPr lang="en-US" smtClean="0"/>
              <a:t>‹#›</a:t>
            </a:fld>
            <a:endParaRPr lang="en-US"/>
          </a:p>
        </p:txBody>
      </p:sp>
    </p:spTree>
    <p:extLst>
      <p:ext uri="{BB962C8B-B14F-4D97-AF65-F5344CB8AC3E}">
        <p14:creationId xmlns:p14="http://schemas.microsoft.com/office/powerpoint/2010/main" val="330579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4/24/2019</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tmp"/></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Ø²ÙÙØ± rosee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6343650" cy="904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8355" y="3048000"/>
            <a:ext cx="5221301" cy="769441"/>
          </a:xfrm>
          <a:prstGeom prst="rect">
            <a:avLst/>
          </a:prstGeom>
        </p:spPr>
        <p:txBody>
          <a:bodyPr wrap="none">
            <a:spAutoFit/>
          </a:bodyPr>
          <a:lstStyle/>
          <a:p>
            <a:pPr algn="just">
              <a:spcBef>
                <a:spcPct val="50000"/>
              </a:spcBef>
            </a:pPr>
            <a:r>
              <a:rPr lang="ar-IQ" sz="4400" b="1" dirty="0" smtClean="0">
                <a:ln w="10541" cmpd="sng">
                  <a:solidFill>
                    <a:schemeClr val="accent1">
                      <a:shade val="88000"/>
                      <a:satMod val="110000"/>
                    </a:schemeClr>
                  </a:solidFill>
                  <a:prstDash val="solid"/>
                </a:ln>
                <a:solidFill>
                  <a:schemeClr val="bg1"/>
                </a:solidFill>
                <a:latin typeface="Arial" pitchFamily="34" charset="0"/>
                <a:cs typeface="Arial" pitchFamily="34" charset="0"/>
              </a:rPr>
              <a:t>المحاضرة </a:t>
            </a:r>
            <a:r>
              <a:rPr lang="ar-IQ" sz="4400" b="1" smtClean="0">
                <a:ln w="10541" cmpd="sng">
                  <a:solidFill>
                    <a:schemeClr val="accent1">
                      <a:shade val="88000"/>
                      <a:satMod val="110000"/>
                    </a:schemeClr>
                  </a:solidFill>
                  <a:prstDash val="solid"/>
                </a:ln>
                <a:solidFill>
                  <a:schemeClr val="bg1"/>
                </a:solidFill>
                <a:latin typeface="Arial" pitchFamily="34" charset="0"/>
                <a:cs typeface="Arial" pitchFamily="34" charset="0"/>
              </a:rPr>
              <a:t>الاولى الانزيمات</a:t>
            </a:r>
            <a:endParaRPr lang="en-US" sz="4400" b="1" dirty="0">
              <a:ln w="10541" cmpd="sng">
                <a:solidFill>
                  <a:schemeClr val="accent1">
                    <a:shade val="88000"/>
                    <a:satMod val="110000"/>
                  </a:schemeClr>
                </a:solidFill>
                <a:prstDash val="solid"/>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0157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0" y="304800"/>
            <a:ext cx="63246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50000"/>
              </a:spcBef>
              <a:buNone/>
            </a:pPr>
            <a:r>
              <a:rPr lang="en-US" sz="1600" b="1" dirty="0" smtClean="0">
                <a:solidFill>
                  <a:srgbClr val="00FFFF"/>
                </a:solidFill>
                <a:effectLst>
                  <a:outerShdw blurRad="38100" dist="38100" dir="2700000" algn="tl">
                    <a:srgbClr val="000000">
                      <a:alpha val="43137"/>
                    </a:srgbClr>
                  </a:outerShdw>
                </a:effectLst>
                <a:latin typeface="+mn-lt"/>
                <a:cs typeface="Arial" pitchFamily="34" charset="0"/>
              </a:rPr>
              <a:t>Enzymes</a:t>
            </a:r>
          </a:p>
          <a:p>
            <a:pPr algn="just" eaLnBrk="1" hangingPunct="1">
              <a:spcBef>
                <a:spcPct val="50000"/>
              </a:spcBef>
              <a:buNone/>
            </a:pPr>
            <a:r>
              <a:rPr lang="en-US" sz="1600" b="1" dirty="0" smtClean="0">
                <a:latin typeface="+mn-lt"/>
                <a:cs typeface="Arial" pitchFamily="34" charset="0"/>
              </a:rPr>
              <a:t>Enzyme</a:t>
            </a:r>
            <a:r>
              <a:rPr lang="en-US" altLang="en-US" sz="1600" b="1" dirty="0" smtClean="0">
                <a:latin typeface="+mn-lt"/>
              </a:rPr>
              <a:t> Definition.</a:t>
            </a:r>
          </a:p>
          <a:p>
            <a:pPr algn="just" eaLnBrk="1" hangingPunct="1">
              <a:spcBef>
                <a:spcPct val="50000"/>
              </a:spcBef>
              <a:buNone/>
            </a:pPr>
            <a:r>
              <a:rPr lang="en-US" sz="1600" b="1" dirty="0">
                <a:latin typeface="+mn-lt"/>
              </a:rPr>
              <a:t>Important characteristics of enzyme</a:t>
            </a:r>
            <a:r>
              <a:rPr lang="en-US" sz="1600" b="1" dirty="0" smtClean="0">
                <a:latin typeface="+mn-lt"/>
              </a:rPr>
              <a:t>.</a:t>
            </a:r>
          </a:p>
          <a:p>
            <a:pPr algn="just" eaLnBrk="1" hangingPunct="1">
              <a:spcBef>
                <a:spcPct val="50000"/>
              </a:spcBef>
              <a:buNone/>
            </a:pPr>
            <a:r>
              <a:rPr lang="en-US" sz="1600" b="1" dirty="0">
                <a:latin typeface="+mn-lt"/>
              </a:rPr>
              <a:t>Some Types of Enzymes &amp; Substrates.</a:t>
            </a:r>
          </a:p>
          <a:p>
            <a:pPr algn="just" eaLnBrk="1" hangingPunct="1">
              <a:spcBef>
                <a:spcPct val="50000"/>
              </a:spcBef>
              <a:buNone/>
            </a:pPr>
            <a:r>
              <a:rPr lang="en-US" sz="1600" b="1" dirty="0" smtClean="0">
                <a:latin typeface="+mn-lt"/>
              </a:rPr>
              <a:t>Enzymes naming.</a:t>
            </a:r>
          </a:p>
          <a:p>
            <a:pPr algn="just" eaLnBrk="1" hangingPunct="1">
              <a:spcBef>
                <a:spcPct val="50000"/>
              </a:spcBef>
              <a:buNone/>
            </a:pPr>
            <a:r>
              <a:rPr lang="en-US" sz="1600" b="1" dirty="0">
                <a:latin typeface="+mn-lt"/>
              </a:rPr>
              <a:t>Enzyme Terminology</a:t>
            </a:r>
            <a:r>
              <a:rPr lang="en-US" sz="1600" b="1" dirty="0" smtClean="0">
                <a:latin typeface="+mn-lt"/>
              </a:rPr>
              <a:t>.</a:t>
            </a:r>
          </a:p>
          <a:p>
            <a:pPr algn="just" eaLnBrk="1" hangingPunct="1">
              <a:spcBef>
                <a:spcPct val="50000"/>
              </a:spcBef>
              <a:buNone/>
            </a:pPr>
            <a:r>
              <a:rPr lang="en-US" sz="1600" b="1" dirty="0">
                <a:latin typeface="+mn-lt"/>
              </a:rPr>
              <a:t>Factors Affect The Enzyme Activity</a:t>
            </a:r>
            <a:r>
              <a:rPr lang="en-US" sz="1600" b="1" dirty="0" smtClean="0">
                <a:latin typeface="+mn-lt"/>
              </a:rPr>
              <a:t>.</a:t>
            </a:r>
          </a:p>
          <a:p>
            <a:pPr algn="just" eaLnBrk="1" hangingPunct="1">
              <a:spcBef>
                <a:spcPct val="50000"/>
              </a:spcBef>
              <a:buNone/>
            </a:pPr>
            <a:r>
              <a:rPr lang="en-US" sz="1600" b="1" dirty="0">
                <a:latin typeface="+mn-lt"/>
              </a:rPr>
              <a:t>Enzymes are important in clinical diagnosis.</a:t>
            </a:r>
          </a:p>
          <a:p>
            <a:pPr algn="just" eaLnBrk="1" hangingPunct="1">
              <a:spcBef>
                <a:spcPct val="50000"/>
              </a:spcBef>
              <a:buNone/>
            </a:pPr>
            <a:r>
              <a:rPr lang="en-US" sz="1600" b="1" dirty="0" smtClean="0">
                <a:latin typeface="+mn-lt"/>
              </a:rPr>
              <a:t>Enzyme </a:t>
            </a:r>
            <a:r>
              <a:rPr lang="en-US" sz="1600" b="1" dirty="0">
                <a:latin typeface="+mn-lt"/>
              </a:rPr>
              <a:t>classes</a:t>
            </a:r>
            <a:r>
              <a:rPr lang="en-US" sz="1600" b="1" dirty="0" smtClean="0">
                <a:latin typeface="+mn-lt"/>
              </a:rPr>
              <a:t>.</a:t>
            </a:r>
          </a:p>
          <a:p>
            <a:pPr algn="just" eaLnBrk="1" hangingPunct="1">
              <a:spcBef>
                <a:spcPct val="50000"/>
              </a:spcBef>
              <a:buNone/>
            </a:pPr>
            <a:r>
              <a:rPr lang="en-US" sz="1600" b="1" dirty="0">
                <a:latin typeface="+mn-lt"/>
                <a:ea typeface="Calibri" pitchFamily="34" charset="0"/>
                <a:cs typeface="Arial" pitchFamily="34" charset="0"/>
              </a:rPr>
              <a:t>Types Of Enzymes</a:t>
            </a:r>
            <a:endParaRPr lang="en-US" sz="1600" b="1" dirty="0" smtClean="0">
              <a:latin typeface="+mn-lt"/>
            </a:endParaRPr>
          </a:p>
          <a:p>
            <a:pPr algn="just" eaLnBrk="1" hangingPunct="1">
              <a:spcBef>
                <a:spcPct val="50000"/>
              </a:spcBef>
              <a:buNone/>
            </a:pPr>
            <a:r>
              <a:rPr lang="en-US" altLang="en-US" sz="1600" b="1" dirty="0">
                <a:latin typeface="+mn-lt"/>
              </a:rPr>
              <a:t>Enzymes kinetics and mechanism of action</a:t>
            </a:r>
          </a:p>
          <a:p>
            <a:pPr algn="just" eaLnBrk="1" hangingPunct="1">
              <a:spcBef>
                <a:spcPct val="50000"/>
              </a:spcBef>
              <a:buNone/>
            </a:pPr>
            <a:r>
              <a:rPr lang="en-US" altLang="en-US" sz="1600" b="1" dirty="0" smtClean="0">
                <a:latin typeface="+mn-lt"/>
              </a:rPr>
              <a:t>The </a:t>
            </a:r>
            <a:r>
              <a:rPr lang="en-US" altLang="en-US" sz="1600" b="1" dirty="0">
                <a:latin typeface="+mn-lt"/>
              </a:rPr>
              <a:t>Michaels- Mentone  </a:t>
            </a:r>
            <a:r>
              <a:rPr lang="en-US" altLang="en-US" sz="1600" b="1" dirty="0" smtClean="0">
                <a:latin typeface="+mn-lt"/>
              </a:rPr>
              <a:t>equation</a:t>
            </a:r>
          </a:p>
          <a:p>
            <a:pPr algn="just" eaLnBrk="1" hangingPunct="1">
              <a:spcBef>
                <a:spcPct val="50000"/>
              </a:spcBef>
              <a:buNone/>
            </a:pPr>
            <a:r>
              <a:rPr lang="en-US" altLang="en-US" sz="1600" b="1" dirty="0">
                <a:latin typeface="+mn-lt"/>
              </a:rPr>
              <a:t>Factors affecting enzymatic reactions</a:t>
            </a:r>
          </a:p>
          <a:p>
            <a:pPr algn="just" eaLnBrk="1" hangingPunct="1">
              <a:spcBef>
                <a:spcPct val="50000"/>
              </a:spcBef>
              <a:buNone/>
            </a:pPr>
            <a:r>
              <a:rPr lang="en-US" altLang="en-US" sz="1600" b="1" dirty="0" smtClean="0">
                <a:latin typeface="+mn-lt"/>
              </a:rPr>
              <a:t>Enzymes inhibition</a:t>
            </a:r>
          </a:p>
          <a:p>
            <a:pPr algn="just" eaLnBrk="1" hangingPunct="1">
              <a:spcBef>
                <a:spcPct val="50000"/>
              </a:spcBef>
              <a:buNone/>
            </a:pPr>
            <a:r>
              <a:rPr lang="en-US" altLang="en-US" sz="1600" b="1" dirty="0">
                <a:latin typeface="+mn-lt"/>
              </a:rPr>
              <a:t>Types of inhibitors</a:t>
            </a:r>
          </a:p>
          <a:p>
            <a:pPr algn="just" rtl="0" eaLnBrk="1" hangingPunct="1">
              <a:spcBef>
                <a:spcPct val="50000"/>
              </a:spcBef>
              <a:buFontTx/>
              <a:buNone/>
            </a:pPr>
            <a:r>
              <a:rPr lang="en-US" altLang="en-US" sz="1600" b="1" dirty="0" smtClean="0">
                <a:latin typeface="+mn-lt"/>
              </a:rPr>
              <a:t>Enzymes </a:t>
            </a:r>
            <a:r>
              <a:rPr lang="en-US" altLang="en-US" sz="1600" b="1" dirty="0">
                <a:latin typeface="+mn-lt"/>
              </a:rPr>
              <a:t>specificity</a:t>
            </a:r>
          </a:p>
          <a:p>
            <a:pPr algn="just" rtl="0" eaLnBrk="1" hangingPunct="1">
              <a:spcBef>
                <a:spcPct val="50000"/>
              </a:spcBef>
              <a:buFontTx/>
              <a:buNone/>
            </a:pPr>
            <a:r>
              <a:rPr lang="en-US" altLang="en-US" sz="1600" b="1" dirty="0" smtClean="0">
                <a:latin typeface="+mn-lt"/>
              </a:rPr>
              <a:t>Control </a:t>
            </a:r>
            <a:r>
              <a:rPr lang="en-US" altLang="en-US" sz="1600" b="1" dirty="0">
                <a:latin typeface="+mn-lt"/>
              </a:rPr>
              <a:t>of metabolic pathways</a:t>
            </a:r>
          </a:p>
          <a:p>
            <a:pPr algn="just" rtl="0" eaLnBrk="1" hangingPunct="1">
              <a:spcBef>
                <a:spcPct val="50000"/>
              </a:spcBef>
              <a:buFontTx/>
              <a:buNone/>
            </a:pPr>
            <a:r>
              <a:rPr lang="en-US" altLang="en-US" sz="1600" b="1" dirty="0">
                <a:latin typeface="+mn-lt"/>
              </a:rPr>
              <a:t>Enzymes inhibition</a:t>
            </a:r>
          </a:p>
          <a:p>
            <a:pPr algn="just" rtl="0" eaLnBrk="1" hangingPunct="1">
              <a:spcBef>
                <a:spcPct val="50000"/>
              </a:spcBef>
              <a:buFontTx/>
              <a:buNone/>
            </a:pPr>
            <a:r>
              <a:rPr lang="en-US" altLang="en-US" sz="1600" b="1" dirty="0">
                <a:latin typeface="+mn-lt"/>
              </a:rPr>
              <a:t>Enzymes in clinical diagnosis</a:t>
            </a:r>
          </a:p>
          <a:p>
            <a:pPr algn="just" rtl="0" eaLnBrk="1" hangingPunct="1">
              <a:spcBef>
                <a:spcPct val="50000"/>
              </a:spcBef>
              <a:buFontTx/>
              <a:buNone/>
            </a:pPr>
            <a:r>
              <a:rPr lang="en-US" altLang="en-US" sz="1600" b="1" dirty="0">
                <a:latin typeface="+mn-lt"/>
              </a:rPr>
              <a:t>Enzymes and genetic diseases</a:t>
            </a:r>
          </a:p>
        </p:txBody>
      </p:sp>
    </p:spTree>
    <p:extLst>
      <p:ext uri="{BB962C8B-B14F-4D97-AF65-F5344CB8AC3E}">
        <p14:creationId xmlns:p14="http://schemas.microsoft.com/office/powerpoint/2010/main" val="45718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013" y="4325780"/>
            <a:ext cx="4777975" cy="769441"/>
          </a:xfrm>
          <a:prstGeom prst="rect">
            <a:avLst/>
          </a:prstGeom>
        </p:spPr>
        <p:txBody>
          <a:bodyPr wrap="none">
            <a:spAutoFit/>
          </a:bodyPr>
          <a:lstStyle/>
          <a:p>
            <a:pPr algn="just">
              <a:spcBef>
                <a:spcPct val="50000"/>
              </a:spcBef>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Enzyme</a:t>
            </a:r>
            <a:r>
              <a:rPr lang="en-US" alt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Definition</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Down Ribbon 2"/>
          <p:cNvSpPr/>
          <p:nvPr/>
        </p:nvSpPr>
        <p:spPr>
          <a:xfrm>
            <a:off x="2133600" y="3048000"/>
            <a:ext cx="2133600" cy="53492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18074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722055"/>
            <a:ext cx="6515100" cy="2554545"/>
          </a:xfrm>
          <a:prstGeom prst="rect">
            <a:avLst/>
          </a:prstGeom>
        </p:spPr>
        <p:txBody>
          <a:bodyPr wrap="square">
            <a:spAutoFit/>
          </a:bodyPr>
          <a:lstStyle/>
          <a:p>
            <a:pPr algn="just"/>
            <a:endParaRPr lang="en-US" sz="1600" b="1" dirty="0" smtClean="0"/>
          </a:p>
          <a:p>
            <a:pPr algn="just"/>
            <a:endParaRPr lang="en-US" sz="1600" b="1" dirty="0"/>
          </a:p>
          <a:p>
            <a:pPr algn="just"/>
            <a:r>
              <a:rPr lang="en-US" sz="1600" b="1" dirty="0" smtClean="0"/>
              <a:t>        Enzyme: </a:t>
            </a:r>
          </a:p>
          <a:p>
            <a:pPr algn="just"/>
            <a:r>
              <a:rPr lang="en-US" sz="1600" b="1" dirty="0" smtClean="0"/>
              <a:t>      In </a:t>
            </a:r>
            <a:r>
              <a:rPr lang="en-US" sz="1600" b="1" dirty="0"/>
              <a:t>all living </a:t>
            </a:r>
            <a:r>
              <a:rPr lang="en-US" sz="1600" b="1" dirty="0" smtClean="0"/>
              <a:t>organisms the biochemical reactions are necessary for </a:t>
            </a:r>
            <a:r>
              <a:rPr lang="en-US" sz="1600" b="1" dirty="0"/>
              <a:t>obtaining </a:t>
            </a:r>
            <a:r>
              <a:rPr lang="en-US" sz="1600" b="1" dirty="0" smtClean="0"/>
              <a:t>energy, growth, </a:t>
            </a:r>
            <a:r>
              <a:rPr lang="en-US" sz="1600" b="1" dirty="0"/>
              <a:t>and </a:t>
            </a:r>
            <a:r>
              <a:rPr lang="en-US" sz="1600" b="1" dirty="0" smtClean="0"/>
              <a:t>repairing damaged tissues. These reactions are called ‘metabolism’  happen all the time, but if they stop working, this leads to  death. The </a:t>
            </a:r>
            <a:r>
              <a:rPr lang="en-US" sz="1600" b="1" dirty="0"/>
              <a:t>reactions </a:t>
            </a:r>
            <a:r>
              <a:rPr lang="en-US" sz="1600" b="1" dirty="0" smtClean="0"/>
              <a:t>of </a:t>
            </a:r>
            <a:r>
              <a:rPr lang="en-US" sz="1600" b="1" dirty="0"/>
              <a:t>living organisms require high activation energy to take place</a:t>
            </a:r>
            <a:r>
              <a:rPr lang="en-US" sz="1600" b="1" dirty="0" smtClean="0"/>
              <a:t>. So to </a:t>
            </a:r>
            <a:r>
              <a:rPr lang="en-US" sz="1600" b="1" dirty="0"/>
              <a:t>reduce the cell’s consumption of energy, there is a </a:t>
            </a:r>
            <a:r>
              <a:rPr lang="en-US" sz="1600" b="1" dirty="0" smtClean="0"/>
              <a:t>catalyst to induce </a:t>
            </a:r>
            <a:r>
              <a:rPr lang="en-US" sz="1600" b="1" dirty="0"/>
              <a:t>the chemical reactions occur </a:t>
            </a:r>
            <a:r>
              <a:rPr lang="en-US" sz="1600" b="1" dirty="0" smtClean="0"/>
              <a:t>rapidly, </a:t>
            </a:r>
            <a:r>
              <a:rPr lang="en-US" sz="1600" b="1" dirty="0"/>
              <a:t>and reduce the activation </a:t>
            </a:r>
            <a:r>
              <a:rPr lang="en-US" sz="1600" b="1" dirty="0" smtClean="0"/>
              <a:t>energy</a:t>
            </a:r>
            <a:r>
              <a:rPr lang="en-US" sz="1600" b="1" dirty="0"/>
              <a:t>. This catalyst </a:t>
            </a:r>
            <a:r>
              <a:rPr lang="en-US" sz="1600" b="1" dirty="0" smtClean="0"/>
              <a:t>called </a:t>
            </a:r>
            <a:r>
              <a:rPr lang="en-US" sz="1600" b="1" dirty="0"/>
              <a:t>the </a:t>
            </a:r>
            <a:r>
              <a:rPr lang="en-US" sz="1600" b="1" dirty="0" smtClean="0"/>
              <a:t>enzymes. </a:t>
            </a:r>
            <a:endParaRPr lang="en-US" sz="1600" b="1" dirty="0"/>
          </a:p>
        </p:txBody>
      </p:sp>
      <p:sp>
        <p:nvSpPr>
          <p:cNvPr id="4" name="Rectangle 8"/>
          <p:cNvSpPr>
            <a:spLocks noChangeArrowheads="1"/>
          </p:cNvSpPr>
          <p:nvPr/>
        </p:nvSpPr>
        <p:spPr bwMode="auto">
          <a:xfrm>
            <a:off x="1447800" y="533400"/>
            <a:ext cx="4114800"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spcBef>
                <a:spcPct val="50000"/>
              </a:spcBef>
            </a:pP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endPar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6" name="Group 5"/>
          <p:cNvGrpSpPr/>
          <p:nvPr/>
        </p:nvGrpSpPr>
        <p:grpSpPr>
          <a:xfrm>
            <a:off x="7391400" y="974615"/>
            <a:ext cx="840904" cy="936407"/>
            <a:chOff x="2385016" y="3733800"/>
            <a:chExt cx="3257550" cy="2857500"/>
          </a:xfrm>
        </p:grpSpPr>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016" y="3733800"/>
              <a:ext cx="3257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438400" y="4159103"/>
              <a:ext cx="3076575" cy="2212015"/>
              <a:chOff x="2438400" y="4159103"/>
              <a:chExt cx="3076575" cy="2212015"/>
            </a:xfrm>
          </p:grpSpPr>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772" t="44666" r="4679" b="9450"/>
              <a:stretch/>
            </p:blipFill>
            <p:spPr bwMode="auto">
              <a:xfrm>
                <a:off x="3448437" y="6142518"/>
                <a:ext cx="35098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772" t="44666" r="4679" b="9450"/>
              <a:stretch/>
            </p:blipFill>
            <p:spPr bwMode="auto">
              <a:xfrm>
                <a:off x="4419600" y="4159103"/>
                <a:ext cx="1095375" cy="99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772" t="44666" r="4679" b="9450"/>
              <a:stretch/>
            </p:blipFill>
            <p:spPr bwMode="auto">
              <a:xfrm>
                <a:off x="4114800" y="5943600"/>
                <a:ext cx="838200" cy="39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3772" t="44666" r="4679" b="9450"/>
              <a:stretch/>
            </p:blipFill>
            <p:spPr bwMode="auto">
              <a:xfrm>
                <a:off x="2438400" y="6126236"/>
                <a:ext cx="685800" cy="19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3" name="Rectangle 8"/>
          <p:cNvSpPr>
            <a:spLocks noChangeArrowheads="1"/>
          </p:cNvSpPr>
          <p:nvPr/>
        </p:nvSpPr>
        <p:spPr bwMode="auto">
          <a:xfrm>
            <a:off x="1447800" y="152400"/>
            <a:ext cx="4114800"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0">
              <a:spcBef>
                <a:spcPct val="50000"/>
              </a:spcBef>
            </a:pPr>
            <a:r>
              <a:rPr lang="ar-IQ" i="1" dirty="0" smtClean="0">
                <a:solidFill>
                  <a:schemeClr val="tx1"/>
                </a:solidFill>
              </a:rPr>
              <a:t>المحاضرة الاولى \ الكيمياء الطبية</a:t>
            </a:r>
            <a:endParaRPr lang="en-US" i="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674779139"/>
              </p:ext>
            </p:extLst>
          </p:nvPr>
        </p:nvGraphicFramePr>
        <p:xfrm>
          <a:off x="266700" y="3581400"/>
          <a:ext cx="6362701" cy="4861560"/>
        </p:xfrm>
        <a:graphic>
          <a:graphicData uri="http://schemas.openxmlformats.org/drawingml/2006/table">
            <a:tbl>
              <a:tblPr firstRow="1" bandRow="1"/>
              <a:tblGrid>
                <a:gridCol w="261525"/>
                <a:gridCol w="1452975"/>
                <a:gridCol w="3429000"/>
                <a:gridCol w="1219201"/>
              </a:tblGrid>
              <a:tr h="24699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Table (1):  Examples of specific enzymes (</a:t>
                      </a:r>
                      <a:r>
                        <a:rPr lang="en-US" altLang="en-US" sz="1800" dirty="0" smtClean="0">
                          <a:latin typeface="+mn-lt"/>
                        </a:rPr>
                        <a:t>Enzymes specificity</a:t>
                      </a:r>
                      <a:r>
                        <a:rPr lang="en-US" sz="1800" b="1" dirty="0" smtClean="0"/>
                        <a:t>).</a:t>
                      </a:r>
                      <a:endParaRPr lang="en-US" sz="1800" b="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p>
                  </a:txBody>
                  <a:tcPr/>
                </a:tc>
              </a:tr>
              <a:tr h="228600">
                <a:tc>
                  <a:txBody>
                    <a:bodyPr/>
                    <a:lstStyle/>
                    <a:p>
                      <a:endParaRPr lang="en-US" sz="1400" b="1" dirty="0"/>
                    </a:p>
                  </a:txBody>
                  <a:tcPr/>
                </a:tc>
                <a:tc>
                  <a:txBody>
                    <a:bodyPr/>
                    <a:lstStyle/>
                    <a:p>
                      <a:r>
                        <a:rPr lang="en-US" sz="1400" b="1" dirty="0" smtClean="0"/>
                        <a:t>enzymes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Source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Structures</a:t>
                      </a:r>
                      <a:endParaRPr lang="en-US" sz="1400" b="1" dirty="0"/>
                    </a:p>
                  </a:txBody>
                  <a:tcPr/>
                </a:tc>
              </a:tr>
              <a:tr h="1036320">
                <a:tc>
                  <a:txBody>
                    <a:bodyPr/>
                    <a:lstStyle/>
                    <a:p>
                      <a:r>
                        <a:rPr lang="en-US" sz="1400" b="1" dirty="0" smtClean="0"/>
                        <a:t>1</a:t>
                      </a:r>
                      <a:endParaRPr lang="en-US" sz="1400" b="1" dirty="0"/>
                    </a:p>
                  </a:txBody>
                  <a:tcPr/>
                </a:tc>
                <a:tc>
                  <a:txBody>
                    <a:bodyPr/>
                    <a:lstStyle/>
                    <a:p>
                      <a:r>
                        <a:rPr lang="en-US" sz="1400" b="1" dirty="0" smtClean="0"/>
                        <a:t>Acetyl cholinesterase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breaks down the neurotransmitter acetylcholine in nerves and muscles.</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r h="1143000">
                <a:tc>
                  <a:txBody>
                    <a:bodyPr/>
                    <a:lstStyle/>
                    <a:p>
                      <a:r>
                        <a:rPr lang="en-US" sz="1400" b="1" dirty="0" smtClean="0"/>
                        <a:t>3</a:t>
                      </a:r>
                      <a:endParaRPr lang="en-US" sz="1400" b="1" dirty="0"/>
                    </a:p>
                  </a:txBody>
                  <a:tcPr/>
                </a:tc>
                <a:tc>
                  <a:txBody>
                    <a:bodyPr/>
                    <a:lstStyle/>
                    <a:p>
                      <a:r>
                        <a:rPr lang="en-US" sz="1400" b="1" dirty="0" smtClean="0"/>
                        <a:t>DNA polymerase </a:t>
                      </a:r>
                      <a:endParaRPr lang="en-US" sz="1400" b="1" dirty="0"/>
                    </a:p>
                  </a:txBody>
                  <a:tcPr/>
                </a:tc>
                <a:tc>
                  <a:txBody>
                    <a:bodyPr/>
                    <a:lstStyle/>
                    <a:p>
                      <a:r>
                        <a:rPr lang="en-US" sz="1400" b="1" dirty="0" smtClean="0"/>
                        <a:t>synthesize DNA from deoxyribonucleotides</a:t>
                      </a:r>
                      <a:endParaRPr lang="en-US" sz="1400" b="1" dirty="0"/>
                    </a:p>
                  </a:txBody>
                  <a:tcPr/>
                </a:tc>
                <a:tc>
                  <a:txBody>
                    <a:bodyPr/>
                    <a:lstStyle/>
                    <a:p>
                      <a:endParaRPr lang="en-US" sz="1400" b="1" dirty="0"/>
                    </a:p>
                  </a:txBody>
                  <a:tcPr/>
                </a:tc>
              </a:tr>
              <a:tr h="944880">
                <a:tc>
                  <a:txBody>
                    <a:bodyPr/>
                    <a:lstStyle/>
                    <a:p>
                      <a:r>
                        <a:rPr lang="en-US" sz="1400" b="1" dirty="0" smtClean="0"/>
                        <a:t>2</a:t>
                      </a:r>
                      <a:endParaRPr lang="en-US" sz="1400" b="1" dirty="0"/>
                    </a:p>
                  </a:txBody>
                  <a:tcPr/>
                </a:tc>
                <a:tc>
                  <a:txBody>
                    <a:bodyPr/>
                    <a:lstStyle/>
                    <a:p>
                      <a:r>
                        <a:rPr lang="en-US" sz="1400" b="1" dirty="0" smtClean="0"/>
                        <a:t> Lactase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found in the small intestine, breaks lactose, the sugar in milk, into glucose and galactose.</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r h="1066800">
                <a:tc>
                  <a:txBody>
                    <a:bodyPr/>
                    <a:lstStyle/>
                    <a:p>
                      <a:endParaRPr lang="en-US" sz="1400" b="1" dirty="0"/>
                    </a:p>
                  </a:txBody>
                  <a:tcPr/>
                </a:tc>
                <a:tc>
                  <a:txBody>
                    <a:bodyPr/>
                    <a:lstStyle/>
                    <a:p>
                      <a:r>
                        <a:rPr lang="en-US" sz="1400" b="1" dirty="0" smtClean="0"/>
                        <a:t>Trypsin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 found in the small intestine, breaks proteins down into amino acids.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tc>
              </a:tr>
            </a:tbl>
          </a:graphicData>
        </a:graphic>
      </p:graphicFrame>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6781800"/>
            <a:ext cx="471487" cy="4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486400" y="4343400"/>
            <a:ext cx="1066800" cy="3964173"/>
            <a:chOff x="5486400" y="1141227"/>
            <a:chExt cx="1066800" cy="3964173"/>
          </a:xfrm>
        </p:grpSpPr>
        <p:pic>
          <p:nvPicPr>
            <p:cNvPr id="17" name="Picture 16" descr="بوليميراز الدي إن إيه - ويكيبيديا، الموسوعة الحرة - Google Chrome"/>
            <p:cNvPicPr>
              <a:picLocks noChangeAspect="1"/>
            </p:cNvPicPr>
            <p:nvPr/>
          </p:nvPicPr>
          <p:blipFill rotWithShape="1">
            <a:blip r:embed="rId8">
              <a:extLst>
                <a:ext uri="{28A0092B-C50C-407E-A947-70E740481C1C}">
                  <a14:useLocalDpi xmlns:a14="http://schemas.microsoft.com/office/drawing/2010/main" val="0"/>
                </a:ext>
              </a:extLst>
            </a:blip>
            <a:srcRect l="2584" t="38590" r="80827" b="31459"/>
            <a:stretch/>
          </p:blipFill>
          <p:spPr>
            <a:xfrm>
              <a:off x="5486400" y="2286000"/>
              <a:ext cx="1061484" cy="914400"/>
            </a:xfrm>
            <a:prstGeom prst="rect">
              <a:avLst/>
            </a:prstGeom>
          </p:spPr>
        </p:pic>
        <p:pic>
          <p:nvPicPr>
            <p:cNvPr id="18" name="Picture 17" descr="Acetyl cholinesterase - بحث Google‏ - Google Chrome"/>
            <p:cNvPicPr>
              <a:picLocks noChangeAspect="1"/>
            </p:cNvPicPr>
            <p:nvPr/>
          </p:nvPicPr>
          <p:blipFill rotWithShape="1">
            <a:blip r:embed="rId9">
              <a:extLst>
                <a:ext uri="{28A0092B-C50C-407E-A947-70E740481C1C}">
                  <a14:useLocalDpi xmlns:a14="http://schemas.microsoft.com/office/drawing/2010/main" val="0"/>
                </a:ext>
              </a:extLst>
            </a:blip>
            <a:srcRect l="24961" t="32433" r="61240" b="39920"/>
            <a:stretch/>
          </p:blipFill>
          <p:spPr>
            <a:xfrm>
              <a:off x="5562600" y="1141227"/>
              <a:ext cx="946298" cy="792126"/>
            </a:xfrm>
            <a:prstGeom prst="rect">
              <a:avLst/>
            </a:prstGeom>
          </p:spPr>
        </p:pic>
        <p:pic>
          <p:nvPicPr>
            <p:cNvPr id="1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48325" y="3276600"/>
              <a:ext cx="904875" cy="72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Trypsin - بحث Google‏ - Google Chrome"/>
            <p:cNvPicPr>
              <a:picLocks noChangeAspect="1"/>
            </p:cNvPicPr>
            <p:nvPr/>
          </p:nvPicPr>
          <p:blipFill rotWithShape="1">
            <a:blip r:embed="rId11" cstate="print">
              <a:extLst>
                <a:ext uri="{28A0092B-C50C-407E-A947-70E740481C1C}">
                  <a14:useLocalDpi xmlns:a14="http://schemas.microsoft.com/office/drawing/2010/main" val="0"/>
                </a:ext>
              </a:extLst>
            </a:blip>
            <a:srcRect l="54729" t="44003" r="22514" b="20050"/>
            <a:stretch/>
          </p:blipFill>
          <p:spPr>
            <a:xfrm>
              <a:off x="5528931" y="4299161"/>
              <a:ext cx="948069" cy="806239"/>
            </a:xfrm>
            <a:prstGeom prst="rect">
              <a:avLst/>
            </a:prstGeom>
          </p:spPr>
        </p:pic>
      </p:grpSp>
    </p:spTree>
    <p:extLst>
      <p:ext uri="{BB962C8B-B14F-4D97-AF65-F5344CB8AC3E}">
        <p14:creationId xmlns:p14="http://schemas.microsoft.com/office/powerpoint/2010/main" val="4736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6" y="76200"/>
            <a:ext cx="6686550" cy="1200329"/>
          </a:xfrm>
          <a:prstGeom prst="rect">
            <a:avLst/>
          </a:prstGeom>
        </p:spPr>
        <p:txBody>
          <a:bodyPr wrap="square">
            <a:spAutoFit/>
          </a:bodyPr>
          <a:lstStyle/>
          <a:p>
            <a:pPr>
              <a:spcBef>
                <a:spcPct val="50000"/>
              </a:spcBef>
              <a:defRPr/>
            </a:pPr>
            <a:endParaRPr lang="en-US" sz="1600" b="1" dirty="0" smtClean="0"/>
          </a:p>
          <a:p>
            <a:pPr>
              <a:spcBef>
                <a:spcPct val="50000"/>
              </a:spcBef>
              <a:defRPr/>
            </a:pPr>
            <a:r>
              <a:rPr lang="en-US" sz="1600" b="1" dirty="0" smtClean="0"/>
              <a:t> </a:t>
            </a:r>
            <a:r>
              <a:rPr lang="en-US" sz="1600" b="1" dirty="0"/>
              <a:t>Enzymes are proteins </a:t>
            </a:r>
            <a:r>
              <a:rPr lang="en-US" sz="1600" b="1" dirty="0" smtClean="0"/>
              <a:t>catalysts, </a:t>
            </a:r>
            <a:r>
              <a:rPr lang="en-US" sz="1600" b="1" dirty="0"/>
              <a:t>that increase the biochemical reactions rate, it lowers the activation energy figure (1), and they are not consumed during the </a:t>
            </a:r>
            <a:r>
              <a:rPr lang="en-US" sz="1600" b="1" dirty="0" smtClean="0"/>
              <a:t>reaction, </a:t>
            </a:r>
            <a:r>
              <a:rPr lang="en-US" sz="1600" b="1" dirty="0"/>
              <a:t>but may undergo physical changes. </a:t>
            </a:r>
          </a:p>
        </p:txBody>
      </p:sp>
      <p:grpSp>
        <p:nvGrpSpPr>
          <p:cNvPr id="12" name="Group 11"/>
          <p:cNvGrpSpPr/>
          <p:nvPr/>
        </p:nvGrpSpPr>
        <p:grpSpPr>
          <a:xfrm>
            <a:off x="1752600" y="1406370"/>
            <a:ext cx="2984042" cy="2098830"/>
            <a:chOff x="4114800" y="5187855"/>
            <a:chExt cx="1460500" cy="1325269"/>
          </a:xfrm>
        </p:grpSpPr>
        <p:pic>
          <p:nvPicPr>
            <p:cNvPr id="13" name="Picture 12" descr="http://fblt.cz/wp-content/uploads/2013/12/Aktivační-energie.png"/>
            <p:cNvPicPr>
              <a:picLocks noChangeAspect="1" noChangeArrowheads="1"/>
            </p:cNvPicPr>
            <p:nvPr/>
          </p:nvPicPr>
          <p:blipFill rotWithShape="1">
            <a:blip r:embed="rId2"/>
            <a:srcRect l="-2270" r="-2270"/>
            <a:stretch/>
          </p:blipFill>
          <p:spPr bwMode="auto">
            <a:xfrm>
              <a:off x="4114800" y="5187855"/>
              <a:ext cx="1460500" cy="1325269"/>
            </a:xfrm>
            <a:prstGeom prst="rect">
              <a:avLst/>
            </a:prstGeom>
            <a:noFill/>
          </p:spPr>
        </p:pic>
        <p:sp>
          <p:nvSpPr>
            <p:cNvPr id="14" name="Rectangle 13"/>
            <p:cNvSpPr/>
            <p:nvPr/>
          </p:nvSpPr>
          <p:spPr>
            <a:xfrm rot="16200000">
              <a:off x="3805892" y="5675765"/>
              <a:ext cx="866715" cy="185399"/>
            </a:xfrm>
            <a:prstGeom prst="rect">
              <a:avLst/>
            </a:prstGeom>
          </p:spPr>
          <p:txBody>
            <a:bodyPr wrap="none">
              <a:spAutoFit/>
            </a:bodyPr>
            <a:lstStyle/>
            <a:p>
              <a:r>
                <a:rPr lang="en-US" sz="1600" dirty="0"/>
                <a:t>activation energy</a:t>
              </a:r>
            </a:p>
          </p:txBody>
        </p:sp>
      </p:grpSp>
      <p:sp>
        <p:nvSpPr>
          <p:cNvPr id="15" name="Footer Placeholder 4"/>
          <p:cNvSpPr>
            <a:spLocks noGrp="1"/>
          </p:cNvSpPr>
          <p:nvPr>
            <p:ph type="ftr" sz="quarter" idx="11"/>
          </p:nvPr>
        </p:nvSpPr>
        <p:spPr>
          <a:xfrm>
            <a:off x="228600" y="3810000"/>
            <a:ext cx="6476999" cy="457200"/>
          </a:xfrm>
          <a:noFill/>
        </p:spPr>
        <p:txBody>
          <a:bodyPr/>
          <a:lstStyle/>
          <a:p>
            <a:pPr algn="l">
              <a:spcBef>
                <a:spcPct val="50000"/>
              </a:spcBef>
              <a:defRPr/>
            </a:pPr>
            <a:r>
              <a:rPr lang="en-US" sz="1600" b="1" dirty="0" smtClean="0">
                <a:solidFill>
                  <a:schemeClr val="tx1"/>
                </a:solidFill>
              </a:rPr>
              <a:t>Figure </a:t>
            </a:r>
            <a:r>
              <a:rPr lang="en-US" sz="1600" b="1" dirty="0">
                <a:solidFill>
                  <a:schemeClr val="tx1"/>
                </a:solidFill>
              </a:rPr>
              <a:t>(1): Enzymes are increase the reactions </a:t>
            </a:r>
            <a:r>
              <a:rPr lang="en-US" sz="1600" b="1" dirty="0" smtClean="0">
                <a:solidFill>
                  <a:schemeClr val="tx1"/>
                </a:solidFill>
              </a:rPr>
              <a:t>rate, </a:t>
            </a:r>
            <a:r>
              <a:rPr lang="en-US" sz="1600" b="1" dirty="0">
                <a:solidFill>
                  <a:schemeClr val="tx1"/>
                </a:solidFill>
              </a:rPr>
              <a:t>by decreasing the activation energy</a:t>
            </a:r>
            <a:r>
              <a:rPr lang="en-US" sz="1600" b="1" dirty="0" smtClean="0">
                <a:solidFill>
                  <a:schemeClr val="tx1"/>
                </a:solidFill>
              </a:rPr>
              <a:t>.</a:t>
            </a:r>
            <a:endParaRPr lang="en-US" sz="1600" b="1" dirty="0">
              <a:solidFill>
                <a:schemeClr val="tx1"/>
              </a:solidFill>
            </a:endParaRPr>
          </a:p>
        </p:txBody>
      </p:sp>
      <p:sp>
        <p:nvSpPr>
          <p:cNvPr id="16" name="Text Box 5"/>
          <p:cNvSpPr txBox="1">
            <a:spLocks noChangeArrowheads="1"/>
          </p:cNvSpPr>
          <p:nvPr/>
        </p:nvSpPr>
        <p:spPr bwMode="auto">
          <a:xfrm>
            <a:off x="152400" y="4343400"/>
            <a:ext cx="6553200" cy="1200329"/>
          </a:xfrm>
          <a:prstGeom prst="rect">
            <a:avLst/>
          </a:prstGeom>
          <a:noFill/>
          <a:ln w="9525">
            <a:noFill/>
            <a:miter lim="800000"/>
            <a:headEnd/>
            <a:tailEnd/>
          </a:ln>
        </p:spPr>
        <p:txBody>
          <a:bodyPr wrap="square">
            <a:spAutoFit/>
          </a:bodyPr>
          <a:lstStyle/>
          <a:p>
            <a:pPr algn="ctr">
              <a:spcBef>
                <a:spcPct val="50000"/>
              </a:spcBef>
              <a:defRPr/>
            </a:pPr>
            <a:r>
              <a:rPr lang="en-US" sz="1600" b="1" u="sng" dirty="0" smtClean="0"/>
              <a:t>Enzymes naming:</a:t>
            </a:r>
          </a:p>
          <a:p>
            <a:pPr>
              <a:spcBef>
                <a:spcPct val="50000"/>
              </a:spcBef>
              <a:defRPr/>
            </a:pPr>
            <a:r>
              <a:rPr lang="en-US" sz="1600" b="1" dirty="0" smtClean="0"/>
              <a:t> Enzymes often are known by common names obtained by the suffix “-ase” to the name of substrate or to the reaction they catalyze, </a:t>
            </a:r>
            <a:r>
              <a:rPr lang="en-US" sz="1600" b="1" dirty="0"/>
              <a:t>Table (1</a:t>
            </a:r>
            <a:r>
              <a:rPr lang="en-US" sz="1600" b="1" dirty="0" smtClean="0"/>
              <a:t>) indicate some enzyme examples.</a:t>
            </a:r>
            <a:endParaRPr lang="en-US" sz="1600" i="1" u="sng" dirty="0" smtClean="0">
              <a:solidFill>
                <a:srgbClr val="CC00CC"/>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31461716"/>
              </p:ext>
            </p:extLst>
          </p:nvPr>
        </p:nvGraphicFramePr>
        <p:xfrm>
          <a:off x="228600" y="5857648"/>
          <a:ext cx="6400800" cy="2905352"/>
        </p:xfrm>
        <a:graphic>
          <a:graphicData uri="http://schemas.openxmlformats.org/drawingml/2006/table">
            <a:tbl>
              <a:tblPr firstRow="1" bandRow="1"/>
              <a:tblGrid>
                <a:gridCol w="1600200"/>
                <a:gridCol w="4800600"/>
              </a:tblGrid>
              <a:tr h="421232">
                <a:tc gridSpan="2">
                  <a:txBody>
                    <a:bodyPr/>
                    <a:lstStyle/>
                    <a:p>
                      <a:r>
                        <a:rPr lang="en-US" sz="1600" b="1" dirty="0" smtClean="0"/>
                        <a:t>Table (1):- Enzyme Examples</a:t>
                      </a:r>
                      <a:endParaRPr lang="en-US" sz="1600" b="1" dirty="0"/>
                    </a:p>
                  </a:txBody>
                  <a:tcPr/>
                </a:tc>
                <a:tc hMerge="1">
                  <a:txBody>
                    <a:bodyPr/>
                    <a:lstStyle/>
                    <a:p>
                      <a:endParaRPr lang="en-US" sz="1200" dirty="0"/>
                    </a:p>
                  </a:txBody>
                  <a:tcPr/>
                </a:tc>
              </a:tr>
              <a:tr h="421232">
                <a:tc>
                  <a:txBody>
                    <a:bodyPr/>
                    <a:lstStyle/>
                    <a:p>
                      <a:pPr algn="l"/>
                      <a:r>
                        <a:rPr lang="en-US" sz="1600" b="1" dirty="0" smtClean="0"/>
                        <a:t>Enzyme</a:t>
                      </a:r>
                      <a:endParaRPr lang="en-US" sz="1600" b="1" dirty="0"/>
                    </a:p>
                  </a:txBody>
                  <a:tcPr/>
                </a:tc>
                <a:tc>
                  <a:txBody>
                    <a:bodyPr/>
                    <a:lstStyle/>
                    <a:p>
                      <a:r>
                        <a:rPr lang="en-US" sz="1600" b="1" dirty="0" smtClean="0"/>
                        <a:t>Role</a:t>
                      </a:r>
                      <a:endParaRPr lang="en-US" sz="1600" b="1" dirty="0"/>
                    </a:p>
                  </a:txBody>
                  <a:tcPr/>
                </a:tc>
              </a:tr>
              <a:tr h="452936">
                <a:tc>
                  <a:txBody>
                    <a:bodyPr/>
                    <a:lstStyle/>
                    <a:p>
                      <a:pPr algn="l"/>
                      <a:r>
                        <a:rPr lang="en-US" sz="1600" b="1" dirty="0" smtClean="0"/>
                        <a:t>Amylase</a:t>
                      </a:r>
                      <a:endParaRPr lang="en-US" sz="1600" b="1" dirty="0"/>
                    </a:p>
                  </a:txBody>
                  <a:tcPr/>
                </a:tc>
                <a:tc>
                  <a:txBody>
                    <a:bodyPr/>
                    <a:lstStyle/>
                    <a:p>
                      <a:r>
                        <a:rPr lang="en-US" sz="1600" b="1" dirty="0" smtClean="0"/>
                        <a:t>A family of enzymes which assist in the breakdown of carbohydrates.</a:t>
                      </a:r>
                      <a:endParaRPr lang="en-US" sz="1600" b="1" dirty="0"/>
                    </a:p>
                  </a:txBody>
                  <a:tcPr/>
                </a:tc>
              </a:tr>
              <a:tr h="483416">
                <a:tc>
                  <a:txBody>
                    <a:bodyPr/>
                    <a:lstStyle/>
                    <a:p>
                      <a:pPr algn="l"/>
                      <a:r>
                        <a:rPr lang="en-US" sz="1600" b="1" dirty="0" smtClean="0"/>
                        <a:t>Glucose oxidase </a:t>
                      </a:r>
                      <a:endParaRPr lang="en-US" sz="1600" b="1" dirty="0"/>
                    </a:p>
                  </a:txBody>
                  <a:tcPr/>
                </a:tc>
                <a:tc>
                  <a:txBody>
                    <a:bodyPr/>
                    <a:lstStyle/>
                    <a:p>
                      <a:r>
                        <a:rPr lang="en-US" sz="1600" b="1" dirty="0" smtClean="0"/>
                        <a:t>Is an enzyme catalyze the oxidation of Glucose. </a:t>
                      </a:r>
                      <a:endParaRPr lang="en-US" sz="1600" b="1" dirty="0"/>
                    </a:p>
                  </a:txBody>
                  <a:tcPr/>
                </a:tc>
              </a:tr>
              <a:tr h="421232">
                <a:tc>
                  <a:txBody>
                    <a:bodyPr/>
                    <a:lstStyle/>
                    <a:p>
                      <a:pPr algn="l"/>
                      <a:r>
                        <a:rPr lang="en-US" sz="1600" b="1" dirty="0" smtClean="0"/>
                        <a:t>Lipases</a:t>
                      </a:r>
                      <a:endParaRPr lang="en-US" sz="1600" b="1" dirty="0"/>
                    </a:p>
                  </a:txBody>
                  <a:tcPr/>
                </a:tc>
                <a:tc>
                  <a:txBody>
                    <a:bodyPr/>
                    <a:lstStyle/>
                    <a:p>
                      <a:r>
                        <a:rPr lang="en-US" sz="1600" b="1" dirty="0" smtClean="0"/>
                        <a:t>A family of enzymes which breakdown Lipids.  </a:t>
                      </a:r>
                      <a:endParaRPr lang="en-US" sz="1600" b="1" dirty="0"/>
                    </a:p>
                  </a:txBody>
                  <a:tcPr/>
                </a:tc>
              </a:tr>
              <a:tr h="493168">
                <a:tc>
                  <a:txBody>
                    <a:bodyPr/>
                    <a:lstStyle/>
                    <a:p>
                      <a:pPr algn="l"/>
                      <a:r>
                        <a:rPr lang="en-US" sz="1600" b="1" dirty="0" smtClean="0"/>
                        <a:t>Proteases</a:t>
                      </a:r>
                      <a:endParaRPr lang="en-US" sz="1600" b="1" dirty="0"/>
                    </a:p>
                  </a:txBody>
                  <a:tcPr/>
                </a:tc>
                <a:tc>
                  <a:txBody>
                    <a:bodyPr/>
                    <a:lstStyle/>
                    <a:p>
                      <a:r>
                        <a:rPr lang="en-US" sz="1600" b="1" dirty="0" smtClean="0"/>
                        <a:t>Digestive enzymes which act on proteins in the digestive system. </a:t>
                      </a:r>
                      <a:endParaRPr lang="en-US" sz="1600" b="1" dirty="0"/>
                    </a:p>
                  </a:txBody>
                  <a:tcPr/>
                </a:tc>
              </a:tr>
            </a:tbl>
          </a:graphicData>
        </a:graphic>
      </p:graphicFrame>
      <p:sp>
        <p:nvSpPr>
          <p:cNvPr id="10" name="Down Ribbon 9"/>
          <p:cNvSpPr/>
          <p:nvPr/>
        </p:nvSpPr>
        <p:spPr>
          <a:xfrm>
            <a:off x="107156" y="11511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8480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02810"/>
            <a:ext cx="6686550" cy="9202519"/>
          </a:xfrm>
          <a:prstGeom prst="rect">
            <a:avLst/>
          </a:prstGeom>
        </p:spPr>
        <p:txBody>
          <a:bodyPr wrap="square">
            <a:spAutoFit/>
          </a:bodyPr>
          <a:lstStyle/>
          <a:p>
            <a:pPr algn="ctr">
              <a:defRPr/>
            </a:pPr>
            <a:r>
              <a:rPr lang="en-US" sz="1600" b="1" dirty="0"/>
              <a:t>Enzyme </a:t>
            </a:r>
            <a:r>
              <a:rPr lang="en-US" sz="1600" b="1" dirty="0" smtClean="0"/>
              <a:t>Terminology:</a:t>
            </a:r>
            <a:endParaRPr lang="en-US" sz="1600" b="1" dirty="0"/>
          </a:p>
          <a:p>
            <a:pPr>
              <a:defRPr/>
            </a:pPr>
            <a:endParaRPr lang="en-US" sz="1600" b="1" dirty="0"/>
          </a:p>
          <a:p>
            <a:pPr>
              <a:defRPr/>
            </a:pPr>
            <a:r>
              <a:rPr lang="en-US" sz="1600" b="1" dirty="0"/>
              <a:t>1-Catalyst or Enzyme ( E ):- A substance that increase the rate of the reaction without being changed the overall process (reaction).</a:t>
            </a:r>
          </a:p>
          <a:p>
            <a:pPr>
              <a:defRPr/>
            </a:pPr>
            <a:endParaRPr lang="en-US" sz="1600" b="1" dirty="0" smtClean="0"/>
          </a:p>
          <a:p>
            <a:pPr>
              <a:defRPr/>
            </a:pPr>
            <a:r>
              <a:rPr lang="en-US" sz="1600" b="1" dirty="0" smtClean="0"/>
              <a:t>2-Substrates  </a:t>
            </a:r>
            <a:r>
              <a:rPr lang="en-US" sz="1600" b="1" dirty="0"/>
              <a:t>( S ):- The materials that enzymes act </a:t>
            </a:r>
            <a:r>
              <a:rPr lang="en-US" sz="1600" b="1" dirty="0" smtClean="0"/>
              <a:t>upon.</a:t>
            </a:r>
          </a:p>
          <a:p>
            <a:pPr>
              <a:defRPr/>
            </a:pPr>
            <a:endParaRPr lang="en-US" sz="1600" b="1" dirty="0"/>
          </a:p>
          <a:p>
            <a:pPr>
              <a:defRPr/>
            </a:pPr>
            <a:r>
              <a:rPr lang="en-US" sz="1600" b="1" u="sng" dirty="0"/>
              <a:t>3-Active site (catalytic site):-</a:t>
            </a:r>
          </a:p>
          <a:p>
            <a:pPr>
              <a:defRPr/>
            </a:pPr>
            <a:r>
              <a:rPr lang="en-US" sz="1600" b="1" dirty="0"/>
              <a:t>           Enzymes have a specific areas (special pocket) on an enzyme where a substrate binds and catalysis takes place. This is called Active site formed by folding of the protein contains amino acid side chains which bind Substrate and form Enzyme-Substrate complex (ES). This binding thought to cause a conformational change in the enzyme to allows catalysis. (ES) complex is then converted to Enzyme and Product</a:t>
            </a:r>
            <a:r>
              <a:rPr lang="en-US" sz="1600" b="1" dirty="0">
                <a:latin typeface="Calibri" pitchFamily="34" charset="0"/>
              </a:rPr>
              <a:t> (P) as below:</a:t>
            </a:r>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eaLnBrk="0" hangingPunct="0">
              <a:defRPr/>
            </a:pPr>
            <a:endParaRPr lang="en-US" sz="1600" b="1" dirty="0" smtClean="0"/>
          </a:p>
          <a:p>
            <a:pPr eaLnBrk="0" hangingPunct="0">
              <a:defRPr/>
            </a:pPr>
            <a:r>
              <a:rPr lang="en-US" sz="1600" b="1" dirty="0" smtClean="0"/>
              <a:t>The </a:t>
            </a:r>
            <a:r>
              <a:rPr lang="en-US" sz="1600" b="1" dirty="0"/>
              <a:t>enzymes are usually highly specific binding  for their substrates:- </a:t>
            </a:r>
          </a:p>
          <a:p>
            <a:pPr eaLnBrk="0" hangingPunct="0">
              <a:defRPr/>
            </a:pPr>
            <a:endParaRPr lang="en-US" sz="1600" b="1" dirty="0" smtClean="0"/>
          </a:p>
          <a:p>
            <a:pPr eaLnBrk="0" hangingPunct="0">
              <a:defRPr/>
            </a:pPr>
            <a:r>
              <a:rPr lang="en-US" sz="1600" b="1" dirty="0" smtClean="0"/>
              <a:t>   </a:t>
            </a:r>
            <a:r>
              <a:rPr lang="en-US" sz="1600" b="1" dirty="0"/>
              <a:t>a-Many enzymes  recognized only single compound as a substrate </a:t>
            </a:r>
            <a:r>
              <a:rPr lang="en-US" sz="1600" b="1" dirty="0" smtClean="0"/>
              <a:t>Figure(2).</a:t>
            </a:r>
          </a:p>
          <a:p>
            <a:pPr eaLnBrk="0" hangingPunct="0">
              <a:defRPr/>
            </a:pPr>
            <a:endParaRPr lang="en-US" sz="1600" b="1" dirty="0"/>
          </a:p>
          <a:p>
            <a:pPr eaLnBrk="0" hangingPunct="0">
              <a:defRPr/>
            </a:pPr>
            <a:endParaRPr lang="en-US" sz="1600" b="1" dirty="0" smtClean="0"/>
          </a:p>
          <a:p>
            <a:pPr eaLnBrk="0" hangingPunct="0">
              <a:defRPr/>
            </a:pPr>
            <a:endParaRPr lang="en-US" sz="1600" b="1" dirty="0"/>
          </a:p>
          <a:p>
            <a:pPr eaLnBrk="0" hangingPunct="0">
              <a:defRPr/>
            </a:pPr>
            <a:endParaRPr lang="en-US" sz="1600" b="1" dirty="0" smtClean="0"/>
          </a:p>
          <a:p>
            <a:pPr eaLnBrk="0" hangingPunct="0">
              <a:defRPr/>
            </a:pPr>
            <a:r>
              <a:rPr lang="en-US" sz="1600" b="1" dirty="0" smtClean="0">
                <a:latin typeface="Calibri" pitchFamily="34" charset="0"/>
              </a:rPr>
              <a:t>                            </a:t>
            </a:r>
            <a:r>
              <a:rPr lang="en-US" sz="1600" b="1" dirty="0">
                <a:latin typeface="Calibri" pitchFamily="34" charset="0"/>
              </a:rPr>
              <a:t>E  +   </a:t>
            </a:r>
            <a:r>
              <a:rPr lang="en-US" sz="1600" b="1" dirty="0" smtClean="0">
                <a:latin typeface="Calibri" pitchFamily="34" charset="0"/>
              </a:rPr>
              <a:t>S         </a:t>
            </a:r>
            <a:r>
              <a:rPr lang="en-US" sz="1600" b="1" dirty="0">
                <a:latin typeface="Calibri" pitchFamily="34" charset="0"/>
              </a:rPr>
              <a:t>→   </a:t>
            </a:r>
            <a:r>
              <a:rPr lang="en-US" sz="1600" b="1" dirty="0" smtClean="0">
                <a:latin typeface="Calibri" pitchFamily="34" charset="0"/>
              </a:rPr>
              <a:t>         </a:t>
            </a:r>
            <a:r>
              <a:rPr lang="en-US" sz="1600" b="1" dirty="0">
                <a:latin typeface="Calibri" pitchFamily="34" charset="0"/>
              </a:rPr>
              <a:t>ES   </a:t>
            </a:r>
            <a:r>
              <a:rPr lang="en-US" sz="1600" b="1" dirty="0" smtClean="0">
                <a:latin typeface="Calibri" pitchFamily="34" charset="0"/>
              </a:rPr>
              <a:t>        </a:t>
            </a:r>
            <a:r>
              <a:rPr lang="en-US" sz="1600" b="1" dirty="0">
                <a:latin typeface="Calibri" pitchFamily="34" charset="0"/>
              </a:rPr>
              <a:t>→     </a:t>
            </a:r>
            <a:r>
              <a:rPr lang="en-US" sz="1600" b="1" dirty="0" smtClean="0">
                <a:latin typeface="Calibri" pitchFamily="34" charset="0"/>
              </a:rPr>
              <a:t>      </a:t>
            </a:r>
            <a:r>
              <a:rPr lang="en-US" sz="1600" b="1" dirty="0">
                <a:latin typeface="Calibri" pitchFamily="34" charset="0"/>
              </a:rPr>
              <a:t>E   +   </a:t>
            </a:r>
            <a:r>
              <a:rPr lang="en-US" sz="1600" b="1" dirty="0" smtClean="0">
                <a:latin typeface="Calibri" pitchFamily="34" charset="0"/>
              </a:rPr>
              <a:t>P</a:t>
            </a:r>
          </a:p>
          <a:p>
            <a:pPr eaLnBrk="0" hangingPunct="0">
              <a:defRPr/>
            </a:pPr>
            <a:endParaRPr lang="en-US" sz="1600" b="1" dirty="0" smtClean="0"/>
          </a:p>
          <a:p>
            <a:pPr eaLnBrk="0" hangingPunct="0">
              <a:defRPr/>
            </a:pPr>
            <a:r>
              <a:rPr lang="en-US" sz="1600" b="1" dirty="0"/>
              <a:t> </a:t>
            </a:r>
            <a:r>
              <a:rPr lang="en-US" sz="1600" b="1" dirty="0" smtClean="0"/>
              <a:t>  Figure(2</a:t>
            </a:r>
            <a:r>
              <a:rPr lang="en-US" sz="1600" b="1" dirty="0"/>
              <a:t>): Active site of Enzyme &amp; General enzymatic reaction for </a:t>
            </a:r>
            <a:r>
              <a:rPr lang="en-US" sz="1600" b="1" u="sng" dirty="0"/>
              <a:t>one </a:t>
            </a:r>
            <a:r>
              <a:rPr lang="en-US" sz="1600" b="1" u="sng" dirty="0" smtClean="0"/>
              <a:t>  </a:t>
            </a:r>
          </a:p>
          <a:p>
            <a:pPr eaLnBrk="0" hangingPunct="0">
              <a:defRPr/>
            </a:pPr>
            <a:r>
              <a:rPr lang="en-US" sz="1600" b="1" u="sng" dirty="0"/>
              <a:t> </a:t>
            </a:r>
            <a:r>
              <a:rPr lang="en-US" sz="1600" b="1" dirty="0" smtClean="0"/>
              <a:t>                    </a:t>
            </a:r>
            <a:r>
              <a:rPr lang="en-US" sz="1600" b="1" u="sng" dirty="0" smtClean="0"/>
              <a:t>enzyme </a:t>
            </a:r>
            <a:r>
              <a:rPr lang="en-US" sz="1600" b="1" u="sng" dirty="0"/>
              <a:t>and substrate</a:t>
            </a:r>
            <a:r>
              <a:rPr lang="en-US" sz="1600" b="1" dirty="0"/>
              <a:t>.  E = Enzyme, S = Substrate</a:t>
            </a:r>
            <a:r>
              <a:rPr lang="en-US" sz="1600" b="1" dirty="0" smtClean="0"/>
              <a:t>, and</a:t>
            </a:r>
          </a:p>
          <a:p>
            <a:pPr eaLnBrk="0" hangingPunct="0">
              <a:defRPr/>
            </a:pPr>
            <a:r>
              <a:rPr lang="en-US" sz="1600" b="1" dirty="0"/>
              <a:t> </a:t>
            </a:r>
            <a:r>
              <a:rPr lang="en-US" sz="1600" b="1" dirty="0" smtClean="0"/>
              <a:t>                    </a:t>
            </a:r>
            <a:r>
              <a:rPr lang="en-US" sz="1600" b="1" dirty="0"/>
              <a:t>ES = </a:t>
            </a:r>
            <a:r>
              <a:rPr lang="en-US" sz="1600" b="1" dirty="0" smtClean="0"/>
              <a:t>Enzyme- Substrate </a:t>
            </a:r>
            <a:r>
              <a:rPr lang="en-US" sz="1600" b="1" dirty="0"/>
              <a:t>complex.</a:t>
            </a:r>
          </a:p>
          <a:p>
            <a:pPr eaLnBrk="0" hangingPunct="0">
              <a:defRPr/>
            </a:pPr>
            <a:endParaRPr lang="en-US" sz="1600" b="1" dirty="0">
              <a:latin typeface="Calibri" pitchFamily="34" charset="0"/>
            </a:endParaRPr>
          </a:p>
          <a:p>
            <a:pPr eaLnBrk="0" hangingPunct="0">
              <a:defRPr/>
            </a:pPr>
            <a:endParaRPr lang="en-US" sz="1600" b="1" dirty="0"/>
          </a:p>
          <a:p>
            <a:pPr algn="just"/>
            <a:r>
              <a:rPr lang="en-US" sz="1600" b="1" dirty="0" smtClean="0"/>
              <a:t> </a:t>
            </a:r>
            <a:endParaRPr lang="en-US" sz="1600" b="1" dirty="0"/>
          </a:p>
        </p:txBody>
      </p:sp>
      <p:sp>
        <p:nvSpPr>
          <p:cNvPr id="5" name="Rectangle 4"/>
          <p:cNvSpPr/>
          <p:nvPr/>
        </p:nvSpPr>
        <p:spPr>
          <a:xfrm>
            <a:off x="834931" y="4081046"/>
            <a:ext cx="2517869" cy="307777"/>
          </a:xfrm>
          <a:prstGeom prst="rect">
            <a:avLst/>
          </a:prstGeom>
        </p:spPr>
        <p:txBody>
          <a:bodyPr wrap="none">
            <a:spAutoFit/>
          </a:bodyPr>
          <a:lstStyle/>
          <a:p>
            <a:pPr>
              <a:defRPr/>
            </a:pPr>
            <a:r>
              <a:rPr lang="en-US" sz="1400" b="1" dirty="0" smtClean="0"/>
              <a:t>Figure(2): </a:t>
            </a:r>
            <a:r>
              <a:rPr lang="en-US" sz="1400" b="1" dirty="0"/>
              <a:t>Active site of Enzyme</a:t>
            </a:r>
          </a:p>
        </p:txBody>
      </p:sp>
      <p:grpSp>
        <p:nvGrpSpPr>
          <p:cNvPr id="7" name="Group 6"/>
          <p:cNvGrpSpPr/>
          <p:nvPr/>
        </p:nvGrpSpPr>
        <p:grpSpPr>
          <a:xfrm>
            <a:off x="3756518" y="3581400"/>
            <a:ext cx="2110882" cy="1328747"/>
            <a:chOff x="3505200" y="4495800"/>
            <a:chExt cx="2547606" cy="1447800"/>
          </a:xfrm>
        </p:grpSpPr>
        <p:pic>
          <p:nvPicPr>
            <p:cNvPr id="8" name="Content Placeholder 3" descr="Enzymes - Baidu Browser"/>
            <p:cNvPicPr>
              <a:picLocks noChangeAspect="1"/>
            </p:cNvPicPr>
            <p:nvPr/>
          </p:nvPicPr>
          <p:blipFill rotWithShape="1">
            <a:blip r:embed="rId2">
              <a:extLst>
                <a:ext uri="{28A0092B-C50C-407E-A947-70E740481C1C}">
                  <a14:useLocalDpi xmlns:a14="http://schemas.microsoft.com/office/drawing/2010/main" val="0"/>
                </a:ext>
              </a:extLst>
            </a:blip>
            <a:srcRect l="39956" t="42408" r="38563" b="24348"/>
            <a:stretch/>
          </p:blipFill>
          <p:spPr>
            <a:xfrm>
              <a:off x="3505200" y="4495800"/>
              <a:ext cx="1524000" cy="1447800"/>
            </a:xfrm>
            <a:prstGeom prst="rect">
              <a:avLst/>
            </a:prstGeom>
          </p:spPr>
        </p:pic>
        <p:sp>
          <p:nvSpPr>
            <p:cNvPr id="9" name="Rectangle 8"/>
            <p:cNvSpPr/>
            <p:nvPr/>
          </p:nvSpPr>
          <p:spPr>
            <a:xfrm>
              <a:off x="4771484" y="5061963"/>
              <a:ext cx="1281322" cy="404845"/>
            </a:xfrm>
            <a:prstGeom prst="rect">
              <a:avLst/>
            </a:prstGeom>
          </p:spPr>
          <p:txBody>
            <a:bodyPr wrap="none">
              <a:spAutoFit/>
            </a:bodyPr>
            <a:lstStyle/>
            <a:p>
              <a:r>
                <a:rPr lang="en-US" sz="1000" dirty="0"/>
                <a:t>Active site of Enzyme</a:t>
              </a:r>
            </a:p>
            <a:p>
              <a:endParaRPr lang="en-US" sz="1000" dirty="0"/>
            </a:p>
            <a:p>
              <a:r>
                <a:rPr lang="en-US" sz="1000" dirty="0"/>
                <a:t>← amino acids  side chain</a:t>
              </a:r>
              <a:endParaRPr lang="en-US" sz="900" dirty="0"/>
            </a:p>
          </p:txBody>
        </p:sp>
      </p:grpSp>
      <p:pic>
        <p:nvPicPr>
          <p:cNvPr id="1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t="64668"/>
          <a:stretch/>
        </p:blipFill>
        <p:spPr>
          <a:xfrm>
            <a:off x="1156903" y="5961320"/>
            <a:ext cx="4500947" cy="896680"/>
          </a:xfrm>
          <a:prstGeom prst="rect">
            <a:avLst/>
          </a:prstGeom>
        </p:spPr>
      </p:pic>
      <p:sp>
        <p:nvSpPr>
          <p:cNvPr id="10" name="Down Ribbon 9"/>
          <p:cNvSpPr/>
          <p:nvPr/>
        </p:nvSpPr>
        <p:spPr>
          <a:xfrm>
            <a:off x="149131" y="10989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181037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5922"/>
            <a:ext cx="6629400" cy="6740307"/>
          </a:xfrm>
          <a:prstGeom prst="rect">
            <a:avLst/>
          </a:prstGeom>
        </p:spPr>
        <p:txBody>
          <a:bodyPr wrap="square">
            <a:spAutoFit/>
          </a:bodyPr>
          <a:lstStyle/>
          <a:p>
            <a:pPr eaLnBrk="0" hangingPunct="0">
              <a:defRPr/>
            </a:pPr>
            <a:r>
              <a:rPr lang="en-US" sz="1600" b="1" dirty="0" smtClean="0"/>
              <a:t> </a:t>
            </a:r>
          </a:p>
          <a:p>
            <a:pPr eaLnBrk="0" hangingPunct="0">
              <a:defRPr/>
            </a:pPr>
            <a:r>
              <a:rPr lang="en-US" sz="1600" b="1" dirty="0" smtClean="0"/>
              <a:t>b-Some </a:t>
            </a:r>
            <a:r>
              <a:rPr lang="en-US" sz="1600" b="1" dirty="0"/>
              <a:t>enzymes like those involved in digestion are less specific have more than one substrate </a:t>
            </a:r>
            <a:r>
              <a:rPr lang="en-US" sz="1600" b="1" dirty="0" smtClean="0"/>
              <a:t>Figure(4).</a:t>
            </a:r>
          </a:p>
          <a:p>
            <a:pPr eaLnBrk="0" hangingPunct="0">
              <a:defRPr/>
            </a:pPr>
            <a:r>
              <a:rPr lang="en-US" sz="1600" b="1" dirty="0" smtClean="0"/>
              <a:t> </a:t>
            </a:r>
          </a:p>
          <a:p>
            <a:pPr eaLnBrk="0" hangingPunct="0">
              <a:defRPr/>
            </a:pPr>
            <a:r>
              <a:rPr lang="en-US" sz="1600" b="1" dirty="0"/>
              <a:t> </a:t>
            </a:r>
            <a:r>
              <a:rPr lang="en-US" sz="1600" b="1" dirty="0" smtClean="0"/>
              <a:t>              </a:t>
            </a:r>
          </a:p>
          <a:p>
            <a:pPr eaLnBrk="0" hangingPunct="0">
              <a:defRPr/>
            </a:pPr>
            <a:endParaRPr lang="en-US" sz="1600" b="1" dirty="0" smtClean="0"/>
          </a:p>
          <a:p>
            <a:pPr eaLnBrk="0" hangingPunct="0">
              <a:defRPr/>
            </a:pPr>
            <a:r>
              <a:rPr lang="en-US" sz="1600" b="1" dirty="0" smtClean="0"/>
              <a:t>                </a:t>
            </a:r>
          </a:p>
          <a:p>
            <a:pPr eaLnBrk="0" hangingPunct="0">
              <a:defRPr/>
            </a:pPr>
            <a:r>
              <a:rPr lang="en-US" sz="1600" b="1" dirty="0" smtClean="0"/>
              <a:t>                         E  </a:t>
            </a:r>
            <a:r>
              <a:rPr lang="en-US" sz="1600" b="1" dirty="0"/>
              <a:t>+ S₁</a:t>
            </a:r>
            <a:r>
              <a:rPr lang="en-US" sz="1600" b="1" dirty="0" smtClean="0"/>
              <a:t> + </a:t>
            </a:r>
            <a:r>
              <a:rPr lang="en-US" sz="1600" b="1" dirty="0"/>
              <a:t>S₂</a:t>
            </a:r>
            <a:r>
              <a:rPr lang="en-US" sz="1600" b="1" dirty="0" smtClean="0"/>
              <a:t>         </a:t>
            </a:r>
            <a:r>
              <a:rPr lang="en-US" sz="1600" b="1" dirty="0"/>
              <a:t>→   </a:t>
            </a:r>
            <a:r>
              <a:rPr lang="en-US" sz="1600" b="1" dirty="0" smtClean="0"/>
              <a:t>     E</a:t>
            </a:r>
            <a:r>
              <a:rPr lang="en-US" sz="1600" b="1" dirty="0"/>
              <a:t> S₁ </a:t>
            </a:r>
            <a:r>
              <a:rPr lang="en-US" sz="1600" b="1" dirty="0" smtClean="0"/>
              <a:t>S</a:t>
            </a:r>
            <a:r>
              <a:rPr lang="en-US" sz="1600" b="1" dirty="0"/>
              <a:t>₂ </a:t>
            </a:r>
            <a:r>
              <a:rPr lang="en-US" sz="1600" b="1" dirty="0" smtClean="0"/>
              <a:t>         →        </a:t>
            </a:r>
            <a:r>
              <a:rPr lang="en-US" sz="1600" b="1" dirty="0"/>
              <a:t>E   +   P</a:t>
            </a:r>
          </a:p>
          <a:p>
            <a:pPr>
              <a:defRPr/>
            </a:pPr>
            <a:r>
              <a:rPr lang="en-US" sz="1600" b="1" dirty="0" smtClean="0"/>
              <a:t>    Figure(3</a:t>
            </a:r>
            <a:r>
              <a:rPr lang="en-US" sz="1600" b="1" dirty="0"/>
              <a:t>): Active site of Enzyme &amp; General enzymatic reaction </a:t>
            </a:r>
            <a:r>
              <a:rPr lang="en-US" sz="1600" b="1" dirty="0" smtClean="0"/>
              <a:t>for</a:t>
            </a:r>
          </a:p>
          <a:p>
            <a:pPr>
              <a:defRPr/>
            </a:pPr>
            <a:r>
              <a:rPr lang="en-US" sz="1600" b="1" dirty="0"/>
              <a:t> </a:t>
            </a:r>
            <a:r>
              <a:rPr lang="en-US" sz="1600" b="1" dirty="0" smtClean="0"/>
              <a:t>                   </a:t>
            </a:r>
            <a:r>
              <a:rPr lang="en-US" sz="1600" b="1" u="sng" dirty="0"/>
              <a:t>one </a:t>
            </a:r>
            <a:r>
              <a:rPr lang="en-US" sz="1600" b="1" u="sng" dirty="0" smtClean="0"/>
              <a:t>enzyme </a:t>
            </a:r>
            <a:r>
              <a:rPr lang="en-US" sz="1600" b="1" u="sng" dirty="0"/>
              <a:t>and two substrate</a:t>
            </a:r>
            <a:r>
              <a:rPr lang="en-US" sz="1600" b="1" dirty="0" smtClean="0"/>
              <a:t>. </a:t>
            </a:r>
            <a:r>
              <a:rPr lang="en-US" sz="1600" b="1" dirty="0"/>
              <a:t>E = Enzyme, S₁ = Substrate ₁, </a:t>
            </a:r>
            <a:endParaRPr lang="en-US" sz="1600" b="1" dirty="0" smtClean="0"/>
          </a:p>
          <a:p>
            <a:pPr>
              <a:defRPr/>
            </a:pPr>
            <a:r>
              <a:rPr lang="en-US" sz="1600" b="1" dirty="0"/>
              <a:t> </a:t>
            </a:r>
            <a:r>
              <a:rPr lang="en-US" sz="1600" b="1" dirty="0" smtClean="0"/>
              <a:t>                    S</a:t>
            </a:r>
            <a:r>
              <a:rPr lang="en-US" sz="1600" b="1" dirty="0"/>
              <a:t>₂ = Substrate ₂, </a:t>
            </a:r>
            <a:r>
              <a:rPr lang="en-US" sz="1600" b="1" dirty="0" smtClean="0"/>
              <a:t> and ES </a:t>
            </a:r>
            <a:r>
              <a:rPr lang="en-US" sz="1600" b="1" dirty="0"/>
              <a:t>= Enzyme-Substrate complex</a:t>
            </a:r>
            <a:r>
              <a:rPr lang="en-US" sz="1600" b="1" dirty="0" smtClean="0"/>
              <a:t>.</a:t>
            </a:r>
          </a:p>
          <a:p>
            <a:pPr lvl="0" eaLnBrk="0" fontAlgn="base" hangingPunct="0">
              <a:spcBef>
                <a:spcPct val="0"/>
              </a:spcBef>
              <a:spcAft>
                <a:spcPct val="0"/>
              </a:spcAft>
            </a:pPr>
            <a:endParaRPr lang="en-US" altLang="en-US" sz="1600" b="1" dirty="0" smtClean="0">
              <a:cs typeface="Arial" pitchFamily="34" charset="0"/>
            </a:endParaRPr>
          </a:p>
          <a:p>
            <a:pPr lvl="0" eaLnBrk="0" fontAlgn="base" hangingPunct="0">
              <a:spcBef>
                <a:spcPct val="0"/>
              </a:spcBef>
              <a:spcAft>
                <a:spcPct val="0"/>
              </a:spcAft>
            </a:pPr>
            <a:r>
              <a:rPr lang="en-US" altLang="en-US" sz="1600" b="1" dirty="0" smtClean="0">
                <a:cs typeface="Arial" pitchFamily="34" charset="0"/>
              </a:rPr>
              <a:t>5-Coenzymes</a:t>
            </a:r>
            <a:r>
              <a:rPr lang="en-US" altLang="en-US" sz="1600" b="1" dirty="0">
                <a:cs typeface="Arial" pitchFamily="34" charset="0"/>
              </a:rPr>
              <a:t>:  are a helper molecule for a biochemical reaction </a:t>
            </a:r>
            <a:r>
              <a:rPr lang="en-US" sz="1600" b="1" dirty="0"/>
              <a:t>(coenzymes bind loosely)</a:t>
            </a:r>
            <a:r>
              <a:rPr lang="en-US" altLang="en-US" sz="1600" b="1" dirty="0">
                <a:cs typeface="Arial" pitchFamily="34" charset="0"/>
              </a:rPr>
              <a:t>. Coenzymes are small, nonproteinaceous molecules that provide a transfer site to form an intermediate bind enzyme</a:t>
            </a:r>
            <a:r>
              <a:rPr lang="en-US" sz="1600" b="1" dirty="0"/>
              <a:t> loosely</a:t>
            </a:r>
            <a:r>
              <a:rPr lang="en-US" altLang="en-US" sz="1600" b="1" dirty="0">
                <a:cs typeface="Arial" pitchFamily="34" charset="0"/>
              </a:rPr>
              <a:t>, and carriers of an atom or group of atoms, allowing a reaction to occur. Coenzymes are not considered part of an enzyme's structure.</a:t>
            </a:r>
          </a:p>
          <a:p>
            <a:pPr fontAlgn="base"/>
            <a:r>
              <a:rPr lang="en-US" sz="1600" b="1" dirty="0"/>
              <a:t>Coenzyme </a:t>
            </a:r>
            <a:r>
              <a:rPr lang="en-US" sz="1600" b="1" dirty="0" smtClean="0"/>
              <a:t>Examples</a:t>
            </a:r>
            <a:r>
              <a:rPr lang="en-US" sz="1600" b="1" dirty="0">
                <a:cs typeface="Times New Roman" pitchFamily="18" charset="0"/>
              </a:rPr>
              <a:t> TABLE(2) </a:t>
            </a:r>
            <a:r>
              <a:rPr lang="en-US" sz="1600" b="1" dirty="0" smtClean="0">
                <a:cs typeface="Times New Roman" pitchFamily="18" charset="0"/>
              </a:rPr>
              <a:t>:</a:t>
            </a:r>
            <a:endParaRPr lang="en-US" sz="1600" b="1" dirty="0"/>
          </a:p>
          <a:p>
            <a:pPr fontAlgn="base"/>
            <a:r>
              <a:rPr lang="en-US" sz="1600" b="1" dirty="0"/>
              <a:t>The B vitamins serve as coenzymes essential for enzymes to form fats, carbohydrates and proteins</a:t>
            </a:r>
            <a:r>
              <a:rPr lang="en-US" sz="1600" b="1" dirty="0" smtClean="0"/>
              <a:t>.</a:t>
            </a:r>
          </a:p>
          <a:p>
            <a:pPr lvl="0" fontAlgn="base"/>
            <a:r>
              <a:rPr lang="en-US" sz="1600" b="1" dirty="0" smtClean="0">
                <a:cs typeface="Times New Roman" pitchFamily="18" charset="0"/>
              </a:rPr>
              <a:t>TABLE(2)  </a:t>
            </a:r>
            <a:r>
              <a:rPr lang="en-US" sz="1600" b="1" dirty="0">
                <a:cs typeface="Times New Roman" pitchFamily="18" charset="0"/>
              </a:rPr>
              <a:t>of some enzymes which indicate the effect of coenzyme on an enzyme activity.</a:t>
            </a:r>
            <a:endParaRPr lang="en-US" sz="1600" dirty="0">
              <a:cs typeface="Arial" pitchFamily="34" charset="0"/>
            </a:endParaRPr>
          </a:p>
          <a:p>
            <a:pPr fontAlgn="base"/>
            <a:endParaRPr lang="en-US" sz="1600" b="1" dirty="0"/>
          </a:p>
          <a:p>
            <a:pPr lvl="0" eaLnBrk="0" fontAlgn="base" hangingPunct="0">
              <a:spcBef>
                <a:spcPct val="0"/>
              </a:spcBef>
              <a:spcAft>
                <a:spcPct val="0"/>
              </a:spcAft>
            </a:pPr>
            <a:endParaRPr lang="en-US" altLang="en-US" sz="1600" b="1" dirty="0">
              <a:cs typeface="Arial" pitchFamily="34" charset="0"/>
            </a:endParaRPr>
          </a:p>
          <a:p>
            <a:pPr>
              <a:defRPr/>
            </a:pPr>
            <a:endParaRPr lang="en-US" sz="1600" b="1" dirty="0"/>
          </a:p>
          <a:p>
            <a:pPr>
              <a:defRPr/>
            </a:pPr>
            <a:endParaRPr lang="en-US" sz="1600" b="1" dirty="0" smtClean="0"/>
          </a:p>
        </p:txBody>
      </p:sp>
      <p:pic>
        <p:nvPicPr>
          <p:cNvPr id="5" name="Content Placeholder 3" descr="Screen Clipping"/>
          <p:cNvPicPr>
            <a:picLocks noChangeAspect="1"/>
          </p:cNvPicPr>
          <p:nvPr/>
        </p:nvPicPr>
        <p:blipFill rotWithShape="1">
          <a:blip r:embed="rId2">
            <a:extLst>
              <a:ext uri="{28A0092B-C50C-407E-A947-70E740481C1C}">
                <a14:useLocalDpi xmlns:a14="http://schemas.microsoft.com/office/drawing/2010/main" val="0"/>
              </a:ext>
            </a:extLst>
          </a:blip>
          <a:srcRect t="28225" b="41087"/>
          <a:stretch/>
        </p:blipFill>
        <p:spPr>
          <a:xfrm>
            <a:off x="985453" y="1066800"/>
            <a:ext cx="4958147" cy="8382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24379999"/>
              </p:ext>
            </p:extLst>
          </p:nvPr>
        </p:nvGraphicFramePr>
        <p:xfrm>
          <a:off x="457199" y="5730722"/>
          <a:ext cx="5715003" cy="2879878"/>
        </p:xfrm>
        <a:graphic>
          <a:graphicData uri="http://schemas.openxmlformats.org/drawingml/2006/table">
            <a:tbl>
              <a:tblPr rtl="1">
                <a:tableStyleId>{5940675A-B579-460E-94D1-54222C63F5DA}</a:tableStyleId>
              </a:tblPr>
              <a:tblGrid>
                <a:gridCol w="2837080"/>
                <a:gridCol w="1541721"/>
                <a:gridCol w="1336202"/>
              </a:tblGrid>
              <a:tr h="217425">
                <a:tc>
                  <a:txBody>
                    <a:bodyPr/>
                    <a:lstStyle/>
                    <a:p>
                      <a:pPr algn="l" rtl="1">
                        <a:lnSpc>
                          <a:spcPct val="115000"/>
                        </a:lnSpc>
                        <a:spcAft>
                          <a:spcPts val="0"/>
                        </a:spcAft>
                        <a:tabLst>
                          <a:tab pos="2637155" algn="ctr"/>
                          <a:tab pos="5274310" algn="r"/>
                        </a:tabLst>
                      </a:pPr>
                      <a:r>
                        <a:rPr lang="en-US" sz="1400" b="1" dirty="0">
                          <a:latin typeface="+mn-lt"/>
                        </a:rPr>
                        <a:t>Effect on enzyme activity</a:t>
                      </a:r>
                      <a:endParaRPr lang="en-US" sz="1400" b="1" i="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a:latin typeface="+mn-lt"/>
                        </a:rPr>
                        <a:t>Vitamin</a:t>
                      </a:r>
                      <a:endParaRPr lang="en-US" sz="1400" b="1" i="1">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Hepatic </a:t>
                      </a:r>
                    </a:p>
                    <a:p>
                      <a:pPr algn="l" rtl="0">
                        <a:lnSpc>
                          <a:spcPct val="115000"/>
                        </a:lnSpc>
                        <a:spcAft>
                          <a:spcPts val="0"/>
                        </a:spcAft>
                        <a:tabLst>
                          <a:tab pos="2637155" algn="ctr"/>
                          <a:tab pos="5274310" algn="r"/>
                        </a:tabLst>
                      </a:pPr>
                      <a:r>
                        <a:rPr lang="en-US" sz="1400" b="1" dirty="0" smtClean="0">
                          <a:latin typeface="+mn-lt"/>
                        </a:rPr>
                        <a:t>transaminase Enzymes</a:t>
                      </a:r>
                      <a:endParaRPr lang="en-US" sz="1400" b="1" i="1" dirty="0">
                        <a:latin typeface="+mn-lt"/>
                        <a:ea typeface="Calibri"/>
                        <a:cs typeface="Arial"/>
                      </a:endParaRPr>
                    </a:p>
                  </a:txBody>
                  <a:tcPr marL="56015" marR="56015" marT="0" marB="0"/>
                </a:tc>
              </a:tr>
              <a:tr h="776650">
                <a:tc>
                  <a:txBody>
                    <a:bodyPr/>
                    <a:lstStyle/>
                    <a:p>
                      <a:pPr algn="l" rtl="1">
                        <a:lnSpc>
                          <a:spcPct val="115000"/>
                        </a:lnSpc>
                        <a:spcAft>
                          <a:spcPts val="0"/>
                        </a:spcAft>
                        <a:tabLst>
                          <a:tab pos="2637155" algn="ctr"/>
                          <a:tab pos="5274310" algn="r"/>
                        </a:tabLst>
                      </a:pPr>
                      <a:r>
                        <a:rPr lang="en-US" sz="1400" b="1" dirty="0" smtClean="0">
                          <a:latin typeface="+mn-lt"/>
                        </a:rPr>
                        <a:t>    →   Active </a:t>
                      </a:r>
                      <a:r>
                        <a:rPr lang="en-US" sz="1400" b="1" dirty="0">
                          <a:latin typeface="+mn-lt"/>
                        </a:rPr>
                        <a:t>Enzyme</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 →         B6     </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GOT</a:t>
                      </a:r>
                      <a:endParaRPr lang="en-US" sz="1400" b="1" dirty="0">
                        <a:latin typeface="+mn-lt"/>
                      </a:endParaRPr>
                    </a:p>
                    <a:p>
                      <a:pPr algn="l" rtl="1">
                        <a:lnSpc>
                          <a:spcPct val="115000"/>
                        </a:lnSpc>
                        <a:spcAft>
                          <a:spcPts val="0"/>
                        </a:spcAft>
                        <a:tabLst>
                          <a:tab pos="2637155" algn="ctr"/>
                          <a:tab pos="5274310" algn="r"/>
                        </a:tabLst>
                      </a:pPr>
                      <a:r>
                        <a:rPr lang="en-US" sz="1400" b="1" dirty="0">
                          <a:latin typeface="+mn-lt"/>
                        </a:rPr>
                        <a:t>                                     </a:t>
                      </a:r>
                      <a:endParaRPr lang="en-US" sz="1400" b="1" dirty="0">
                        <a:latin typeface="+mn-lt"/>
                        <a:ea typeface="Calibri"/>
                        <a:cs typeface="Arial"/>
                      </a:endParaRPr>
                    </a:p>
                  </a:txBody>
                  <a:tcPr marL="56015" marR="56015" marT="0" marB="0"/>
                </a:tc>
              </a:tr>
              <a:tr h="631044">
                <a:tc>
                  <a:txBody>
                    <a:bodyPr/>
                    <a:lstStyle/>
                    <a:p>
                      <a:pPr algn="l" rtl="1">
                        <a:lnSpc>
                          <a:spcPct val="115000"/>
                        </a:lnSpc>
                        <a:spcAft>
                          <a:spcPts val="0"/>
                        </a:spcAft>
                        <a:tabLst>
                          <a:tab pos="2637155" algn="ctr"/>
                          <a:tab pos="5274310" algn="r"/>
                        </a:tabLst>
                      </a:pPr>
                      <a:r>
                        <a:rPr lang="en-US" sz="1400" b="1" dirty="0" smtClean="0">
                          <a:latin typeface="+mn-lt"/>
                        </a:rPr>
                        <a:t>   →       Active </a:t>
                      </a:r>
                      <a:r>
                        <a:rPr lang="en-US" sz="1400" b="1" dirty="0">
                          <a:latin typeface="+mn-lt"/>
                        </a:rPr>
                        <a:t>Enzyme</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   →      B6</a:t>
                      </a: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r>
                        <a:rPr lang="en-US" sz="1400" b="1" dirty="0" smtClean="0">
                          <a:latin typeface="+mn-lt"/>
                        </a:rPr>
                        <a:t>GPT</a:t>
                      </a:r>
                      <a:endParaRPr lang="en-US" sz="1400" b="1" dirty="0">
                        <a:latin typeface="+mn-lt"/>
                        <a:ea typeface="Calibri"/>
                        <a:cs typeface="Arial"/>
                      </a:endParaRPr>
                    </a:p>
                  </a:txBody>
                  <a:tcPr marL="56015" marR="56015" marT="0" marB="0"/>
                </a:tc>
              </a:tr>
              <a:tr h="652275">
                <a:tc>
                  <a:txBody>
                    <a:bodyPr/>
                    <a:lstStyle/>
                    <a:p>
                      <a:pPr algn="l" rtl="1">
                        <a:lnSpc>
                          <a:spcPct val="115000"/>
                        </a:lnSpc>
                        <a:spcAft>
                          <a:spcPts val="0"/>
                        </a:spcAft>
                        <a:tabLst>
                          <a:tab pos="2637155" algn="ctr"/>
                          <a:tab pos="5274310" algn="r"/>
                        </a:tabLst>
                      </a:pPr>
                      <a:endParaRPr lang="en-US" sz="1400" b="1" dirty="0" smtClean="0">
                        <a:latin typeface="+mn-lt"/>
                      </a:endParaRPr>
                    </a:p>
                    <a:p>
                      <a:pPr algn="l" rtl="1">
                        <a:lnSpc>
                          <a:spcPct val="115000"/>
                        </a:lnSpc>
                        <a:spcAft>
                          <a:spcPts val="0"/>
                        </a:spcAft>
                        <a:tabLst>
                          <a:tab pos="2637155" algn="ctr"/>
                          <a:tab pos="5274310" algn="r"/>
                        </a:tabLst>
                      </a:pPr>
                      <a:r>
                        <a:rPr lang="en-US" sz="1400" b="1" dirty="0" smtClean="0">
                          <a:latin typeface="+mn-lt"/>
                        </a:rPr>
                        <a:t>    Loss </a:t>
                      </a:r>
                      <a:r>
                        <a:rPr lang="en-US" sz="1400" b="1" dirty="0">
                          <a:latin typeface="+mn-lt"/>
                        </a:rPr>
                        <a:t>of enzyme activity</a:t>
                      </a:r>
                      <a:r>
                        <a:rPr lang="en-US" sz="1400" b="1" dirty="0" smtClean="0">
                          <a:latin typeface="+mn-lt"/>
                        </a:rPr>
                        <a:t>.</a:t>
                      </a:r>
                    </a:p>
                    <a:p>
                      <a:pPr algn="l" rtl="1">
                        <a:lnSpc>
                          <a:spcPct val="115000"/>
                        </a:lnSpc>
                        <a:spcAft>
                          <a:spcPts val="0"/>
                        </a:spcAft>
                        <a:tabLst>
                          <a:tab pos="2637155" algn="ctr"/>
                          <a:tab pos="5274310" algn="r"/>
                        </a:tabLst>
                      </a:pPr>
                      <a:endParaRPr lang="en-US" sz="1400" b="1" dirty="0">
                        <a:latin typeface="+mn-lt"/>
                        <a:ea typeface="Calibri"/>
                        <a:cs typeface="Arial"/>
                      </a:endParaRPr>
                    </a:p>
                  </a:txBody>
                  <a:tcPr marL="56015" marR="56015" marT="0" marB="0"/>
                </a:tc>
                <a:tc>
                  <a:txBody>
                    <a:bodyPr/>
                    <a:lstStyle/>
                    <a:p>
                      <a:pPr algn="l" rtl="1">
                        <a:lnSpc>
                          <a:spcPct val="115000"/>
                        </a:lnSpc>
                        <a:spcAft>
                          <a:spcPts val="0"/>
                        </a:spcAft>
                        <a:tabLst>
                          <a:tab pos="2637155" algn="ctr"/>
                          <a:tab pos="5274310" algn="r"/>
                        </a:tabLst>
                      </a:pPr>
                      <a:endParaRPr lang="en-US" sz="1400" b="1" dirty="0" smtClean="0">
                        <a:latin typeface="+mn-lt"/>
                      </a:endParaRPr>
                    </a:p>
                    <a:p>
                      <a:pPr algn="l" rtl="1">
                        <a:lnSpc>
                          <a:spcPct val="115000"/>
                        </a:lnSpc>
                        <a:spcAft>
                          <a:spcPts val="0"/>
                        </a:spcAft>
                        <a:tabLst>
                          <a:tab pos="2637155" algn="ctr"/>
                          <a:tab pos="5274310" algn="r"/>
                        </a:tabLst>
                      </a:pPr>
                      <a:r>
                        <a:rPr lang="en-US" sz="1400" b="1" dirty="0" smtClean="0">
                          <a:latin typeface="+mn-lt"/>
                        </a:rPr>
                        <a:t>No </a:t>
                      </a:r>
                      <a:r>
                        <a:rPr lang="en-US" sz="1400" b="1" dirty="0">
                          <a:latin typeface="+mn-lt"/>
                        </a:rPr>
                        <a:t>vitamin B6</a:t>
                      </a:r>
                      <a:endParaRPr lang="en-US" sz="1400" b="1" dirty="0">
                        <a:latin typeface="+mn-lt"/>
                        <a:ea typeface="Calibri"/>
                        <a:cs typeface="Arial"/>
                      </a:endParaRPr>
                    </a:p>
                  </a:txBody>
                  <a:tcPr marL="56015" marR="56015" marT="0" marB="0"/>
                </a:tc>
                <a:tc>
                  <a:txBody>
                    <a:bodyPr/>
                    <a:lstStyle/>
                    <a:p>
                      <a:pPr algn="l" rtl="0">
                        <a:lnSpc>
                          <a:spcPct val="115000"/>
                        </a:lnSpc>
                        <a:spcAft>
                          <a:spcPts val="0"/>
                        </a:spcAft>
                        <a:tabLst>
                          <a:tab pos="2637155" algn="ctr"/>
                          <a:tab pos="5274310" algn="r"/>
                        </a:tabLst>
                      </a:pPr>
                      <a:endParaRPr lang="en-US" sz="1400" b="1" dirty="0" smtClean="0">
                        <a:latin typeface="+mn-lt"/>
                      </a:endParaRPr>
                    </a:p>
                    <a:p>
                      <a:pPr algn="l" rtl="0">
                        <a:lnSpc>
                          <a:spcPct val="115000"/>
                        </a:lnSpc>
                        <a:spcAft>
                          <a:spcPts val="0"/>
                        </a:spcAft>
                        <a:tabLst>
                          <a:tab pos="2637155" algn="ctr"/>
                          <a:tab pos="5274310" algn="r"/>
                        </a:tabLst>
                      </a:pPr>
                      <a:r>
                        <a:rPr lang="en-US" sz="1400" b="1" dirty="0" smtClean="0">
                          <a:latin typeface="+mn-lt"/>
                        </a:rPr>
                        <a:t>(</a:t>
                      </a:r>
                      <a:r>
                        <a:rPr lang="en-US" sz="1400" b="1" dirty="0">
                          <a:latin typeface="+mn-lt"/>
                        </a:rPr>
                        <a:t>GOT, GPT)                                                    </a:t>
                      </a:r>
                      <a:endParaRPr lang="en-US" sz="1400" b="1" dirty="0">
                        <a:latin typeface="+mn-lt"/>
                        <a:ea typeface="Calibri"/>
                        <a:cs typeface="Arial"/>
                      </a:endParaRPr>
                    </a:p>
                  </a:txBody>
                  <a:tcPr marL="56015" marR="56015" marT="0" marB="0"/>
                </a:tc>
              </a:tr>
            </a:tbl>
          </a:graphicData>
        </a:graphic>
      </p:graphicFrame>
      <p:sp>
        <p:nvSpPr>
          <p:cNvPr id="6" name="Down Ribbon 5"/>
          <p:cNvSpPr/>
          <p:nvPr/>
        </p:nvSpPr>
        <p:spPr>
          <a:xfrm>
            <a:off x="107156" y="11511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85415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00561"/>
            <a:ext cx="6686550" cy="9202519"/>
          </a:xfrm>
          <a:prstGeom prst="rect">
            <a:avLst/>
          </a:prstGeom>
        </p:spPr>
        <p:txBody>
          <a:bodyPr wrap="square">
            <a:spAutoFit/>
          </a:bodyPr>
          <a:lstStyle/>
          <a:p>
            <a:pPr algn="just"/>
            <a:endParaRPr lang="en-US" sz="1600" b="1" dirty="0" smtClean="0"/>
          </a:p>
          <a:p>
            <a:pPr algn="just"/>
            <a:r>
              <a:rPr lang="en-US" sz="1600" b="1" dirty="0" smtClean="0"/>
              <a:t> 4- </a:t>
            </a:r>
            <a:r>
              <a:rPr lang="en-US" sz="1600" b="1" dirty="0"/>
              <a:t>Isoenzymes:-</a:t>
            </a:r>
          </a:p>
          <a:p>
            <a:pPr algn="just"/>
            <a:r>
              <a:rPr lang="en-US" sz="1600" b="1" dirty="0"/>
              <a:t>   Some of the enzymes are present in more than one form having the same molecular weight and differ in conformational structures called isoenzymes.  Trypsinogen isoenzymes are present in three conformational structures:-</a:t>
            </a:r>
          </a:p>
          <a:p>
            <a:pPr algn="just"/>
            <a:r>
              <a:rPr lang="en-US" sz="1600" b="1" dirty="0"/>
              <a:t>1- cationic Trypsinogen.</a:t>
            </a:r>
          </a:p>
          <a:p>
            <a:pPr algn="just"/>
            <a:r>
              <a:rPr lang="en-US" sz="1600" b="1" dirty="0"/>
              <a:t>2- anionic Trypsinogen.</a:t>
            </a:r>
          </a:p>
          <a:p>
            <a:pPr algn="just"/>
            <a:r>
              <a:rPr lang="en-US" sz="1600" b="1" dirty="0"/>
              <a:t>3- mesotrypsinogen.</a:t>
            </a:r>
          </a:p>
          <a:p>
            <a:pPr algn="just"/>
            <a:r>
              <a:rPr lang="en-US" sz="1600" b="1" dirty="0"/>
              <a:t>     These conformational structures of isoenzymes are capable of digesting the cell and causing significant damage. But there are mechanisms to prevent these enzymes from potentially digesting the pancreas including:</a:t>
            </a:r>
          </a:p>
          <a:p>
            <a:pPr algn="just"/>
            <a:r>
              <a:rPr lang="en-US" sz="1600" b="1" dirty="0"/>
              <a:t>The storage and packing in acidic media to inhibit enzyme activity synthesis, and storage as inactive precursor forms. </a:t>
            </a:r>
          </a:p>
          <a:p>
            <a:pPr algn="just"/>
            <a:r>
              <a:rPr lang="en-US" sz="1600" b="1" dirty="0"/>
              <a:t>           Some of the enzymes that are stored in the pancreas before secretion as inactive precursor forms, then activated when they enter the duodenum. Activation takes place in the surface of the duodenal lumen, microvilli where Enterokinase, activates Trypsinogen by removing (by hydrolysis) an N-terminal hexapeptide fragment of the molecule (Val–Asp–Asp–Asp–Asp–Lys). To the active form, </a:t>
            </a:r>
            <a:r>
              <a:rPr lang="en-US" sz="1600" b="1" dirty="0" smtClean="0"/>
              <a:t>Trypsin</a:t>
            </a:r>
            <a:r>
              <a:rPr lang="en-US" sz="1600" b="1" dirty="0"/>
              <a:t> Figure </a:t>
            </a:r>
            <a:r>
              <a:rPr lang="en-US" sz="1600" b="1" dirty="0" smtClean="0"/>
              <a:t>(4), </a:t>
            </a:r>
            <a:r>
              <a:rPr lang="en-US" sz="1600" b="1" dirty="0"/>
              <a:t>then catalyzes the activation of the other inactive enzymes for digestion. </a:t>
            </a:r>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endParaRPr lang="en-US" sz="1600" b="1" dirty="0"/>
          </a:p>
          <a:p>
            <a:pPr algn="just"/>
            <a:endParaRPr lang="en-US" sz="1600" b="1" dirty="0" smtClean="0"/>
          </a:p>
          <a:p>
            <a:pPr algn="just"/>
            <a:r>
              <a:rPr lang="en-US" sz="1600" b="1" dirty="0" smtClean="0"/>
              <a:t>Of </a:t>
            </a:r>
            <a:r>
              <a:rPr lang="en-US" sz="1600" b="1" dirty="0"/>
              <a:t>note, many key digestive enzymes, such as α-amylase and lipase, are present in the pancreas in their active forms. Presumably, these enzymes would not cause pancreatic cellular damage if released into the pancreatic cell / tissue because there is no starch, glycogen or triglyceride substrate for these enzymes in pancreatic tissue</a:t>
            </a:r>
            <a:r>
              <a:rPr lang="en-US" sz="1600" b="1" dirty="0" smtClean="0"/>
              <a:t>.</a:t>
            </a:r>
          </a:p>
          <a:p>
            <a:pPr algn="just"/>
            <a:endParaRPr lang="en-US" sz="1600" b="1" dirty="0"/>
          </a:p>
          <a:p>
            <a:pPr algn="just"/>
            <a:endParaRPr lang="en-US" sz="1600" b="1" dirty="0" smtClean="0"/>
          </a:p>
          <a:p>
            <a:pPr algn="just"/>
            <a:endParaRPr lang="en-US" sz="1600" b="1"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66" t="5678" r="14024" b="174"/>
          <a:stretch/>
        </p:blipFill>
        <p:spPr bwMode="auto">
          <a:xfrm>
            <a:off x="3895725" y="4960478"/>
            <a:ext cx="2352675" cy="227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4"/>
          <p:cNvSpPr>
            <a:spLocks noGrp="1"/>
          </p:cNvSpPr>
          <p:nvPr>
            <p:ph type="ftr" sz="quarter" idx="11"/>
          </p:nvPr>
        </p:nvSpPr>
        <p:spPr>
          <a:xfrm>
            <a:off x="533400" y="5486400"/>
            <a:ext cx="3200400" cy="838200"/>
          </a:xfrm>
          <a:noFill/>
        </p:spPr>
        <p:txBody>
          <a:bodyPr/>
          <a:lstStyle/>
          <a:p>
            <a:pPr algn="l">
              <a:spcBef>
                <a:spcPct val="50000"/>
              </a:spcBef>
              <a:defRPr/>
            </a:pPr>
            <a:r>
              <a:rPr lang="en-US" sz="1400" b="1" dirty="0" smtClean="0">
                <a:solidFill>
                  <a:schemeClr val="tx1"/>
                </a:solidFill>
              </a:rPr>
              <a:t>Figure (4): The enzyme </a:t>
            </a:r>
            <a:r>
              <a:rPr lang="en-US" sz="1400" b="1" dirty="0">
                <a:solidFill>
                  <a:schemeClr val="tx1"/>
                </a:solidFill>
              </a:rPr>
              <a:t>Enterokinase, activates </a:t>
            </a:r>
            <a:r>
              <a:rPr lang="en-US" sz="1400" b="1" dirty="0" smtClean="0">
                <a:solidFill>
                  <a:schemeClr val="tx1"/>
                </a:solidFill>
              </a:rPr>
              <a:t>Trypsinogen to </a:t>
            </a:r>
            <a:r>
              <a:rPr lang="en-US" sz="1400" b="1" dirty="0">
                <a:solidFill>
                  <a:schemeClr val="tx1"/>
                </a:solidFill>
              </a:rPr>
              <a:t>the active </a:t>
            </a:r>
            <a:r>
              <a:rPr lang="en-US" sz="1400" b="1" dirty="0" smtClean="0">
                <a:solidFill>
                  <a:schemeClr val="tx1"/>
                </a:solidFill>
              </a:rPr>
              <a:t>form Trypsin, </a:t>
            </a:r>
            <a:r>
              <a:rPr lang="en-US" sz="1400" b="1" dirty="0">
                <a:solidFill>
                  <a:schemeClr val="tx1"/>
                </a:solidFill>
              </a:rPr>
              <a:t>for </a:t>
            </a:r>
            <a:r>
              <a:rPr lang="en-US" sz="1400" b="1" dirty="0" smtClean="0">
                <a:solidFill>
                  <a:schemeClr val="tx1"/>
                </a:solidFill>
              </a:rPr>
              <a:t>digestion.</a:t>
            </a:r>
            <a:endParaRPr lang="en-US" sz="1400" b="1" dirty="0">
              <a:solidFill>
                <a:schemeClr val="tx1"/>
              </a:solidFill>
            </a:endParaRPr>
          </a:p>
        </p:txBody>
      </p:sp>
      <p:sp>
        <p:nvSpPr>
          <p:cNvPr id="7" name="Down Ribbon 6"/>
          <p:cNvSpPr/>
          <p:nvPr/>
        </p:nvSpPr>
        <p:spPr>
          <a:xfrm>
            <a:off x="152400" y="37338"/>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250326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6553200" cy="9079409"/>
          </a:xfrm>
          <a:prstGeom prst="rect">
            <a:avLst/>
          </a:prstGeom>
        </p:spPr>
        <p:txBody>
          <a:bodyPr wrap="square">
            <a:spAutoFit/>
          </a:bodyPr>
          <a:lstStyle/>
          <a:p>
            <a:pPr fontAlgn="base"/>
            <a:endParaRPr lang="en-US" sz="1600" b="1" dirty="0" smtClean="0"/>
          </a:p>
          <a:p>
            <a:pPr fontAlgn="base"/>
            <a:r>
              <a:rPr lang="en-US" sz="1600" b="1" dirty="0" smtClean="0"/>
              <a:t>5- </a:t>
            </a:r>
            <a:r>
              <a:rPr lang="en-US" sz="1600" b="1" dirty="0"/>
              <a:t>Prosthetic groups (organic compounds) are enzyme partner molecules, that bind tightly or covalently to the enzyme (remember, coenzymes bind loosely). It help proteins to bind other molecules, act as structural elements, and act as charge carriers.</a:t>
            </a:r>
          </a:p>
          <a:p>
            <a:pPr fontAlgn="base"/>
            <a:r>
              <a:rPr lang="en-US" sz="1600" b="1" dirty="0"/>
              <a:t> An example of a prosthetic group is heme in hemoglobin. The iron (Fe) found at the center of the heme prosthetic group allows it to bind and release oxygen in the lung and tissues, respectively</a:t>
            </a:r>
            <a:r>
              <a:rPr lang="en-US" sz="1600" b="1" dirty="0" smtClean="0"/>
              <a:t>.</a:t>
            </a:r>
            <a:r>
              <a:rPr lang="en-US" sz="1600" b="1" dirty="0"/>
              <a:t> Figure </a:t>
            </a:r>
            <a:r>
              <a:rPr lang="en-US" sz="1600" b="1" dirty="0" smtClean="0"/>
              <a:t>(5): </a:t>
            </a:r>
          </a:p>
          <a:p>
            <a:pPr fontAlgn="base"/>
            <a:endParaRPr lang="en-US" sz="1600" b="1" dirty="0"/>
          </a:p>
          <a:p>
            <a:pPr fontAlgn="base"/>
            <a:r>
              <a:rPr lang="en-US" sz="1600" b="1" dirty="0"/>
              <a:t>Figure </a:t>
            </a:r>
            <a:r>
              <a:rPr lang="en-US" sz="1600" b="1" dirty="0" smtClean="0"/>
              <a:t>(5):</a:t>
            </a:r>
          </a:p>
          <a:p>
            <a:pPr fontAlgn="base"/>
            <a:endParaRPr lang="en-US" sz="1600" b="1" dirty="0"/>
          </a:p>
          <a:p>
            <a:pPr fontAlgn="base"/>
            <a:endParaRPr lang="en-US" sz="1600" b="1" dirty="0"/>
          </a:p>
          <a:p>
            <a:pPr>
              <a:spcBef>
                <a:spcPct val="50000"/>
              </a:spcBef>
              <a:defRPr/>
            </a:pPr>
            <a:r>
              <a:rPr lang="en-US" sz="1600" b="1" u="sng" dirty="0"/>
              <a:t>Enzymes are important in clinical diagnosis:-</a:t>
            </a:r>
          </a:p>
          <a:p>
            <a:pPr>
              <a:spcBef>
                <a:spcPct val="50000"/>
              </a:spcBef>
              <a:defRPr/>
            </a:pPr>
            <a:r>
              <a:rPr lang="en-US" sz="1600" b="1" dirty="0"/>
              <a:t> Enzymes are present in different cellular materials or tissues, in each the cell enzymes are attached to the cell walls, and membranes. Then dissolve in the cytoplasm, or sequestered in the nucleus, and other sub cellular organelles including mitochondria, lysosomes, and microsomes. </a:t>
            </a:r>
          </a:p>
          <a:p>
            <a:pPr>
              <a:spcBef>
                <a:spcPct val="50000"/>
              </a:spcBef>
              <a:defRPr/>
            </a:pPr>
            <a:r>
              <a:rPr lang="en-US" sz="1600" b="1" dirty="0"/>
              <a:t>From this any change in enzyme activity indicate a specific disease state or reflected tissue damage in a certain </a:t>
            </a:r>
            <a:r>
              <a:rPr lang="en-US" sz="1600" b="1" dirty="0" smtClean="0"/>
              <a:t>organ</a:t>
            </a:r>
          </a:p>
          <a:p>
            <a:r>
              <a:rPr lang="en-US" sz="1600" b="1" dirty="0"/>
              <a:t>Formation of blood clots within the vessels. Ischemic necrosis leads to infarction (death of surrounding tissue). When cells of the myocardium die as a result of severe ischemia, the lesion is known as a myocardial infarct.</a:t>
            </a:r>
          </a:p>
          <a:p>
            <a:r>
              <a:rPr lang="en-US" sz="1600" b="1" dirty="0"/>
              <a:t>The </a:t>
            </a:r>
            <a:r>
              <a:rPr lang="en-US" sz="1600" b="1" i="1" dirty="0"/>
              <a:t>amounts of enzymes released </a:t>
            </a:r>
            <a:r>
              <a:rPr lang="en-US" sz="1600" b="1" dirty="0"/>
              <a:t>depend on the degree of cellular damage, the intracellular concentrations of the enzymes, and the mass of affected tissue. The subcellular source of the enzymes released reflects the severity and the nature of the damage</a:t>
            </a:r>
            <a:r>
              <a:rPr lang="en-US" sz="1600" b="1" dirty="0" smtClean="0"/>
              <a:t>.</a:t>
            </a:r>
            <a:r>
              <a:rPr lang="en-US" sz="1600" b="1" dirty="0"/>
              <a:t> Mild inflammatory conditions are likely to release cytoplasmic enzymes, whereas necrotic conditions also yield mitochondrial enzymes. Thus, in severe liver damage (e.g., hepatitis), the serum aspartate aminotransferase (AST) level is extremely high in serum. </a:t>
            </a:r>
          </a:p>
          <a:p>
            <a:r>
              <a:rPr lang="en-US" sz="1600" b="1" dirty="0" smtClean="0"/>
              <a:t>    The </a:t>
            </a:r>
            <a:r>
              <a:rPr lang="en-US" sz="1600" b="1" dirty="0"/>
              <a:t>normal range is affected by a variety of factors: age; sex; race; degree of obesity; pregnancy; alcohol or other drug consumption; and malnutrition. Drugs can alter enzyme levels </a:t>
            </a:r>
            <a:r>
              <a:rPr lang="en-US" sz="1600" b="1" i="1" dirty="0"/>
              <a:t>in vivo</a:t>
            </a:r>
            <a:r>
              <a:rPr lang="en-US" sz="1600" b="1" dirty="0"/>
              <a:t> and interfere with their measurement </a:t>
            </a:r>
            <a:r>
              <a:rPr lang="en-US" sz="1600" b="1" i="1" dirty="0"/>
              <a:t>in vitro</a:t>
            </a:r>
            <a:r>
              <a:rPr lang="en-US" sz="1600" b="1" dirty="0" smtClean="0"/>
              <a:t>.</a:t>
            </a:r>
            <a:endParaRPr lang="en-US" sz="1600" b="1" dirty="0"/>
          </a:p>
        </p:txBody>
      </p:sp>
      <p:pic>
        <p:nvPicPr>
          <p:cNvPr id="3" name="Picture 2" descr="Hemoglobin - Proteopedia, life in 3D - Google Chrome"/>
          <p:cNvPicPr>
            <a:picLocks noChangeAspect="1"/>
          </p:cNvPicPr>
          <p:nvPr/>
        </p:nvPicPr>
        <p:blipFill rotWithShape="1">
          <a:blip r:embed="rId2">
            <a:extLst>
              <a:ext uri="{28A0092B-C50C-407E-A947-70E740481C1C}">
                <a14:useLocalDpi xmlns:a14="http://schemas.microsoft.com/office/drawing/2010/main" val="0"/>
              </a:ext>
            </a:extLst>
          </a:blip>
          <a:srcRect l="71354" t="25734" r="4375" b="33053"/>
          <a:stretch/>
        </p:blipFill>
        <p:spPr>
          <a:xfrm>
            <a:off x="4838700" y="2152649"/>
            <a:ext cx="1714500" cy="1352551"/>
          </a:xfrm>
          <a:prstGeom prst="rect">
            <a:avLst/>
          </a:prstGeom>
        </p:spPr>
      </p:pic>
      <p:sp>
        <p:nvSpPr>
          <p:cNvPr id="4" name="Rectangle 3"/>
          <p:cNvSpPr/>
          <p:nvPr/>
        </p:nvSpPr>
        <p:spPr>
          <a:xfrm>
            <a:off x="990600" y="2338626"/>
            <a:ext cx="4191000" cy="861774"/>
          </a:xfrm>
          <a:prstGeom prst="rect">
            <a:avLst/>
          </a:prstGeom>
        </p:spPr>
        <p:txBody>
          <a:bodyPr wrap="square">
            <a:spAutoFit/>
          </a:bodyPr>
          <a:lstStyle/>
          <a:p>
            <a:pPr fontAlgn="base"/>
            <a:r>
              <a:rPr lang="en-US" sz="1600" b="1" dirty="0"/>
              <a:t> hemoglobin structure</a:t>
            </a:r>
          </a:p>
          <a:p>
            <a:pPr fontAlgn="base"/>
            <a:r>
              <a:rPr lang="en-US" sz="1600" b="1" dirty="0"/>
              <a:t>Human Hemoglobin α chain β chain &amp; O2 .</a:t>
            </a:r>
          </a:p>
          <a:p>
            <a:pPr fontAlgn="base"/>
            <a:r>
              <a:rPr lang="en-US" sz="1600" b="1" dirty="0"/>
              <a:t> </a:t>
            </a:r>
            <a:endParaRPr lang="en-US" sz="1600" dirty="0"/>
          </a:p>
        </p:txBody>
      </p:sp>
      <p:sp>
        <p:nvSpPr>
          <p:cNvPr id="5" name="Down Ribbon 4"/>
          <p:cNvSpPr/>
          <p:nvPr/>
        </p:nvSpPr>
        <p:spPr>
          <a:xfrm>
            <a:off x="152400" y="76200"/>
            <a:ext cx="1371600" cy="26746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11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Enzymes</a:t>
            </a:r>
          </a:p>
        </p:txBody>
      </p:sp>
    </p:spTree>
    <p:extLst>
      <p:ext uri="{BB962C8B-B14F-4D97-AF65-F5344CB8AC3E}">
        <p14:creationId xmlns:p14="http://schemas.microsoft.com/office/powerpoint/2010/main" val="168799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1009</Words>
  <Application>Microsoft Office PowerPoint</Application>
  <PresentationFormat>On-screen Show (4:3)</PresentationFormat>
  <Paragraphs>170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delta AL neel</dc:creator>
  <cp:lastModifiedBy>hp</cp:lastModifiedBy>
  <cp:revision>123</cp:revision>
  <dcterms:created xsi:type="dcterms:W3CDTF">2006-08-16T00:00:00Z</dcterms:created>
  <dcterms:modified xsi:type="dcterms:W3CDTF">2019-04-24T00:47:02Z</dcterms:modified>
</cp:coreProperties>
</file>