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9" r:id="rId6"/>
    <p:sldId id="260" r:id="rId7"/>
    <p:sldId id="261" r:id="rId8"/>
    <p:sldId id="262" r:id="rId9"/>
    <p:sldId id="263" r:id="rId10"/>
    <p:sldId id="297" r:id="rId11"/>
    <p:sldId id="298" r:id="rId12"/>
    <p:sldId id="265" r:id="rId13"/>
    <p:sldId id="266" r:id="rId14"/>
    <p:sldId id="267" r:id="rId15"/>
    <p:sldId id="292" r:id="rId16"/>
    <p:sldId id="293" r:id="rId17"/>
    <p:sldId id="294" r:id="rId18"/>
    <p:sldId id="295" r:id="rId19"/>
    <p:sldId id="296" r:id="rId20"/>
    <p:sldId id="268" r:id="rId21"/>
    <p:sldId id="269" r:id="rId22"/>
    <p:sldId id="270" r:id="rId23"/>
    <p:sldId id="271" r:id="rId24"/>
    <p:sldId id="290" r:id="rId25"/>
    <p:sldId id="29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5" r:id="rId38"/>
    <p:sldId id="286" r:id="rId39"/>
    <p:sldId id="287" r:id="rId40"/>
    <p:sldId id="28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D339"/>
    <a:srgbClr val="4CC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6C55-D15B-4690-8DE0-B860AFE12837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12B5-EDB4-4211-A9F6-54294C5B5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5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6C55-D15B-4690-8DE0-B860AFE12837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12B5-EDB4-4211-A9F6-54294C5B5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4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6C55-D15B-4690-8DE0-B860AFE12837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12B5-EDB4-4211-A9F6-54294C5B5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1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6C55-D15B-4690-8DE0-B860AFE12837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12B5-EDB4-4211-A9F6-54294C5B5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89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6C55-D15B-4690-8DE0-B860AFE12837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12B5-EDB4-4211-A9F6-54294C5B5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3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6C55-D15B-4690-8DE0-B860AFE12837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12B5-EDB4-4211-A9F6-54294C5B5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4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6C55-D15B-4690-8DE0-B860AFE12837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12B5-EDB4-4211-A9F6-54294C5B5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4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6C55-D15B-4690-8DE0-B860AFE12837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12B5-EDB4-4211-A9F6-54294C5B5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6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6C55-D15B-4690-8DE0-B860AFE12837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12B5-EDB4-4211-A9F6-54294C5B5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24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6C55-D15B-4690-8DE0-B860AFE12837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12B5-EDB4-4211-A9F6-54294C5B5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4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6C55-D15B-4690-8DE0-B860AFE12837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12B5-EDB4-4211-A9F6-54294C5B5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3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56C55-D15B-4690-8DE0-B860AFE12837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E12B5-EDB4-4211-A9F6-54294C5B5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0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Approach to a Patient with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8690" y="4156364"/>
            <a:ext cx="9019309" cy="110143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Assistant prof. Dr. </a:t>
            </a:r>
            <a:r>
              <a:rPr lang="en-US" sz="3200" b="1" dirty="0" err="1" smtClean="0"/>
              <a:t>Mayasah</a:t>
            </a:r>
            <a:r>
              <a:rPr lang="en-US" sz="3200" b="1" dirty="0" smtClean="0"/>
              <a:t> A. </a:t>
            </a:r>
            <a:r>
              <a:rPr lang="en-US" sz="3200" b="1" dirty="0" err="1" smtClean="0"/>
              <a:t>Sadiq</a:t>
            </a:r>
            <a:r>
              <a:rPr lang="en-US" sz="3200" b="1" dirty="0" smtClean="0"/>
              <a:t> F.I.B.M.S.-FM</a:t>
            </a:r>
            <a:endParaRPr lang="en-US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637" y="2881745"/>
            <a:ext cx="5570144" cy="1034473"/>
          </a:xfrm>
          <a:prstGeom prst="rect">
            <a:avLst/>
          </a:prstGeom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780" y="4862944"/>
            <a:ext cx="3283219" cy="199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23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dirty="0"/>
              <a:t>Approach to Patient with blood in urine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/>
              <a:t>History taking</a:t>
            </a:r>
          </a:p>
          <a:p>
            <a:r>
              <a:rPr lang="en-US" sz="4400" b="1" dirty="0"/>
              <a:t>§Physical examination</a:t>
            </a:r>
          </a:p>
          <a:p>
            <a:r>
              <a:rPr lang="en-US" sz="4400" b="1" dirty="0" smtClean="0"/>
              <a:t>§</a:t>
            </a:r>
            <a:r>
              <a:rPr lang="en-US" sz="4400" b="1" dirty="0"/>
              <a:t>Investigation, Lab , Radiology 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588" y="4087090"/>
            <a:ext cx="4858933" cy="2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5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982" y="429492"/>
            <a:ext cx="9213271" cy="570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72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82" y="540328"/>
            <a:ext cx="9822873" cy="573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4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1" y="374073"/>
            <a:ext cx="10224654" cy="58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5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965" y="249382"/>
            <a:ext cx="9587344" cy="6179127"/>
          </a:xfrm>
          <a:prstGeom prst="rect">
            <a:avLst/>
          </a:prstGeom>
        </p:spPr>
      </p:pic>
      <p:sp>
        <p:nvSpPr>
          <p:cNvPr id="3" name="Wave 2"/>
          <p:cNvSpPr/>
          <p:nvPr/>
        </p:nvSpPr>
        <p:spPr>
          <a:xfrm>
            <a:off x="1953491" y="1537855"/>
            <a:ext cx="3754582" cy="858981"/>
          </a:xfrm>
          <a:prstGeom prst="wave">
            <a:avLst/>
          </a:prstGeom>
          <a:solidFill>
            <a:srgbClr val="31D3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Wave 3"/>
          <p:cNvSpPr/>
          <p:nvPr/>
        </p:nvSpPr>
        <p:spPr>
          <a:xfrm>
            <a:off x="1953491" y="2119746"/>
            <a:ext cx="8991600" cy="1177636"/>
          </a:xfrm>
          <a:prstGeom prst="wave">
            <a:avLst>
              <a:gd name="adj1" fmla="val 12500"/>
              <a:gd name="adj2" fmla="val 491"/>
            </a:avLst>
          </a:prstGeom>
          <a:solidFill>
            <a:srgbClr val="31D3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Wave 4"/>
          <p:cNvSpPr/>
          <p:nvPr/>
        </p:nvSpPr>
        <p:spPr>
          <a:xfrm>
            <a:off x="1960417" y="2909454"/>
            <a:ext cx="5230091" cy="858981"/>
          </a:xfrm>
          <a:prstGeom prst="wave">
            <a:avLst/>
          </a:prstGeom>
          <a:solidFill>
            <a:srgbClr val="31D3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Wave 5"/>
          <p:cNvSpPr/>
          <p:nvPr/>
        </p:nvSpPr>
        <p:spPr>
          <a:xfrm>
            <a:off x="1953491" y="3435928"/>
            <a:ext cx="3754582" cy="858981"/>
          </a:xfrm>
          <a:prstGeom prst="wave">
            <a:avLst/>
          </a:prstGeom>
          <a:solidFill>
            <a:srgbClr val="31D3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Wave 6"/>
          <p:cNvSpPr/>
          <p:nvPr/>
        </p:nvSpPr>
        <p:spPr>
          <a:xfrm>
            <a:off x="1953491" y="3906982"/>
            <a:ext cx="7523018" cy="858981"/>
          </a:xfrm>
          <a:prstGeom prst="wave">
            <a:avLst/>
          </a:prstGeom>
          <a:solidFill>
            <a:srgbClr val="31D3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0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History Taking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en-US" b="1" dirty="0"/>
              <a:t>Associated symptoms :</a:t>
            </a:r>
            <a:endParaRPr lang="en-US" sz="1100" dirty="0"/>
          </a:p>
          <a:p>
            <a:pPr lvl="1" fontAlgn="base"/>
            <a:r>
              <a:rPr lang="en-US" dirty="0"/>
              <a:t>Fever, back pain, dysuria, urgency, frequency (</a:t>
            </a:r>
            <a:r>
              <a:rPr lang="en-US" b="1" dirty="0"/>
              <a:t>UTI</a:t>
            </a:r>
            <a:r>
              <a:rPr lang="en-US" dirty="0"/>
              <a:t>)</a:t>
            </a:r>
            <a:endParaRPr lang="en-US" sz="1050" dirty="0"/>
          </a:p>
          <a:p>
            <a:pPr lvl="1" fontAlgn="base"/>
            <a:r>
              <a:rPr lang="en-US" dirty="0"/>
              <a:t>renal colic or previous nephrolithiasis (</a:t>
            </a:r>
            <a:r>
              <a:rPr lang="en-US" b="1" dirty="0"/>
              <a:t>renal stone disease</a:t>
            </a:r>
            <a:r>
              <a:rPr lang="en-US" dirty="0"/>
              <a:t>)</a:t>
            </a:r>
            <a:endParaRPr lang="en-US" sz="1050" dirty="0"/>
          </a:p>
          <a:p>
            <a:pPr lvl="1" fontAlgn="base"/>
            <a:r>
              <a:rPr lang="en-US" dirty="0"/>
              <a:t>weight loss, especially with abdominal pain (</a:t>
            </a:r>
            <a:r>
              <a:rPr lang="en-US" b="1" dirty="0"/>
              <a:t>RCC</a:t>
            </a:r>
            <a:r>
              <a:rPr lang="en-US" dirty="0"/>
              <a:t>)</a:t>
            </a:r>
            <a:endParaRPr lang="en-US" sz="1050" dirty="0"/>
          </a:p>
          <a:p>
            <a:pPr lvl="1" fontAlgn="base"/>
            <a:r>
              <a:rPr lang="en-US" dirty="0"/>
              <a:t>weight loss with a significant smoking history, </a:t>
            </a:r>
            <a:r>
              <a:rPr lang="en-US" dirty="0" smtClean="0"/>
              <a:t> </a:t>
            </a:r>
            <a:r>
              <a:rPr lang="en-US" dirty="0"/>
              <a:t>or exposure to industrial dyes (</a:t>
            </a:r>
            <a:r>
              <a:rPr lang="en-US" b="1" dirty="0"/>
              <a:t>bladder carcinoma</a:t>
            </a:r>
            <a:r>
              <a:rPr lang="en-US" dirty="0"/>
              <a:t>)</a:t>
            </a:r>
            <a:endParaRPr lang="en-US" sz="1050" dirty="0"/>
          </a:p>
          <a:p>
            <a:pPr lvl="1" fontAlgn="base"/>
            <a:r>
              <a:rPr lang="en-US" dirty="0"/>
              <a:t>Symptoms of prostatic obstruction in older men such as hesitancy and dribbling (</a:t>
            </a:r>
            <a:r>
              <a:rPr lang="en-US" b="1" dirty="0"/>
              <a:t>BPE</a:t>
            </a:r>
            <a:r>
              <a:rPr lang="en-US" dirty="0"/>
              <a:t>) </a:t>
            </a:r>
            <a:endParaRPr lang="en-US" sz="1050" dirty="0"/>
          </a:p>
          <a:p>
            <a:pPr lvl="1" fontAlgn="base"/>
            <a:r>
              <a:rPr lang="en-US" dirty="0"/>
              <a:t>recent sore throat or skin infection, edema, </a:t>
            </a:r>
            <a:r>
              <a:rPr lang="en-US" dirty="0" smtClean="0"/>
              <a:t>hypertension (</a:t>
            </a:r>
            <a:r>
              <a:rPr lang="en-US" b="1" dirty="0" smtClean="0"/>
              <a:t>glomerulonephritis)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6366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History </a:t>
            </a:r>
            <a:r>
              <a:rPr lang="en-US" b="1" dirty="0" smtClean="0"/>
              <a:t>Taking</a:t>
            </a:r>
            <a:br>
              <a:rPr lang="en-US" b="1" dirty="0" smtClean="0"/>
            </a:br>
            <a:r>
              <a:rPr lang="en-US" b="1" dirty="0" smtClean="0"/>
              <a:t>Associated symptoms(continued) 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fontAlgn="base"/>
            <a:r>
              <a:rPr lang="en-US" dirty="0" smtClean="0"/>
              <a:t>recent back, abdominal, or urethral injury or vigorous exercise (</a:t>
            </a:r>
            <a:r>
              <a:rPr lang="en-US" b="1" dirty="0" smtClean="0"/>
              <a:t>trauma</a:t>
            </a:r>
            <a:r>
              <a:rPr lang="en-US" dirty="0" smtClean="0"/>
              <a:t>)</a:t>
            </a:r>
            <a:endParaRPr lang="en-US" sz="1200" dirty="0" smtClean="0"/>
          </a:p>
          <a:p>
            <a:pPr lvl="1" fontAlgn="base"/>
            <a:r>
              <a:rPr lang="en-US" dirty="0" smtClean="0"/>
              <a:t>history of </a:t>
            </a:r>
            <a:r>
              <a:rPr lang="en-US" b="1" dirty="0" smtClean="0"/>
              <a:t>heart murmur </a:t>
            </a:r>
            <a:r>
              <a:rPr lang="en-US" dirty="0" smtClean="0"/>
              <a:t>with recent dental or genitourinary manipulation (</a:t>
            </a:r>
            <a:r>
              <a:rPr lang="en-US" b="1" dirty="0" smtClean="0"/>
              <a:t>endocarditis</a:t>
            </a:r>
            <a:r>
              <a:rPr lang="en-US" dirty="0" smtClean="0"/>
              <a:t>)</a:t>
            </a:r>
            <a:endParaRPr lang="en-US" sz="1200" dirty="0" smtClean="0"/>
          </a:p>
          <a:p>
            <a:pPr lvl="1" fontAlgn="base"/>
            <a:r>
              <a:rPr lang="en-US" dirty="0" smtClean="0"/>
              <a:t>or a history of bleeding from other sites, a previous bleeding disorder, or family history of a </a:t>
            </a:r>
            <a:r>
              <a:rPr lang="en-US" b="1" dirty="0" smtClean="0"/>
              <a:t>bleeding disorder </a:t>
            </a:r>
            <a:r>
              <a:rPr lang="en-US" dirty="0" smtClean="0"/>
              <a:t>(</a:t>
            </a:r>
            <a:r>
              <a:rPr lang="en-US" b="1" dirty="0" smtClean="0"/>
              <a:t>systemic coagulopathy</a:t>
            </a:r>
            <a:r>
              <a:rPr lang="en-US" dirty="0" smtClean="0"/>
              <a:t>).</a:t>
            </a:r>
            <a:endParaRPr lang="en-US" sz="1200" dirty="0" smtClean="0"/>
          </a:p>
          <a:p>
            <a:pPr lvl="1" fontAlgn="base"/>
            <a:r>
              <a:rPr lang="en-US" b="1" dirty="0" smtClean="0"/>
              <a:t>Cyclic hematuria </a:t>
            </a:r>
            <a:r>
              <a:rPr lang="en-US" dirty="0" smtClean="0"/>
              <a:t>in women that is most prominent during and shortly after menstruation, suggesting </a:t>
            </a:r>
            <a:r>
              <a:rPr lang="en-US" b="1" dirty="0" smtClean="0"/>
              <a:t>endometriosis </a:t>
            </a:r>
            <a:r>
              <a:rPr lang="en-US" dirty="0" smtClean="0"/>
              <a:t>of the urinary tract.</a:t>
            </a:r>
            <a:endParaRPr lang="en-US" sz="1200" dirty="0" smtClean="0"/>
          </a:p>
          <a:p>
            <a:pPr lvl="1" fontAlgn="base"/>
            <a:r>
              <a:rPr lang="en-US" b="1" dirty="0" smtClean="0"/>
              <a:t>Sterile pyuria with hematuria</a:t>
            </a:r>
            <a:r>
              <a:rPr lang="en-US" dirty="0" smtClean="0"/>
              <a:t>, which may occur with renal tuberculosis, analgesic nephropathy and other interstitial diseases</a:t>
            </a:r>
            <a:endParaRPr lang="en-US" sz="1200" dirty="0" smtClean="0"/>
          </a:p>
          <a:p>
            <a:pPr lvl="1" fontAlgn="base"/>
            <a:r>
              <a:rPr lang="en-US" b="1" dirty="0" smtClean="0"/>
              <a:t>Loin pain-hematuria syndrome (LPHS): </a:t>
            </a:r>
            <a:r>
              <a:rPr lang="en-US" dirty="0" smtClean="0"/>
              <a:t>(rare) recurrent episodes of severe unilateral or bilateral loin (flank) pain that were accompanied by gross or microscopic hematuria, associated with use of </a:t>
            </a:r>
            <a:r>
              <a:rPr lang="en-US" b="1" dirty="0" err="1" smtClean="0"/>
              <a:t>OCPs,pregnancy,MC</a:t>
            </a:r>
            <a:r>
              <a:rPr lang="en-US" b="1" dirty="0" smtClean="0"/>
              <a:t>.</a:t>
            </a:r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81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taking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en-US" b="1" dirty="0"/>
              <a:t>Urine Color, pattern: </a:t>
            </a:r>
            <a:endParaRPr lang="en-US" dirty="0"/>
          </a:p>
          <a:p>
            <a:pPr lvl="0" fontAlgn="base"/>
            <a:r>
              <a:rPr lang="en-US" i="1" dirty="0"/>
              <a:t>What </a:t>
            </a:r>
            <a:r>
              <a:rPr lang="en-US" b="1" i="1" dirty="0"/>
              <a:t>color </a:t>
            </a:r>
            <a:r>
              <a:rPr lang="en-US" i="1" dirty="0"/>
              <a:t>is your urine? </a:t>
            </a:r>
            <a:endParaRPr lang="en-US" dirty="0"/>
          </a:p>
          <a:p>
            <a:pPr lvl="0" fontAlgn="base"/>
            <a:r>
              <a:rPr lang="en-US" i="1" dirty="0"/>
              <a:t>Are you taking </a:t>
            </a:r>
            <a:r>
              <a:rPr lang="en-US" b="1" i="1" dirty="0"/>
              <a:t>rifampicin</a:t>
            </a:r>
            <a:r>
              <a:rPr lang="en-US" i="1" dirty="0"/>
              <a:t>? Have you eaten </a:t>
            </a:r>
            <a:r>
              <a:rPr lang="en-US" b="1" i="1" dirty="0"/>
              <a:t>beetroot (</a:t>
            </a:r>
            <a:r>
              <a:rPr lang="en-US" b="1" dirty="0" err="1"/>
              <a:t>Beeturia</a:t>
            </a:r>
            <a:r>
              <a:rPr lang="en-US" b="1" dirty="0"/>
              <a:t>)</a:t>
            </a:r>
            <a:r>
              <a:rPr lang="en-US" i="1" dirty="0"/>
              <a:t>? </a:t>
            </a:r>
            <a:endParaRPr lang="en-US" dirty="0"/>
          </a:p>
          <a:p>
            <a:pPr lvl="0" fontAlgn="base"/>
            <a:r>
              <a:rPr lang="en-US" i="1" dirty="0"/>
              <a:t>Is it pure blood or mixed with urine?</a:t>
            </a:r>
            <a:endParaRPr lang="en-US" dirty="0"/>
          </a:p>
          <a:p>
            <a:pPr lvl="0" fontAlgn="base"/>
            <a:r>
              <a:rPr lang="en-US" i="1" dirty="0"/>
              <a:t>Are there any </a:t>
            </a:r>
            <a:r>
              <a:rPr lang="en-US" b="1" i="1" dirty="0"/>
              <a:t>clots</a:t>
            </a:r>
            <a:r>
              <a:rPr lang="en-US" i="1" dirty="0"/>
              <a:t>? (</a:t>
            </a:r>
            <a:r>
              <a:rPr lang="en-US" b="1" dirty="0"/>
              <a:t>lower urinary tract source</a:t>
            </a:r>
            <a:r>
              <a:rPr lang="en-US" i="1" dirty="0"/>
              <a:t>) </a:t>
            </a:r>
            <a:r>
              <a:rPr lang="en-US" dirty="0"/>
              <a:t>–	</a:t>
            </a:r>
            <a:r>
              <a:rPr lang="en-US" i="1" dirty="0"/>
              <a:t>Does it happen all the time when you pass water?</a:t>
            </a:r>
            <a:endParaRPr lang="en-US" dirty="0"/>
          </a:p>
          <a:p>
            <a:pPr lvl="0" fontAlgn="base"/>
            <a:r>
              <a:rPr lang="en-US" i="1" dirty="0"/>
              <a:t>Is it near the beginning, end or during the entire urine stream? </a:t>
            </a:r>
            <a:endParaRPr lang="en-US" dirty="0"/>
          </a:p>
          <a:p>
            <a:pPr lvl="0" fontAlgn="base"/>
            <a:r>
              <a:rPr lang="en-US" i="1" dirty="0"/>
              <a:t>Post operative , recent urological surgery 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4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Rifampicin Vs </a:t>
            </a:r>
            <a:r>
              <a:rPr lang="en-US" b="1" i="1" dirty="0"/>
              <a:t>beetroot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2703" y="1853334"/>
            <a:ext cx="3261213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634" y="2529257"/>
            <a:ext cx="3773751" cy="2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4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Red flags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dirty="0"/>
              <a:t>Painless gross hematuria in an elderly, in the absence of infection, is caused by malignancy unless proved otherwise</a:t>
            </a:r>
          </a:p>
          <a:p>
            <a:pPr lvl="0" fontAlgn="base"/>
            <a:r>
              <a:rPr lang="en-US" dirty="0"/>
              <a:t>Hematuria in elderly, which may be transient, intermittent, or asymptomatic, always warrants a comprehensive evaluation to exclude malignancy</a:t>
            </a:r>
          </a:p>
          <a:p>
            <a:pPr lvl="0" fontAlgn="base"/>
            <a:r>
              <a:rPr lang="en-US" dirty="0"/>
              <a:t>Persistent hematuria warrants thorough evaluation when found in patients of any age</a:t>
            </a:r>
          </a:p>
          <a:p>
            <a:pPr lvl="0" fontAlgn="base"/>
            <a:r>
              <a:rPr lang="en-US" dirty="0"/>
              <a:t>Hematuria associated with </a:t>
            </a:r>
            <a:r>
              <a:rPr lang="en-US" i="1" dirty="0"/>
              <a:t>sterile pyuria</a:t>
            </a:r>
            <a:r>
              <a:rPr lang="en-US" dirty="0"/>
              <a:t> is genitourinary TB or interstitial nephritis until proved otherwise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" y="1787870"/>
            <a:ext cx="883227" cy="7365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82" y="147673"/>
            <a:ext cx="2743200" cy="15430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1" y="2659339"/>
            <a:ext cx="883226" cy="7293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26686"/>
            <a:ext cx="817418" cy="7293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951824"/>
            <a:ext cx="817418" cy="70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2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655" y="365124"/>
            <a:ext cx="10113818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0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017" y="803564"/>
            <a:ext cx="9019309" cy="543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492" y="193964"/>
            <a:ext cx="9684326" cy="651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8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18" y="457200"/>
            <a:ext cx="9407237" cy="592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3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1" y="595744"/>
            <a:ext cx="9199418" cy="569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22693" cy="1853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	It is difficult to localize the site of bleeding by routine examination of the patient with hematuria. </a:t>
            </a:r>
          </a:p>
          <a:p>
            <a:r>
              <a:rPr lang="en-US" dirty="0" smtClean="0"/>
              <a:t>	However, certain findings may be very helpful depend on size &amp; shape of RBCs. </a:t>
            </a:r>
          </a:p>
          <a:p>
            <a:r>
              <a:rPr lang="en-US" dirty="0" smtClean="0"/>
              <a:t>For example, casts form in the </a:t>
            </a:r>
            <a:r>
              <a:rPr lang="en-US" dirty="0" err="1" smtClean="0"/>
              <a:t>lumina</a:t>
            </a:r>
            <a:r>
              <a:rPr lang="en-US" dirty="0" smtClean="0"/>
              <a:t> of renal tubules. </a:t>
            </a:r>
          </a:p>
          <a:p>
            <a:r>
              <a:rPr lang="en-US" dirty="0" smtClean="0"/>
              <a:t>Therefore, the presence of RBCs casts localizes the site of bleeding to the renal parenchyma.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5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52067" y="4534856"/>
            <a:ext cx="6876884" cy="264589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130425" y="2016125"/>
          <a:ext cx="8246630" cy="282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4" imgW="7928964" imgH="2824290" progId="Word.Document.12">
                  <p:embed/>
                </p:oleObj>
              </mc:Choice>
              <mc:Fallback>
                <p:oleObj name="Document" r:id="rId4" imgW="7928964" imgH="2824290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0425" y="2016125"/>
                        <a:ext cx="8246630" cy="2824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736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55" y="429491"/>
            <a:ext cx="9005454" cy="581890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192981" y="1801091"/>
            <a:ext cx="512619" cy="526473"/>
          </a:xfrm>
          <a:prstGeom prst="roundRect">
            <a:avLst/>
          </a:prstGeom>
          <a:solidFill>
            <a:srgbClr val="31D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545782" y="3700295"/>
            <a:ext cx="512619" cy="526473"/>
          </a:xfrm>
          <a:prstGeom prst="roundRect">
            <a:avLst/>
          </a:prstGeom>
          <a:solidFill>
            <a:srgbClr val="31D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835" y="2221692"/>
            <a:ext cx="754818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3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2" y="540327"/>
            <a:ext cx="10321636" cy="565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1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18" y="512618"/>
            <a:ext cx="9448800" cy="58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63" y="415636"/>
            <a:ext cx="8575963" cy="602672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315200" y="4738255"/>
            <a:ext cx="484909" cy="5541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30291" y="4807527"/>
            <a:ext cx="484909" cy="5541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1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164" y="831272"/>
            <a:ext cx="10280072" cy="602672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218709" y="2999508"/>
            <a:ext cx="3144981" cy="8451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98419" y="5257799"/>
            <a:ext cx="3144981" cy="8451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6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55" y="831274"/>
            <a:ext cx="8880763" cy="568036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312727" y="2092037"/>
            <a:ext cx="1440873" cy="11637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636" y="789709"/>
            <a:ext cx="9282546" cy="550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564" y="457201"/>
            <a:ext cx="9268690" cy="608214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138054" y="2098962"/>
            <a:ext cx="3144981" cy="8451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160817" y="2653146"/>
            <a:ext cx="3144981" cy="8451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199909" y="2098963"/>
            <a:ext cx="3144981" cy="8451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2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018" y="914400"/>
            <a:ext cx="9878291" cy="482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1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72" y="540327"/>
            <a:ext cx="8880763" cy="598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2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2" y="221672"/>
            <a:ext cx="9490363" cy="627610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76745" y="1309254"/>
            <a:ext cx="3144981" cy="8451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8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655" y="665019"/>
            <a:ext cx="8700654" cy="525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6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09" y="443345"/>
            <a:ext cx="11291455" cy="606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945" y="457200"/>
            <a:ext cx="9227127" cy="58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4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5" y="415636"/>
            <a:ext cx="10293927" cy="61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8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71055"/>
            <a:ext cx="9774382" cy="570590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16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4" y="1032682"/>
            <a:ext cx="10418617" cy="482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7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8291" y="623455"/>
            <a:ext cx="6511636" cy="537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9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1" y="787433"/>
            <a:ext cx="9144000" cy="538952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0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2436" y="692726"/>
            <a:ext cx="9310255" cy="580505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76110" y="3269673"/>
            <a:ext cx="4142508" cy="2687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18" y="387927"/>
            <a:ext cx="10363200" cy="606829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58091" y="2459180"/>
            <a:ext cx="3144981" cy="8451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121236" y="3075709"/>
            <a:ext cx="3096491" cy="8866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121236" y="3803071"/>
            <a:ext cx="3144981" cy="8451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8090" y="4457699"/>
            <a:ext cx="3144981" cy="8451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13218" y="5531427"/>
            <a:ext cx="4952999" cy="8451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1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636" y="221673"/>
            <a:ext cx="10044546" cy="60959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711036" y="4315691"/>
            <a:ext cx="3144981" cy="8451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392382" y="5119253"/>
            <a:ext cx="3144981" cy="8451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9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368</Words>
  <Application>Microsoft Office PowerPoint</Application>
  <PresentationFormat>Widescreen</PresentationFormat>
  <Paragraphs>39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Document</vt:lpstr>
      <vt:lpstr>An Approach to a Patient with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Approach to Patient with blood in urine </vt:lpstr>
      <vt:lpstr>PowerPoint Presentation</vt:lpstr>
      <vt:lpstr>PowerPoint Presentation</vt:lpstr>
      <vt:lpstr>PowerPoint Presentation</vt:lpstr>
      <vt:lpstr>PowerPoint Presentation</vt:lpstr>
      <vt:lpstr>History Taking  </vt:lpstr>
      <vt:lpstr>History Taking Associated symptoms(continued) :   </vt:lpstr>
      <vt:lpstr>History taking</vt:lpstr>
      <vt:lpstr>Rifampicin Vs beetroot </vt:lpstr>
      <vt:lpstr>Red flags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24</cp:revision>
  <dcterms:created xsi:type="dcterms:W3CDTF">2019-03-23T15:15:36Z</dcterms:created>
  <dcterms:modified xsi:type="dcterms:W3CDTF">2019-03-31T05:36:21Z</dcterms:modified>
</cp:coreProperties>
</file>