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791" r:id="rId2"/>
  </p:sldMasterIdLst>
  <p:notesMasterIdLst>
    <p:notesMasterId r:id="rId24"/>
  </p:notesMasterIdLst>
  <p:sldIdLst>
    <p:sldId id="328" r:id="rId3"/>
    <p:sldId id="319" r:id="rId4"/>
    <p:sldId id="303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23" r:id="rId14"/>
    <p:sldId id="324" r:id="rId15"/>
    <p:sldId id="317" r:id="rId16"/>
    <p:sldId id="325" r:id="rId17"/>
    <p:sldId id="326" r:id="rId18"/>
    <p:sldId id="327" r:id="rId19"/>
    <p:sldId id="318" r:id="rId20"/>
    <p:sldId id="322" r:id="rId21"/>
    <p:sldId id="320" r:id="rId22"/>
    <p:sldId id="32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C162BF-D523-4D1D-95A0-515F13071065}" type="datetimeFigureOut">
              <a:rPr lang="ar-IQ" smtClean="0"/>
              <a:t>16/07/1440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D9BD81A-5100-4988-A49C-AC435956625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818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E1E38-D3AA-4AA0-B20C-B4CCADC2BE7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28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6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554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 rtlCol="0"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C97CA-05AD-466D-9AFA-2E1CB62F5F76}" type="slidenum">
              <a:rPr lang="tr-T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6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6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87061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3/22/2019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1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3/22/2019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9822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27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3/22/2019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4454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52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05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99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white"/>
                </a:solidFill>
              </a:rPr>
              <a:pPr/>
              <a:t>3/22/2019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14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84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5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8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49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3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8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95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5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36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3/22/2019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8A1A-2A81-4671-B395-90C456479C85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7672" y="762000"/>
            <a:ext cx="8229600" cy="52578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8800" b="1" i="1" dirty="0" err="1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Shigella</a:t>
            </a:r>
            <a:endParaRPr lang="en-US" sz="4800" b="1" i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>
              <a:buFontTx/>
              <a:buNone/>
            </a:pPr>
            <a:endParaRPr lang="en-US" sz="4800" b="1" i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>
              <a:buFontTx/>
              <a:buNone/>
            </a:pPr>
            <a:endParaRPr lang="en-US" sz="4800" b="1" i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>
              <a:buFontTx/>
              <a:buNone/>
            </a:pPr>
            <a:endParaRPr lang="en-US" sz="4800" b="1" i="1" dirty="0" smtClean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pPr algn="ctr">
              <a:buFontTx/>
              <a:buNone/>
            </a:pPr>
            <a:r>
              <a:rPr lang="en-US" sz="4800" b="1" i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Dr. Salma</a:t>
            </a:r>
            <a:endParaRPr lang="en-US" sz="4800" b="1" i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84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" y="990600"/>
            <a:ext cx="8740140" cy="570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5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1110"/>
            <a:ext cx="9220200" cy="52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714375"/>
            <a:ext cx="8229600" cy="500062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 algn="l">
              <a:buFont typeface="Wingdings" pitchFamily="2" charset="2"/>
              <a:buNone/>
              <a:defRPr/>
            </a:pPr>
            <a:endParaRPr lang="en-US" dirty="0" smtClean="0"/>
          </a:p>
          <a:p>
            <a:pPr algn="l">
              <a:buFont typeface="Wingdings" pitchFamily="2" charset="2"/>
              <a:buNone/>
              <a:defRPr/>
            </a:pPr>
            <a:endParaRPr lang="en-US" dirty="0" smtClean="0"/>
          </a:p>
          <a:p>
            <a:pPr algn="l">
              <a:buFont typeface="Wingdings" pitchFamily="2" charset="2"/>
              <a:buNone/>
              <a:defRPr/>
            </a:pPr>
            <a:r>
              <a:rPr lang="en-US" sz="2800" dirty="0" err="1" smtClean="0"/>
              <a:t>metalic</a:t>
            </a:r>
            <a:r>
              <a:rPr lang="en-US" sz="2800" dirty="0" smtClean="0"/>
              <a:t> green on </a:t>
            </a:r>
            <a:r>
              <a:rPr lang="en-US" sz="2800" dirty="0" smtClean="0">
                <a:solidFill>
                  <a:srgbClr val="FFC000"/>
                </a:solidFill>
              </a:rPr>
              <a:t>( EMB ) </a:t>
            </a:r>
            <a:endParaRPr lang="en-US" sz="2800" dirty="0" smtClean="0"/>
          </a:p>
          <a:p>
            <a:pPr algn="l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ar-IQ" dirty="0"/>
          </a:p>
        </p:txBody>
      </p:sp>
      <p:pic>
        <p:nvPicPr>
          <p:cNvPr id="18436" name="Picture 2" descr="C:\Users\HP G62\Pictures\untitl 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714375"/>
            <a:ext cx="392906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7" name="Group 13"/>
          <p:cNvGrpSpPr>
            <a:grpSpLocks/>
          </p:cNvGrpSpPr>
          <p:nvPr/>
        </p:nvGrpSpPr>
        <p:grpSpPr bwMode="auto">
          <a:xfrm>
            <a:off x="285750" y="571500"/>
            <a:ext cx="11155363" cy="5499100"/>
            <a:chOff x="614" y="-2591"/>
            <a:chExt cx="7027" cy="5258"/>
          </a:xfrm>
        </p:grpSpPr>
        <p:pic>
          <p:nvPicPr>
            <p:cNvPr id="18438" name="Picture 5" descr="Chart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-2591"/>
              <a:ext cx="2385" cy="3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Text Box 6"/>
            <p:cNvSpPr txBox="1">
              <a:spLocks noChangeArrowheads="1"/>
            </p:cNvSpPr>
            <p:nvPr/>
          </p:nvSpPr>
          <p:spPr bwMode="auto">
            <a:xfrm>
              <a:off x="3719" y="1917"/>
              <a:ext cx="2475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prstClr val="black"/>
                  </a:solidFill>
                  <a:latin typeface="Comic Sans MS" pitchFamily="66" charset="0"/>
                </a:rPr>
                <a:t>left: no lactose fermentation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prstClr val="black"/>
                  </a:solidFill>
                  <a:latin typeface="Comic Sans MS" pitchFamily="66" charset="0"/>
                </a:rPr>
                <a:t>right:</a:t>
              </a:r>
              <a:r>
                <a:rPr lang="en-US" b="1">
                  <a:solidFill>
                    <a:srgbClr val="FF00FF"/>
                  </a:solidFill>
                  <a:latin typeface="Comic Sans MS" pitchFamily="66" charset="0"/>
                </a:rPr>
                <a:t> lactose </a:t>
              </a:r>
              <a:r>
                <a:rPr lang="en-US" b="1">
                  <a:solidFill>
                    <a:prstClr val="black"/>
                  </a:solidFill>
                  <a:latin typeface="Comic Sans MS" pitchFamily="66" charset="0"/>
                </a:rPr>
                <a:t>fermentation</a:t>
              </a:r>
            </a:p>
          </p:txBody>
        </p:sp>
        <p:sp>
          <p:nvSpPr>
            <p:cNvPr id="18440" name="Text Box 10"/>
            <p:cNvSpPr txBox="1">
              <a:spLocks noChangeArrowheads="1"/>
            </p:cNvSpPr>
            <p:nvPr/>
          </p:nvSpPr>
          <p:spPr bwMode="auto">
            <a:xfrm>
              <a:off x="3674" y="1303"/>
              <a:ext cx="3967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>
                  <a:solidFill>
                    <a:srgbClr val="FF0000"/>
                  </a:solidFill>
                  <a:latin typeface="Comic Sans MS" pitchFamily="66" charset="0"/>
                </a:rPr>
                <a:t>Differential Media:</a:t>
              </a:r>
            </a:p>
          </p:txBody>
        </p:sp>
        <p:sp>
          <p:nvSpPr>
            <p:cNvPr id="18441" name="Rectangle 11"/>
            <p:cNvSpPr>
              <a:spLocks noChangeArrowheads="1"/>
            </p:cNvSpPr>
            <p:nvPr/>
          </p:nvSpPr>
          <p:spPr bwMode="auto">
            <a:xfrm>
              <a:off x="3674" y="890"/>
              <a:ext cx="2520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200">
                  <a:solidFill>
                    <a:srgbClr val="FF0000"/>
                  </a:solidFill>
                  <a:latin typeface="Comic Sans MS" pitchFamily="66" charset="0"/>
                </a:rPr>
                <a:t>MacConkey Agar</a:t>
              </a:r>
            </a:p>
          </p:txBody>
        </p:sp>
        <p:sp>
          <p:nvSpPr>
            <p:cNvPr id="18442" name="Rectangle 12"/>
            <p:cNvSpPr>
              <a:spLocks noChangeArrowheads="1"/>
            </p:cNvSpPr>
            <p:nvPr/>
          </p:nvSpPr>
          <p:spPr bwMode="auto">
            <a:xfrm>
              <a:off x="614" y="979"/>
              <a:ext cx="1296" cy="1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ar-IQ">
                <a:solidFill>
                  <a:srgbClr val="1F497D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582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3210" y="1774825"/>
            <a:ext cx="4717579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0"/>
          <p:cNvSpPr>
            <a:spLocks noChangeArrowheads="1"/>
          </p:cNvSpPr>
          <p:nvPr/>
        </p:nvSpPr>
        <p:spPr bwMode="auto">
          <a:xfrm rot="2738123">
            <a:off x="3148833" y="5432096"/>
            <a:ext cx="533400" cy="876300"/>
          </a:xfrm>
          <a:prstGeom prst="upArrow">
            <a:avLst>
              <a:gd name="adj1" fmla="val 50000"/>
              <a:gd name="adj2" fmla="val 41071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157192"/>
            <a:ext cx="2016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i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DotumChe" pitchFamily="49" charset="-127"/>
              </a:rPr>
              <a:t>Shigella</a:t>
            </a:r>
            <a:r>
              <a:rPr lang="en-US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DotumChe" pitchFamily="49" charset="-127"/>
              </a:rPr>
              <a:t> spp. 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DotumChe" pitchFamily="49" charset="-127"/>
              </a:rPr>
              <a:t>on HE</a:t>
            </a: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DotumChe" pitchFamily="49" charset="-127"/>
              </a:rPr>
              <a:t>(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DotumChe" pitchFamily="49" charset="-127"/>
              </a:rPr>
              <a:t>blue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DotumChe" pitchFamily="49" charset="-127"/>
              </a:rPr>
              <a:t> -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DotumChe" pitchFamily="49" charset="-127"/>
              </a:rPr>
              <a:t>green</a:t>
            </a:r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DotumChe" pitchFamily="49" charset="-127"/>
              </a:rPr>
              <a:t>)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Dotu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84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64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5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85" r="7970"/>
          <a:stretch/>
        </p:blipFill>
        <p:spPr>
          <a:xfrm>
            <a:off x="304800" y="1066800"/>
            <a:ext cx="85344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ar-IQ" dirty="0"/>
          </a:p>
        </p:txBody>
      </p:sp>
      <p:pic>
        <p:nvPicPr>
          <p:cNvPr id="19460" name="Picture 2" descr="D:\IMViC Test - Tryptone Broth before adding Kovacs_files\image0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30003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6" descr="D:\IMViC Test - Tryptone Broth before adding Kovacs_files\image0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85750"/>
            <a:ext cx="307181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D:\Microbiology Lab   MOLB 2210_files\MR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0350"/>
            <a:ext cx="30718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106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flipV="1">
            <a:off x="357188" y="-714375"/>
            <a:ext cx="8229600" cy="142875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702300"/>
          </a:xfrm>
        </p:spPr>
        <p:txBody>
          <a:bodyPr/>
          <a:lstStyle/>
          <a:p>
            <a:pPr algn="l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Biochemical test</a:t>
            </a:r>
            <a:endParaRPr lang="en-US" sz="2400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l">
              <a:buFont typeface="Wingdings" pitchFamily="2" charset="2"/>
              <a:buNone/>
              <a:defRPr/>
            </a:pPr>
            <a:r>
              <a:rPr lang="en-US" sz="2400" b="1" dirty="0" smtClean="0"/>
              <a:t>(TSI) test : </a:t>
            </a:r>
            <a:r>
              <a:rPr lang="en-US" sz="2400" dirty="0" err="1" smtClean="0"/>
              <a:t>Alk</a:t>
            </a:r>
            <a:r>
              <a:rPr lang="en-US" sz="2400" dirty="0" smtClean="0"/>
              <a:t>  slant (-) </a:t>
            </a:r>
            <a:r>
              <a:rPr lang="en-US" sz="2400" dirty="0" err="1" smtClean="0"/>
              <a:t>ve</a:t>
            </a:r>
            <a:r>
              <a:rPr lang="ar-IQ" sz="2400" dirty="0" smtClean="0"/>
              <a:t> *</a:t>
            </a:r>
            <a:endParaRPr lang="en-US" sz="2400" dirty="0" smtClean="0"/>
          </a:p>
          <a:p>
            <a:pPr algn="l">
              <a:buFont typeface="Wingdings" pitchFamily="2" charset="2"/>
              <a:buNone/>
              <a:defRPr/>
            </a:pPr>
            <a:r>
              <a:rPr lang="en-US" sz="2400" dirty="0" smtClean="0"/>
              <a:t>                     Acid  butt (+) </a:t>
            </a:r>
            <a:r>
              <a:rPr lang="en-US" sz="2400" dirty="0" err="1" smtClean="0"/>
              <a:t>ve</a:t>
            </a:r>
            <a:endParaRPr lang="en-US" sz="2400" dirty="0" smtClean="0"/>
          </a:p>
          <a:p>
            <a:pPr algn="l">
              <a:buFont typeface="Wingdings" pitchFamily="2" charset="2"/>
              <a:buNone/>
              <a:defRPr/>
            </a:pPr>
            <a:r>
              <a:rPr lang="en-US" sz="2400" dirty="0" smtClean="0"/>
              <a:t>         No gas production ,  </a:t>
            </a:r>
            <a:r>
              <a:rPr lang="en-US" sz="2400" b="1" dirty="0" smtClean="0"/>
              <a:t>no</a:t>
            </a:r>
            <a:r>
              <a:rPr lang="en-US" sz="2400" dirty="0" smtClean="0"/>
              <a:t>  H2S produced</a:t>
            </a:r>
            <a:r>
              <a:rPr lang="en-US" sz="2400" b="1" dirty="0" smtClean="0"/>
              <a:t> .</a:t>
            </a:r>
            <a:endParaRPr lang="en-US" sz="2400" dirty="0" smtClean="0"/>
          </a:p>
          <a:p>
            <a:pPr algn="l">
              <a:buFont typeface="Wingdings" pitchFamily="2" charset="2"/>
              <a:buNone/>
              <a:defRPr/>
            </a:pPr>
            <a:r>
              <a:rPr lang="en-US" sz="2400" b="1" dirty="0" smtClean="0"/>
              <a:t>IMVC :</a:t>
            </a:r>
            <a:r>
              <a:rPr lang="en-US" sz="2400" dirty="0" smtClean="0"/>
              <a:t> v + - -      </a:t>
            </a:r>
          </a:p>
          <a:p>
            <a:pPr algn="l">
              <a:buFont typeface="Wingdings" pitchFamily="2" charset="2"/>
              <a:buNone/>
              <a:defRPr/>
            </a:pPr>
            <a:r>
              <a:rPr lang="en-US" sz="2400" b="1" dirty="0" err="1" smtClean="0"/>
              <a:t>Urease</a:t>
            </a:r>
            <a:r>
              <a:rPr lang="en-US" sz="2400" b="1" dirty="0" smtClean="0"/>
              <a:t> : </a:t>
            </a:r>
            <a:r>
              <a:rPr lang="en-US" sz="2400" dirty="0" smtClean="0"/>
              <a:t>(-) </a:t>
            </a:r>
            <a:r>
              <a:rPr lang="en-US" sz="2400" dirty="0" err="1" smtClean="0"/>
              <a:t>ve</a:t>
            </a:r>
            <a:endParaRPr lang="en-US" sz="2400" dirty="0" smtClean="0"/>
          </a:p>
          <a:p>
            <a:pPr algn="l">
              <a:buFont typeface="Wingdings" pitchFamily="2" charset="2"/>
              <a:buNone/>
              <a:defRPr/>
            </a:pPr>
            <a:r>
              <a:rPr lang="en-US" sz="2400" b="1" dirty="0" smtClean="0"/>
              <a:t>Nitrate reduction : (+) </a:t>
            </a:r>
            <a:r>
              <a:rPr lang="en-US" sz="2400" b="1" dirty="0" err="1" smtClean="0"/>
              <a:t>v</a:t>
            </a:r>
            <a:r>
              <a:rPr lang="en-US" sz="2800" b="1" dirty="0" err="1" smtClean="0"/>
              <a:t>e</a:t>
            </a:r>
            <a:endParaRPr lang="en-US" dirty="0" smtClean="0"/>
          </a:p>
        </p:txBody>
      </p:sp>
      <p:pic>
        <p:nvPicPr>
          <p:cNvPr id="29700" name="Picture 13" descr="4TSI-+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57188"/>
            <a:ext cx="13573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33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Bloody diarrhae containing mucus, </a:t>
            </a:r>
          </a:p>
          <a:p>
            <a:pPr eaLnBrk="1" hangingPunct="1"/>
            <a:r>
              <a:rPr lang="tr-TR" smtClean="0"/>
              <a:t>Shigatoxin-an exotoxin B unit binds to host cell glycolipids and A cleaves the 28S rRNA , preventing the protein synthesis</a:t>
            </a:r>
          </a:p>
          <a:p>
            <a:pPr eaLnBrk="1" hangingPunct="1"/>
            <a:r>
              <a:rPr lang="tr-TR" smtClean="0"/>
              <a:t>Shigatoxin can mediate the damage to the glomeruşar endothelial calls, resulting in renal failure (HUS).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673100" y="4905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tr-TR" sz="44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Shigella-</a:t>
            </a:r>
            <a:r>
              <a:rPr lang="tr-TR" sz="4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Diseases</a:t>
            </a:r>
          </a:p>
        </p:txBody>
      </p:sp>
    </p:spTree>
    <p:extLst>
      <p:ext uri="{BB962C8B-B14F-4D97-AF65-F5344CB8AC3E}">
        <p14:creationId xmlns:p14="http://schemas.microsoft.com/office/powerpoint/2010/main" val="12328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4" b="-1"/>
          <a:stretch/>
        </p:blipFill>
        <p:spPr>
          <a:xfrm>
            <a:off x="0" y="10668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5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i="1" dirty="0" smtClean="0">
                <a:solidFill>
                  <a:schemeClr val="hlink"/>
                </a:solidFill>
              </a:rPr>
              <a:t>Shigella-</a:t>
            </a:r>
            <a:r>
              <a:rPr lang="tr-TR" dirty="0" smtClean="0">
                <a:solidFill>
                  <a:schemeClr val="hlink"/>
                </a:solidFill>
              </a:rPr>
              <a:t>Epidemiology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2800" smtClean="0"/>
              <a:t>Humans are only reservoir for these bacteria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Disease spread person to person by fecal-oral route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Patients at highest risk for disease are young children in daycare centers, nurseries, male homosexuals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Relatively few organisms can produce disease (highly infectious) 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smtClean="0"/>
              <a:t>Disease occurs worldwide with no seasonal incidence</a:t>
            </a:r>
          </a:p>
        </p:txBody>
      </p:sp>
    </p:spTree>
    <p:extLst>
      <p:ext uri="{BB962C8B-B14F-4D97-AF65-F5344CB8AC3E}">
        <p14:creationId xmlns:p14="http://schemas.microsoft.com/office/powerpoint/2010/main" val="34292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tr-TR" sz="3600" b="1" i="1" dirty="0" smtClean="0">
                <a:solidFill>
                  <a:schemeClr val="hlink"/>
                </a:solidFill>
              </a:rPr>
              <a:t>Shigella</a:t>
            </a:r>
            <a:r>
              <a:rPr lang="tr-TR" sz="3600" b="1" dirty="0" smtClean="0">
                <a:solidFill>
                  <a:schemeClr val="hlink"/>
                </a:solidFill>
              </a:rPr>
              <a:t>, </a:t>
            </a:r>
            <a:r>
              <a:rPr lang="tr-TR" sz="3600" b="1" dirty="0" smtClean="0">
                <a:solidFill>
                  <a:schemeClr val="hlink"/>
                </a:solidFill>
              </a:rPr>
              <a:t>Prevention, and Control</a:t>
            </a:r>
            <a:r>
              <a:rPr lang="tr-TR" sz="3600" dirty="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z="2800" smtClean="0"/>
              <a:t>Antibiotic therapy shortens the course of symptomatic disease and fecal shedding </a:t>
            </a:r>
          </a:p>
          <a:p>
            <a:pPr eaLnBrk="1" hangingPunct="1"/>
            <a:r>
              <a:rPr lang="tr-TR" sz="2800" smtClean="0"/>
              <a:t>Treatment should be guided by in vitro susceptibility tests </a:t>
            </a:r>
          </a:p>
          <a:p>
            <a:pPr eaLnBrk="1" hangingPunct="1"/>
            <a:r>
              <a:rPr lang="tr-TR" sz="2800" smtClean="0"/>
              <a:t>Empiric therapy can be initiated with a fluoroquinolone or trimethoprim-sulfamethoxazole </a:t>
            </a:r>
          </a:p>
          <a:p>
            <a:pPr eaLnBrk="1" hangingPunct="1"/>
            <a:r>
              <a:rPr lang="tr-TR" sz="2800" smtClean="0"/>
              <a:t>Appropriate infection control measures should be instituted to prevent spread of the organism</a:t>
            </a:r>
          </a:p>
        </p:txBody>
      </p:sp>
    </p:spTree>
    <p:extLst>
      <p:ext uri="{BB962C8B-B14F-4D97-AF65-F5344CB8AC3E}">
        <p14:creationId xmlns:p14="http://schemas.microsoft.com/office/powerpoint/2010/main" val="37066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aterf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3643306" y="1714488"/>
            <a:ext cx="25905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ndalus" pitchFamily="2" charset="-78"/>
                <a:cs typeface="Andalus" pitchFamily="2" charset="-78"/>
              </a:rPr>
              <a:t>Thank you </a:t>
            </a:r>
            <a:endParaRPr lang="en-US" sz="4800" dirty="0">
              <a:solidFill>
                <a:srgbClr val="C00000"/>
              </a:solidFill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471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>
          <a:xfrm>
            <a:off x="0" y="205154"/>
            <a:ext cx="9144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304800"/>
            <a:ext cx="9220200" cy="610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i="1" smtClean="0">
                <a:solidFill>
                  <a:schemeClr val="hlink"/>
                </a:solidFill>
              </a:rPr>
              <a:t>Shigella</a:t>
            </a:r>
          </a:p>
        </p:txBody>
      </p:sp>
      <p:graphicFrame>
        <p:nvGraphicFramePr>
          <p:cNvPr id="71723" name="Group 43"/>
          <p:cNvGraphicFramePr>
            <a:graphicFrameLocks noGrp="1"/>
          </p:cNvGraphicFramePr>
          <p:nvPr>
            <p:ph type="tbl" idx="1"/>
          </p:nvPr>
        </p:nvGraphicFramePr>
        <p:xfrm>
          <a:off x="684213" y="1484313"/>
          <a:ext cx="8229600" cy="511333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tr-T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 antigen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Ornithin decarboxylase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Lactose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S.dysentariae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S.flexneri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S.boydii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S.sonnei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Late+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6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6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229600" cy="5691187"/>
          </a:xfrm>
        </p:spPr>
        <p:txBody>
          <a:bodyPr/>
          <a:lstStyle/>
          <a:p>
            <a:pPr eaLnBrk="1" hangingPunct="1"/>
            <a:r>
              <a:rPr lang="tr-TR" smtClean="0"/>
              <a:t>Shigella				10-100</a:t>
            </a:r>
          </a:p>
          <a:p>
            <a:pPr eaLnBrk="1" hangingPunct="1"/>
            <a:r>
              <a:rPr lang="tr-TR" smtClean="0"/>
              <a:t>C.jejuni				10</a:t>
            </a:r>
            <a:r>
              <a:rPr lang="tr-TR" baseline="30000" smtClean="0"/>
              <a:t>2</a:t>
            </a:r>
            <a:r>
              <a:rPr lang="tr-TR" smtClean="0"/>
              <a:t>-10</a:t>
            </a:r>
            <a:r>
              <a:rPr lang="tr-TR" baseline="30000" smtClean="0"/>
              <a:t>6</a:t>
            </a:r>
          </a:p>
          <a:p>
            <a:pPr eaLnBrk="1" hangingPunct="1"/>
            <a:r>
              <a:rPr lang="tr-TR" smtClean="0"/>
              <a:t>Salmonella			10</a:t>
            </a:r>
            <a:r>
              <a:rPr lang="tr-TR" baseline="30000" smtClean="0"/>
              <a:t>5</a:t>
            </a:r>
          </a:p>
          <a:p>
            <a:pPr eaLnBrk="1" hangingPunct="1"/>
            <a:r>
              <a:rPr lang="tr-TR" smtClean="0"/>
              <a:t>E.coli				10</a:t>
            </a:r>
            <a:r>
              <a:rPr lang="tr-TR" baseline="30000" smtClean="0"/>
              <a:t>8</a:t>
            </a:r>
          </a:p>
          <a:p>
            <a:pPr eaLnBrk="1" hangingPunct="1"/>
            <a:r>
              <a:rPr lang="tr-TR" smtClean="0"/>
              <a:t>V.cholerae			10</a:t>
            </a:r>
            <a:r>
              <a:rPr lang="tr-TR" baseline="30000" smtClean="0"/>
              <a:t>8</a:t>
            </a:r>
          </a:p>
          <a:p>
            <a:pPr eaLnBrk="1" hangingPunct="1"/>
            <a:r>
              <a:rPr lang="tr-TR" smtClean="0"/>
              <a:t>G.lamblia			10-100 cysts</a:t>
            </a:r>
          </a:p>
          <a:p>
            <a:pPr eaLnBrk="1" hangingPunct="1"/>
            <a:r>
              <a:rPr lang="tr-TR" smtClean="0"/>
              <a:t>E.histolytica			10-100 cysts</a:t>
            </a:r>
          </a:p>
          <a:p>
            <a:pPr eaLnBrk="1" hangingPunct="1"/>
            <a:r>
              <a:rPr lang="tr-TR" smtClean="0"/>
              <a:t>C.parvum			1-1000 cysts</a:t>
            </a:r>
          </a:p>
        </p:txBody>
      </p:sp>
    </p:spTree>
    <p:extLst>
      <p:ext uri="{BB962C8B-B14F-4D97-AF65-F5344CB8AC3E}">
        <p14:creationId xmlns:p14="http://schemas.microsoft.com/office/powerpoint/2010/main" val="30808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201</TotalTime>
  <Words>247</Words>
  <Application>Microsoft Office PowerPoint</Application>
  <PresentationFormat>On-screen Show (4:3)</PresentationFormat>
  <Paragraphs>75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DotumChe</vt:lpstr>
      <vt:lpstr>Andalus</vt:lpstr>
      <vt:lpstr>Arial</vt:lpstr>
      <vt:lpstr>Calibri</vt:lpstr>
      <vt:lpstr>Comic Sans MS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Office Theme</vt:lpstr>
      <vt:lpstr>Concourse</vt:lpstr>
      <vt:lpstr>PowerPoint Presentation</vt:lpstr>
      <vt:lpstr>Shigella-Epidemiology</vt:lpstr>
      <vt:lpstr>PowerPoint Presentation</vt:lpstr>
      <vt:lpstr>PowerPoint Presentation</vt:lpstr>
      <vt:lpstr>Shigella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Shigella, Prevention, and Control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mody-pc</dc:creator>
  <cp:lastModifiedBy>DR.Ahmed Saker 2O14</cp:lastModifiedBy>
  <cp:revision>19</cp:revision>
  <dcterms:created xsi:type="dcterms:W3CDTF">2006-08-16T00:00:00Z</dcterms:created>
  <dcterms:modified xsi:type="dcterms:W3CDTF">2019-03-22T19:33:17Z</dcterms:modified>
</cp:coreProperties>
</file>