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3754" r:id="rId3"/>
    <p:sldMasterId id="2147483766" r:id="rId4"/>
    <p:sldMasterId id="2147483778" r:id="rId5"/>
    <p:sldMasterId id="2147483803" r:id="rId6"/>
    <p:sldMasterId id="2147483812" r:id="rId7"/>
    <p:sldMasterId id="2147483824" r:id="rId8"/>
    <p:sldMasterId id="2147483836" r:id="rId9"/>
  </p:sldMasterIdLst>
  <p:notesMasterIdLst>
    <p:notesMasterId r:id="rId40"/>
  </p:notesMasterIdLst>
  <p:sldIdLst>
    <p:sldId id="275" r:id="rId10"/>
    <p:sldId id="276" r:id="rId11"/>
    <p:sldId id="298" r:id="rId12"/>
    <p:sldId id="339" r:id="rId13"/>
    <p:sldId id="340" r:id="rId14"/>
    <p:sldId id="341" r:id="rId15"/>
    <p:sldId id="342" r:id="rId16"/>
    <p:sldId id="299" r:id="rId17"/>
    <p:sldId id="300" r:id="rId18"/>
    <p:sldId id="301" r:id="rId19"/>
    <p:sldId id="302" r:id="rId20"/>
    <p:sldId id="289" r:id="rId21"/>
    <p:sldId id="290" r:id="rId22"/>
    <p:sldId id="291" r:id="rId23"/>
    <p:sldId id="257" r:id="rId24"/>
    <p:sldId id="260" r:id="rId25"/>
    <p:sldId id="261" r:id="rId26"/>
    <p:sldId id="262" r:id="rId27"/>
    <p:sldId id="263" r:id="rId28"/>
    <p:sldId id="278" r:id="rId29"/>
    <p:sldId id="343" r:id="rId30"/>
    <p:sldId id="259" r:id="rId31"/>
    <p:sldId id="279" r:id="rId32"/>
    <p:sldId id="345" r:id="rId33"/>
    <p:sldId id="258" r:id="rId34"/>
    <p:sldId id="256" r:id="rId35"/>
    <p:sldId id="265" r:id="rId36"/>
    <p:sldId id="344" r:id="rId37"/>
    <p:sldId id="264" r:id="rId38"/>
    <p:sldId id="32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C162BF-D523-4D1D-95A0-515F13071065}" type="datetimeFigureOut">
              <a:rPr lang="ar-IQ" smtClean="0"/>
              <a:t>16/07/1440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9BD81A-5100-4988-A49C-AC43595662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81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A67B23-2ABE-4E5E-BCEA-C9C4B0C51FA5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9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ED6666-F7B4-45A6-BBD9-EAF72BF5C70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7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57B56E-9509-44F4-8513-B001207C7983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6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857236-367E-4A61-9C68-54221C14246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63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98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62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114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622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202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520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994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306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548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5972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49051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6853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1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012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2290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3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4123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49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2811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949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1235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8415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BEDD4-9376-4659-BC7B-8CB3DF9BD03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6324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592A7-4133-4E16-AFF2-F6D8F0E4F86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6701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563C1-2B7E-4286-B5A6-1BEB8445DC1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5490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C5A02-AB15-4FAD-8893-0548302F141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8794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7F5A5-13D4-43BD-A8DD-C19375FAC7E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956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BD5AC-8AFD-42B4-96ED-25FBDC7B718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74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D178A-746A-4626-81CA-2E245C3B15D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4416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1F535-AAEA-4EB3-9921-09109202ED4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7851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A80CA-1B43-4F08-A41C-FC9CB418E59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9464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EF2CA-664B-42A4-BBA4-A4A70A936D99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3293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7C502-3151-4513-B6D8-4C55C4BC0B0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11305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8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5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8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9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1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61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5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48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80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4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fsph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24550"/>
            <a:ext cx="15716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083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667000" y="64579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</a:p>
        </p:txBody>
      </p:sp>
    </p:spTree>
    <p:extLst>
      <p:ext uri="{BB962C8B-B14F-4D97-AF65-F5344CB8AC3E}">
        <p14:creationId xmlns:p14="http://schemas.microsoft.com/office/powerpoint/2010/main" val="42560969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8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42148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</a:p>
        </p:txBody>
      </p:sp>
    </p:spTree>
    <p:extLst>
      <p:ext uri="{BB962C8B-B14F-4D97-AF65-F5344CB8AC3E}">
        <p14:creationId xmlns:p14="http://schemas.microsoft.com/office/powerpoint/2010/main" val="1234836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</a:p>
        </p:txBody>
      </p:sp>
    </p:spTree>
    <p:extLst>
      <p:ext uri="{BB962C8B-B14F-4D97-AF65-F5344CB8AC3E}">
        <p14:creationId xmlns:p14="http://schemas.microsoft.com/office/powerpoint/2010/main" val="12361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</a:p>
        </p:txBody>
      </p:sp>
    </p:spTree>
    <p:extLst>
      <p:ext uri="{BB962C8B-B14F-4D97-AF65-F5344CB8AC3E}">
        <p14:creationId xmlns:p14="http://schemas.microsoft.com/office/powerpoint/2010/main" val="14088244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</a:p>
        </p:txBody>
      </p:sp>
    </p:spTree>
    <p:extLst>
      <p:ext uri="{BB962C8B-B14F-4D97-AF65-F5344CB8AC3E}">
        <p14:creationId xmlns:p14="http://schemas.microsoft.com/office/powerpoint/2010/main" val="17599067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953000" y="6477000"/>
            <a:ext cx="3810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89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00600" y="6477000"/>
            <a:ext cx="3962400" cy="171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26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160405-947C-4DE6-A364-D8CE16CBC144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ADA0CB-94CC-44C1-84AA-B3C0CC788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688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927BC0B-6BC1-4B36-8D0D-E48EE2D64F29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F84648-FE22-4CDE-B842-494BFE44A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941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26CFC8-3E91-4138-833E-8ED76C561A8E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B3FF8A-589E-4F91-9730-8287F4650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51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4D28BF-FDA0-48DF-A50E-B614AC515E21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6FFC60-E6B0-4EA7-B027-014D89712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522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AA6E93-18D8-4F64-80E7-D183B0AAFC1F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332F12-2F38-43C2-A17A-568E2620D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32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6413BD-8958-44A9-A31A-CA5067E750ED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55987B-F9DD-49A0-B3CC-C76062CB7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909142-00F2-49D8-ADFE-E5E203241093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28F2C2-652B-4F7F-AB2D-2864BEFAE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83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CD911A3-8C0B-4446-A3CA-A56DDA0E7B1A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8E939E-8570-49F2-A44B-1D73C4A84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24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FF724B-70AE-4944-A162-A529D0A5DF8D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9C0E88-8CEC-4ACC-AF9E-9B927A95B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5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02BE5D5-6B72-40C3-8009-BB4017C37B95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557DC9-4283-46D7-8B0D-3E23D38FF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436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6531EF-37ED-4093-A99A-FB49FE5087E0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F1820F-F597-4607-87AF-8659EED53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7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97312D-4473-4CAB-A611-6643975AD6C1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E3A5DF-2B1D-4BB7-B365-9808778EF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81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77548E-0187-45BB-984B-8D3A1D6C12D3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4277BD-DD1E-40A4-8B2C-32A7763E4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63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E9ECB0-172A-4D17-AFE6-01F3BA661E74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797AF2-448F-4176-A3BA-BD01A869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95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4FE260-C6CB-41CD-9816-12E85EFCC8A5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515A4C-CD66-46ED-AFB8-37214CDE2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76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8C1F30A-62EA-4177-96E7-6E21ADE71D70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12A030-8D98-4F66-AF75-7418B839C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4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0C2FD77-3E10-4403-8772-EA8DE8EA77BE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2B217D-4837-4DCC-8909-5C67B4CD9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35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31768F-328A-4FCB-A1B5-5B3FDDBE2F48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265889-98C1-4B27-B5E3-B16991085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B23C168-0C30-4044-9100-9F826CDF6F4F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29BB97-2353-4F70-A110-A8F76BC4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9753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EC5CD8-47D6-43F6-ABE3-BF871F3D5256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7BCED3-3647-464D-8DC4-B9D88C0D18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630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E4741D-4B5B-40D4-B8DF-59EDD4F62684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DF2F10-DBF1-4734-9635-439C93059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113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A4F2A4D-CCFA-4458-A8AD-697F40BCB57E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B93444F-DFEF-47AA-A65C-B989F0C7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16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668822-CC3F-4905-BB2B-2469E2D4B7A9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BC231E-79D7-4BE3-8668-C66AB2DD5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504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8AC320A-097B-46CE-9600-2E05E24BCC9C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A29144-DE8C-481B-9275-0D4EBC239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208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F396B9-5C3E-404B-9E75-4C96F563DB82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E65CB1-ECBD-47B1-9C88-1BCEAB91D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5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C623D60-95BE-420B-801B-675CD26A63DB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95EEB1-4643-4D05-8BBE-4D59059F2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0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4264A8-C8EA-4F4F-B925-3EC3A9F40846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BC0C84-8B47-4BC8-804F-34294EC03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5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334570E-A07B-4B13-8872-EBC64AD9F001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66CEDB-ED7C-46D3-803C-61C39E4D9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230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62FBE4-A395-499E-86BA-DE081B75A6BA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F69645-E4A3-46AE-8955-6DDE1D99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81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D82B4A5-8054-441B-ABD5-0BE2400C9D49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160E4F-C039-4B03-A7EC-77D3F7E41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026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52F82D-BFC9-4601-8A76-0DE02592C94A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FA695DF-8177-43A6-AC79-A5764414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027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E593147-EC2E-4E22-9E96-39C50E920BF5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A58758-2BED-490E-BEB6-98E755244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97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E3475F-EF09-4C82-A1AB-4EC9EE765A37}" type="datetimeFigureOut">
              <a:rPr lang="en-US"/>
              <a:pPr>
                <a:defRPr/>
              </a:pPr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04B98E-3012-4244-9580-46B03612C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6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7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baseline="30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DD89AB-98B3-4D92-B3E7-12A1CC94AF99}" type="slidenum">
              <a:rPr lang="tr-TR" baseline="30000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baseline="30000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04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477000"/>
            <a:ext cx="396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Center for Food Security and Public Health, Iowa State University, 2012</a:t>
            </a: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67000" y="645795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C329CEB-589A-4269-8518-41E0337D1355}" type="datetimeFigureOut">
              <a:rPr lang="en-US">
                <a:cs typeface="Arial" panose="020B0604020202020204" pitchFamily="34" charset="0"/>
              </a:rPr>
              <a:pPr>
                <a:defRPr/>
              </a:pPr>
              <a:t>3/22/2019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449D30B-0E0A-4803-A7C9-B00642973B11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8744B9B-AEE2-47DC-A25B-435750838957}" type="datetimeFigureOut">
              <a:rPr lang="en-US">
                <a:cs typeface="Arial" panose="020B0604020202020204" pitchFamily="34" charset="0"/>
              </a:rPr>
              <a:pPr>
                <a:defRPr/>
              </a:pPr>
              <a:t>3/22/2019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97DE19E-A3B4-4FBE-A938-FCEFC8AF8E1D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7A14AD7-31BC-4367-9391-A438BA1A3621}" type="datetimeFigureOut">
              <a:rPr lang="en-US">
                <a:cs typeface="Arial" panose="020B0604020202020204" pitchFamily="34" charset="0"/>
              </a:rPr>
              <a:pPr>
                <a:defRPr/>
              </a:pPr>
              <a:t>3/22/2019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B39C69C-B6B3-4511-9919-F41C319F6A6A}" type="slidenum">
              <a:rPr lang="en-US"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7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257175" indent="-257175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rtl="1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8A1A-2A81-4671-B395-90C456479C85}" type="slidenum">
              <a:rPr lang="en-US"/>
              <a:pPr/>
              <a:t>1</a:t>
            </a:fld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672" y="762000"/>
            <a:ext cx="8229600" cy="5257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4800" b="1" i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Escherichia </a:t>
            </a:r>
            <a:r>
              <a:rPr lang="en-US" sz="4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coli</a:t>
            </a: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&amp;</a:t>
            </a: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Klebsiella</a:t>
            </a:r>
          </a:p>
          <a:p>
            <a:pPr algn="ctr">
              <a:buFontTx/>
              <a:buNone/>
            </a:pP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Dr. Salma</a:t>
            </a: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8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36667" b="10000"/>
          <a:stretch/>
        </p:blipFill>
        <p:spPr>
          <a:xfrm>
            <a:off x="685800" y="990600"/>
            <a:ext cx="8153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0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333" b="10000"/>
          <a:stretch/>
        </p:blipFill>
        <p:spPr>
          <a:xfrm>
            <a:off x="762000" y="228600"/>
            <a:ext cx="8229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14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smtClean="0">
                <a:solidFill>
                  <a:schemeClr val="hlink"/>
                </a:solidFill>
              </a:rPr>
              <a:t>Escherichia coli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sz="2800" smtClean="0"/>
              <a:t>five species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sepsis, UTIs, meningitis, gastroenteritis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Gram-negative, facultative anaerobic rods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Fermenter; oxidase negative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Outer membrane makes the organisms susceptible to drying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smtClean="0"/>
              <a:t>Lipopolysaccharide consists of outer somatic O polysaccharide, core polysaccharide (common antigen), and lipid A (endotoxin) </a:t>
            </a:r>
          </a:p>
        </p:txBody>
      </p:sp>
    </p:spTree>
    <p:extLst>
      <p:ext uri="{BB962C8B-B14F-4D97-AF65-F5344CB8AC3E}">
        <p14:creationId xmlns:p14="http://schemas.microsoft.com/office/powerpoint/2010/main" val="242739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296987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chemeClr val="folHlink"/>
                </a:solidFill>
              </a:rPr>
              <a:t>Specialized Virulence Factors Associated with Escherichia coli</a:t>
            </a:r>
            <a:r>
              <a:rPr lang="tr-TR" sz="3200" smtClean="0">
                <a:solidFill>
                  <a:schemeClr val="folHlink"/>
                </a:solidFill>
              </a:rPr>
              <a:t> </a:t>
            </a:r>
            <a:r>
              <a:rPr lang="tr-TR" sz="3200" b="1" smtClean="0">
                <a:solidFill>
                  <a:schemeClr val="folHlink"/>
                </a:solidFill>
              </a:rPr>
              <a:t>Adhesins</a:t>
            </a:r>
            <a:r>
              <a:rPr lang="tr-TR" sz="3200" smtClean="0"/>
              <a:t> and </a:t>
            </a:r>
            <a:r>
              <a:rPr lang="tr-TR" sz="3200" b="1" smtClean="0">
                <a:solidFill>
                  <a:schemeClr val="folHlink"/>
                </a:solidFill>
              </a:rPr>
              <a:t>Exotoxins</a:t>
            </a:r>
            <a:r>
              <a:rPr lang="tr-TR" sz="3200" smtClean="0"/>
              <a:t> </a:t>
            </a:r>
            <a:br>
              <a:rPr lang="tr-TR" sz="3200" smtClean="0"/>
            </a:br>
            <a:r>
              <a:rPr lang="tr-TR" sz="3200" smtClean="0"/>
              <a:t/>
            </a:r>
            <a:br>
              <a:rPr lang="tr-TR" sz="3200" smtClean="0"/>
            </a:br>
            <a:endParaRPr lang="tr-TR" sz="3200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316" y="2708920"/>
            <a:ext cx="8665367" cy="2841104"/>
          </a:xfrm>
          <a:noFill/>
        </p:spPr>
      </p:pic>
    </p:spTree>
    <p:extLst>
      <p:ext uri="{BB962C8B-B14F-4D97-AF65-F5344CB8AC3E}">
        <p14:creationId xmlns:p14="http://schemas.microsoft.com/office/powerpoint/2010/main" val="2667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tr-TR" i="1" smtClean="0">
                <a:solidFill>
                  <a:schemeClr val="hlink"/>
                </a:solidFill>
              </a:rPr>
              <a:t>Escherichia coli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 eaLnBrk="1" hangingPunct="1"/>
            <a:r>
              <a:rPr lang="tr-TR" smtClean="0"/>
              <a:t>the most common gram-negative rods isolated from patients with sepsis </a:t>
            </a:r>
          </a:p>
          <a:p>
            <a:pPr eaLnBrk="1" hangingPunct="1"/>
            <a:r>
              <a:rPr lang="tr-TR" smtClean="0"/>
              <a:t>responsible for causing more than 80% of all community-acquired UTIs </a:t>
            </a:r>
          </a:p>
          <a:p>
            <a:pPr eaLnBrk="1" hangingPunct="1"/>
            <a:r>
              <a:rPr lang="tr-TR" smtClean="0"/>
              <a:t>gastroenteritis in developing countries </a:t>
            </a:r>
          </a:p>
          <a:p>
            <a:pPr eaLnBrk="1" hangingPunct="1"/>
            <a:r>
              <a:rPr lang="tr-TR" smtClean="0"/>
              <a:t>Most infections are endogenous </a:t>
            </a:r>
          </a:p>
        </p:txBody>
      </p:sp>
    </p:spTree>
    <p:extLst>
      <p:ext uri="{BB962C8B-B14F-4D97-AF65-F5344CB8AC3E}">
        <p14:creationId xmlns:p14="http://schemas.microsoft.com/office/powerpoint/2010/main" val="36869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534400" cy="60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85800"/>
            <a:ext cx="381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438400"/>
            <a:ext cx="304800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3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152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6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2FA19-4F63-4FAB-8A89-CEA09582B122}" type="slidenum">
              <a:rPr lang="en-US"/>
              <a:pPr/>
              <a:t>2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Escherichia coli</a:t>
            </a:r>
            <a:r>
              <a:rPr lang="en-US" sz="4000" dirty="0"/>
              <a:t>: The Most Prevalent Enteric Bacillus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r>
              <a:rPr lang="en-US"/>
              <a:t>Most common aerobic and non-fastidious bacterium in gut</a:t>
            </a:r>
          </a:p>
          <a:p>
            <a:r>
              <a:rPr lang="en-US"/>
              <a:t>150 strains</a:t>
            </a:r>
          </a:p>
          <a:p>
            <a:r>
              <a:rPr lang="en-US"/>
              <a:t>Some have developed virulence through plasmid transfer, others are opportunists.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6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14375"/>
            <a:ext cx="822960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algn="l">
              <a:buFont typeface="Wingdings" pitchFamily="2" charset="2"/>
              <a:buNone/>
              <a:defRPr/>
            </a:pPr>
            <a:endParaRPr lang="en-US" dirty="0" smtClean="0"/>
          </a:p>
          <a:p>
            <a:pPr algn="l">
              <a:buFont typeface="Wingdings" pitchFamily="2" charset="2"/>
              <a:buNone/>
              <a:defRPr/>
            </a:pPr>
            <a:endParaRPr lang="en-US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800" dirty="0" err="1" smtClean="0"/>
              <a:t>metalic</a:t>
            </a:r>
            <a:r>
              <a:rPr lang="en-US" sz="2800" dirty="0" smtClean="0"/>
              <a:t> green on </a:t>
            </a:r>
            <a:r>
              <a:rPr lang="en-US" sz="2800" dirty="0" smtClean="0">
                <a:solidFill>
                  <a:srgbClr val="FFC000"/>
                </a:solidFill>
              </a:rPr>
              <a:t>( EMB ) </a:t>
            </a:r>
            <a:endParaRPr lang="en-US" sz="2800" dirty="0" smtClean="0"/>
          </a:p>
          <a:p>
            <a:pPr algn="l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ar-IQ" dirty="0"/>
          </a:p>
        </p:txBody>
      </p:sp>
      <p:pic>
        <p:nvPicPr>
          <p:cNvPr id="18436" name="Picture 2" descr="C:\Users\HP G62\Pictures\untitl 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39290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285750" y="571500"/>
            <a:ext cx="11155363" cy="5499100"/>
            <a:chOff x="614" y="-2591"/>
            <a:chExt cx="7027" cy="5258"/>
          </a:xfrm>
        </p:grpSpPr>
        <p:pic>
          <p:nvPicPr>
            <p:cNvPr id="18438" name="Picture 5" descr="Char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-2591"/>
              <a:ext cx="2385" cy="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3719" y="1917"/>
              <a:ext cx="2475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</a:rPr>
                <a:t>left: no lactose fermentation</a:t>
              </a:r>
            </a:p>
            <a:p>
              <a:pPr algn="l" rtl="0" eaLnBrk="1" hangingPunct="1"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</a:rPr>
                <a:t>right:</a:t>
              </a:r>
              <a:r>
                <a:rPr lang="en-US" b="1">
                  <a:solidFill>
                    <a:srgbClr val="FF00FF"/>
                  </a:solidFill>
                  <a:latin typeface="Comic Sans MS" pitchFamily="66" charset="0"/>
                </a:rPr>
                <a:t> lactose </a:t>
              </a:r>
              <a:r>
                <a:rPr lang="en-US" b="1">
                  <a:latin typeface="Comic Sans MS" pitchFamily="66" charset="0"/>
                </a:rPr>
                <a:t>fermentation</a:t>
              </a:r>
            </a:p>
          </p:txBody>
        </p:sp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3674" y="1303"/>
              <a:ext cx="39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Comic Sans MS" pitchFamily="66" charset="0"/>
                </a:rPr>
                <a:t>Differential Media:</a:t>
              </a:r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3674" y="890"/>
              <a:ext cx="2520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 rtl="0"/>
              <a:r>
                <a:rPr lang="en-US" sz="3200">
                  <a:solidFill>
                    <a:srgbClr val="FF0000"/>
                  </a:solidFill>
                  <a:latin typeface="Comic Sans MS" pitchFamily="66" charset="0"/>
                </a:rPr>
                <a:t>MacConkey Agar</a:t>
              </a:r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614" y="979"/>
              <a:ext cx="1296" cy="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 rtl="0"/>
              <a:endParaRPr lang="ar-IQ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627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232297"/>
            <a:ext cx="6172200" cy="681038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8723" name="Picture 2" descr="E:\البحث وكل مايخص الدراسة\microbiology lab\photo\ecoli macconk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192883"/>
            <a:ext cx="4098600" cy="3020020"/>
          </a:xfrm>
        </p:spPr>
      </p:pic>
      <p:pic>
        <p:nvPicPr>
          <p:cNvPr id="158724" name="Picture 2" descr="E:\البحث وكل مايخص الدراسة\microbiology lab\photo\Escherichia coli macConk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8" y="1183784"/>
            <a:ext cx="427105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59160" y="4987372"/>
            <a:ext cx="542567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E.coli</a:t>
            </a:r>
            <a:r>
              <a:rPr lang="en-US" sz="28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 on MacConkey’s agar </a:t>
            </a:r>
          </a:p>
          <a:p>
            <a:pPr algn="ctr">
              <a:defRPr/>
            </a:pPr>
            <a:r>
              <a:rPr lang="en-US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Times New Roman" pitchFamily="18" charset="0"/>
              </a:rPr>
              <a:t>(pink colony due to lactose fermentation</a:t>
            </a:r>
            <a:endParaRPr lang="en-US" dirty="0">
              <a:solidFill>
                <a:srgbClr val="9BBB5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9122" y="4339829"/>
            <a:ext cx="267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Dry, discreet pink colonies</a:t>
            </a:r>
          </a:p>
        </p:txBody>
      </p:sp>
    </p:spTree>
    <p:extLst>
      <p:ext uri="{BB962C8B-B14F-4D97-AF65-F5344CB8AC3E}">
        <p14:creationId xmlns:p14="http://schemas.microsoft.com/office/powerpoint/2010/main" val="15883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480"/>
            <a:ext cx="3857625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9460" name="Picture 2" descr="D:\IMViC Test - Tryptone Broth before adding Kovacs_files\image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30003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:\IMViC Test - Tryptone Broth before adding Kovacs_files\image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"/>
            <a:ext cx="30718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D:\Microbiology Lab   MOLB 2210_files\MR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30718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33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232297"/>
            <a:ext cx="6172200" cy="681038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61795" name="Picture 2" descr="E:\البحث وكل مايخص الدراسة\microbiology lab\photo\EMB E co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329" y="1772842"/>
            <a:ext cx="3698081" cy="3698081"/>
          </a:xfrm>
        </p:spPr>
      </p:pic>
      <p:pic>
        <p:nvPicPr>
          <p:cNvPr id="161796" name="Picture 2" descr="E:\البحث وكل مايخص الدراسة\microbiology lab\photo\E_coli_EMB_fi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1" y="1913335"/>
            <a:ext cx="3580209" cy="341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96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7" y="0"/>
            <a:ext cx="7810246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232297"/>
            <a:ext cx="6172200" cy="681038"/>
          </a:xfrm>
        </p:spPr>
        <p:txBody>
          <a:bodyPr rtlCol="1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9747" name="Picture 2" descr="E:\البحث وكل مايخص الدراسة\microbiology lab\photo\MAC%20Ecol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756919"/>
            <a:ext cx="3657600" cy="3738881"/>
          </a:xfrm>
        </p:spPr>
      </p:pic>
      <p:pic>
        <p:nvPicPr>
          <p:cNvPr id="159748" name="Picture 3" descr="E:\البحث وكل مايخص الدراسة\microbiology lab\photo\MAC Kleb pneumoni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3814969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50218" y="4966097"/>
            <a:ext cx="5907882" cy="907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Klebsiella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on MacConkey’s agar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(pink mucoid colony due to lactose fermentation</a:t>
            </a:r>
            <a:endParaRPr lang="en-US" sz="2000" dirty="0">
              <a:solidFill>
                <a:srgbClr val="9BBB59">
                  <a:lumMod val="75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11" b="7778"/>
          <a:stretch/>
        </p:blipFill>
        <p:spPr>
          <a:xfrm>
            <a:off x="0" y="533400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2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643306" y="1714488"/>
            <a:ext cx="25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2" charset="-78"/>
                <a:cs typeface="Andalus" pitchFamily="2" charset="-78"/>
              </a:rPr>
              <a:t>Thank you </a:t>
            </a:r>
            <a:endParaRPr lang="en-US" sz="4800" dirty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7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History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First description of </a:t>
            </a:r>
            <a:r>
              <a:rPr lang="en-US" altLang="en-US" i="1" smtClean="0"/>
              <a:t>E. coli </a:t>
            </a:r>
            <a:r>
              <a:rPr lang="en-US" altLang="en-US" smtClean="0"/>
              <a:t>O157:H7</a:t>
            </a:r>
          </a:p>
          <a:p>
            <a:pPr lvl="1" eaLnBrk="1" hangingPunct="1"/>
            <a:r>
              <a:rPr lang="en-US" altLang="en-US" smtClean="0"/>
              <a:t>1982</a:t>
            </a:r>
          </a:p>
          <a:p>
            <a:pPr lvl="1" eaLnBrk="1" hangingPunct="1"/>
            <a:r>
              <a:rPr lang="en-US" altLang="en-US" smtClean="0"/>
              <a:t>Four patients with bloody diarrhea</a:t>
            </a:r>
          </a:p>
          <a:p>
            <a:pPr lvl="1" eaLnBrk="1" hangingPunct="1"/>
            <a:r>
              <a:rPr lang="en-US" altLang="en-US" smtClean="0"/>
              <a:t>Linked to undercooked hamburgers                  at a fast food chain</a:t>
            </a:r>
          </a:p>
          <a:p>
            <a:pPr eaLnBrk="1" hangingPunct="1"/>
            <a:r>
              <a:rPr lang="en-US" altLang="en-US" smtClean="0"/>
              <a:t>Other sources identified over time</a:t>
            </a:r>
          </a:p>
          <a:p>
            <a:pPr eaLnBrk="1" hangingPunct="1"/>
            <a:r>
              <a:rPr lang="en-US" altLang="en-US" smtClean="0"/>
              <a:t>Now a major problem </a:t>
            </a:r>
          </a:p>
          <a:p>
            <a:pPr lvl="1" eaLnBrk="1" hangingPunct="1"/>
            <a:r>
              <a:rPr lang="en-US" altLang="en-US" smtClean="0"/>
              <a:t>Physicians, public health, food industry</a:t>
            </a:r>
          </a:p>
        </p:txBody>
      </p:sp>
    </p:spTree>
    <p:extLst>
      <p:ext uri="{BB962C8B-B14F-4D97-AF65-F5344CB8AC3E}">
        <p14:creationId xmlns:p14="http://schemas.microsoft.com/office/powerpoint/2010/main" val="30382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Geographic Distribution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E. coli </a:t>
            </a:r>
            <a:r>
              <a:rPr lang="en-US" altLang="en-US" smtClean="0"/>
              <a:t>O157:H7</a:t>
            </a:r>
          </a:p>
          <a:p>
            <a:pPr lvl="1" eaLnBrk="1" hangingPunct="1"/>
            <a:r>
              <a:rPr lang="en-US" altLang="en-US" smtClean="0"/>
              <a:t>Found worldwide</a:t>
            </a:r>
          </a:p>
          <a:p>
            <a:pPr lvl="1" eaLnBrk="1" hangingPunct="1"/>
            <a:r>
              <a:rPr lang="en-US" altLang="en-US" smtClean="0"/>
              <a:t>Exception: Antarctica</a:t>
            </a:r>
          </a:p>
          <a:p>
            <a:pPr eaLnBrk="1" hangingPunct="1"/>
            <a:r>
              <a:rPr lang="en-US" altLang="en-US" smtClean="0"/>
              <a:t>Other EHEC</a:t>
            </a:r>
          </a:p>
          <a:p>
            <a:pPr lvl="1" eaLnBrk="1" hangingPunct="1"/>
            <a:r>
              <a:rPr lang="en-US" altLang="en-US" smtClean="0"/>
              <a:t>Wide distribution</a:t>
            </a:r>
          </a:p>
          <a:p>
            <a:pPr eaLnBrk="1" hangingPunct="1"/>
            <a:r>
              <a:rPr lang="en-US" altLang="en-US" smtClean="0"/>
              <a:t>Prominent serotypes may vary by geographic area</a:t>
            </a:r>
          </a:p>
        </p:txBody>
      </p:sp>
    </p:spTree>
    <p:extLst>
      <p:ext uri="{BB962C8B-B14F-4D97-AF65-F5344CB8AC3E}">
        <p14:creationId xmlns:p14="http://schemas.microsoft.com/office/powerpoint/2010/main" val="21494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Morbidity and Mortality: Humans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Seasonal variation </a:t>
            </a:r>
          </a:p>
          <a:p>
            <a:pPr lvl="1" eaLnBrk="1" hangingPunct="1"/>
            <a:r>
              <a:rPr lang="en-US" altLang="en-US" smtClean="0"/>
              <a:t>North America</a:t>
            </a:r>
          </a:p>
          <a:p>
            <a:pPr lvl="2" eaLnBrk="1" hangingPunct="1"/>
            <a:r>
              <a:rPr lang="en-US" altLang="en-US" smtClean="0"/>
              <a:t>Most infections in summer, autumn</a:t>
            </a:r>
          </a:p>
          <a:p>
            <a:pPr lvl="2" eaLnBrk="1" hangingPunct="1"/>
            <a:r>
              <a:rPr lang="en-US" altLang="en-US" smtClean="0"/>
              <a:t>Due to seasonal shedding in animals or increase in summer barbecues?</a:t>
            </a:r>
          </a:p>
          <a:p>
            <a:pPr eaLnBrk="1" hangingPunct="1"/>
            <a:r>
              <a:rPr lang="en-US" altLang="en-US" smtClean="0"/>
              <a:t>Incidence</a:t>
            </a:r>
          </a:p>
          <a:p>
            <a:pPr lvl="1" eaLnBrk="1" hangingPunct="1"/>
            <a:r>
              <a:rPr lang="en-US" altLang="en-US" smtClean="0"/>
              <a:t>U.S. 1996-2010: 0.9 cases/100,000</a:t>
            </a:r>
          </a:p>
          <a:p>
            <a:pPr eaLnBrk="1" hangingPunct="1"/>
            <a:r>
              <a:rPr lang="en-US" altLang="en-US" smtClean="0"/>
              <a:t>Mortality</a:t>
            </a:r>
          </a:p>
          <a:p>
            <a:pPr lvl="1" eaLnBrk="1" hangingPunct="1"/>
            <a:r>
              <a:rPr lang="en-US" altLang="en-US" smtClean="0"/>
              <a:t>HUS: 3-10% (children), 50% (elderly)</a:t>
            </a:r>
          </a:p>
          <a:p>
            <a:pPr lvl="1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47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O157 Incidence: 1996-2010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19225"/>
            <a:ext cx="7620000" cy="4919663"/>
          </a:xfrm>
          <a:prstGeom prst="rect">
            <a:avLst/>
          </a:prstGeom>
          <a:noFill/>
          <a:ln w="28575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7777" b="15556"/>
          <a:stretch/>
        </p:blipFill>
        <p:spPr>
          <a:xfrm>
            <a:off x="533400" y="381000"/>
            <a:ext cx="8610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6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 b="37983"/>
          <a:stretch/>
        </p:blipFill>
        <p:spPr>
          <a:xfrm>
            <a:off x="-26158" y="1371600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FSPH PPT Template 2012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C000"/>
      </a:hlink>
      <a:folHlink>
        <a:srgbClr val="FFFF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E4B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E4B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</TotalTime>
  <Words>297</Words>
  <Application>Microsoft Office PowerPoint</Application>
  <PresentationFormat>On-screen Show (4:3)</PresentationFormat>
  <Paragraphs>76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51" baseType="lpstr">
      <vt:lpstr>Andalus</vt:lpstr>
      <vt:lpstr>Arial</vt:lpstr>
      <vt:lpstr>Calibri</vt:lpstr>
      <vt:lpstr>Comic Sans MS</vt:lpstr>
      <vt:lpstr>Corbel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5_Ofis Teması</vt:lpstr>
      <vt:lpstr>6_Ofis Teması</vt:lpstr>
      <vt:lpstr>7_Ofis Teması</vt:lpstr>
      <vt:lpstr>Office Theme</vt:lpstr>
      <vt:lpstr>CFSPH PPT Template 2012</vt:lpstr>
      <vt:lpstr>5_Office Theme</vt:lpstr>
      <vt:lpstr>6_Office Theme</vt:lpstr>
      <vt:lpstr>7_Office Theme</vt:lpstr>
      <vt:lpstr>PowerPoint Presentation</vt:lpstr>
      <vt:lpstr>Escherichia coli: The Most Prevalent Enteric Bacillus</vt:lpstr>
      <vt:lpstr>PowerPoint Presentation</vt:lpstr>
      <vt:lpstr>History</vt:lpstr>
      <vt:lpstr>Geographic Distribution</vt:lpstr>
      <vt:lpstr>Morbidity and Mortality: Humans</vt:lpstr>
      <vt:lpstr>O157 Incidence: 1996-2010</vt:lpstr>
      <vt:lpstr>PowerPoint Presentation</vt:lpstr>
      <vt:lpstr>PowerPoint Presentation</vt:lpstr>
      <vt:lpstr>PowerPoint Presentation</vt:lpstr>
      <vt:lpstr>PowerPoint Presentation</vt:lpstr>
      <vt:lpstr>Escherichia coli</vt:lpstr>
      <vt:lpstr>Specialized Virulence Factors Associated with Escherichia coli Adhesins and Exotoxins   </vt:lpstr>
      <vt:lpstr>Escherichia coli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mody-pc</dc:creator>
  <cp:lastModifiedBy>DR.Ahmed Saker 2O14</cp:lastModifiedBy>
  <cp:revision>23</cp:revision>
  <dcterms:created xsi:type="dcterms:W3CDTF">2006-08-16T00:00:00Z</dcterms:created>
  <dcterms:modified xsi:type="dcterms:W3CDTF">2019-03-22T14:09:33Z</dcterms:modified>
</cp:coreProperties>
</file>