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2"/>
  </p:notesMasterIdLst>
  <p:sldIdLst>
    <p:sldId id="278" r:id="rId2"/>
    <p:sldId id="326" r:id="rId3"/>
    <p:sldId id="327" r:id="rId4"/>
    <p:sldId id="328" r:id="rId5"/>
    <p:sldId id="318" r:id="rId6"/>
    <p:sldId id="319" r:id="rId7"/>
    <p:sldId id="316" r:id="rId8"/>
    <p:sldId id="341" r:id="rId9"/>
    <p:sldId id="352" r:id="rId10"/>
    <p:sldId id="353" r:id="rId11"/>
    <p:sldId id="279" r:id="rId12"/>
    <p:sldId id="281" r:id="rId13"/>
    <p:sldId id="355" r:id="rId14"/>
    <p:sldId id="329" r:id="rId15"/>
    <p:sldId id="330" r:id="rId16"/>
    <p:sldId id="331" r:id="rId17"/>
    <p:sldId id="332" r:id="rId18"/>
    <p:sldId id="333" r:id="rId19"/>
    <p:sldId id="334" r:id="rId20"/>
    <p:sldId id="354" r:id="rId21"/>
    <p:sldId id="335" r:id="rId22"/>
    <p:sldId id="358" r:id="rId23"/>
    <p:sldId id="337" r:id="rId24"/>
    <p:sldId id="338" r:id="rId25"/>
    <p:sldId id="340" r:id="rId26"/>
    <p:sldId id="344" r:id="rId27"/>
    <p:sldId id="345" r:id="rId28"/>
    <p:sldId id="346" r:id="rId29"/>
    <p:sldId id="347" r:id="rId30"/>
    <p:sldId id="348" r:id="rId31"/>
    <p:sldId id="349" r:id="rId32"/>
    <p:sldId id="356" r:id="rId33"/>
    <p:sldId id="290" r:id="rId34"/>
    <p:sldId id="291" r:id="rId35"/>
    <p:sldId id="292" r:id="rId36"/>
    <p:sldId id="293" r:id="rId37"/>
    <p:sldId id="306" r:id="rId38"/>
    <p:sldId id="294" r:id="rId39"/>
    <p:sldId id="307" r:id="rId40"/>
    <p:sldId id="295" r:id="rId41"/>
    <p:sldId id="308" r:id="rId42"/>
    <p:sldId id="310" r:id="rId43"/>
    <p:sldId id="296" r:id="rId44"/>
    <p:sldId id="311" r:id="rId45"/>
    <p:sldId id="297" r:id="rId46"/>
    <p:sldId id="312" r:id="rId47"/>
    <p:sldId id="298" r:id="rId48"/>
    <p:sldId id="313" r:id="rId49"/>
    <p:sldId id="314" r:id="rId50"/>
    <p:sldId id="32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97" autoAdjust="0"/>
  </p:normalViewPr>
  <p:slideViewPr>
    <p:cSldViewPr>
      <p:cViewPr varScale="1">
        <p:scale>
          <a:sx n="60" d="100"/>
          <a:sy n="60" d="100"/>
        </p:scale>
        <p:origin x="16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19346-19FB-4207-8943-10238B012D3E}" type="datetimeFigureOut">
              <a:rPr lang="en-US" smtClean="0"/>
              <a:t>3/19/2019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16375-DF22-4A16-A85C-F497B3319F16}" type="slidenum">
              <a:rPr lang="en-US" smtClean="0"/>
              <a:t>‹#›</a:t>
            </a:fld>
            <a:endParaRPr lang="en-US"/>
          </a:p>
        </p:txBody>
      </p:sp>
    </p:spTree>
    <p:extLst>
      <p:ext uri="{BB962C8B-B14F-4D97-AF65-F5344CB8AC3E}">
        <p14:creationId xmlns:p14="http://schemas.microsoft.com/office/powerpoint/2010/main" val="338750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dirty="0">
              <a:latin typeface="Arial" charset="0"/>
              <a:cs typeface="Arial" charset="0"/>
            </a:endParaRPr>
          </a:p>
        </p:txBody>
      </p:sp>
      <p:sp>
        <p:nvSpPr>
          <p:cNvPr id="126980" name="Slide Number Placeholder 9"/>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C33DB3E-F7C1-4B85-8D2F-4789FE256A98}" type="slidenum">
              <a:rPr lang="en-US" smtClean="0">
                <a:solidFill>
                  <a:prstClr val="black"/>
                </a:solidFill>
              </a:rPr>
              <a:pPr>
                <a:defRPr/>
              </a:pPr>
              <a:t>1</a:t>
            </a:fld>
            <a:endParaRPr lang="en-US" dirty="0" smtClean="0">
              <a:solidFill>
                <a:prstClr val="black"/>
              </a:solidFill>
            </a:endParaRPr>
          </a:p>
        </p:txBody>
      </p:sp>
    </p:spTree>
    <p:custDataLst>
      <p:tags r:id="rId1"/>
    </p:custData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35</a:t>
            </a:fld>
            <a:endParaRPr lang="en-US" dirty="0" smtClean="0">
              <a:solidFill>
                <a:prstClr val="black"/>
              </a:solidFill>
            </a:endParaRPr>
          </a:p>
        </p:txBody>
      </p:sp>
    </p:spTree>
    <p:custDataLst>
      <p:tags r:id="rId1"/>
    </p:custData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b="0" dirty="0" smtClean="0">
                <a:latin typeface="Arial" charset="0"/>
                <a:cs typeface="Arial" charset="0"/>
              </a:rPr>
              <a:t>For the purpose of this scenario,</a:t>
            </a:r>
            <a:r>
              <a:rPr lang="en-US" sz="1100" b="0" baseline="0" dirty="0" smtClean="0">
                <a:latin typeface="Arial" charset="0"/>
                <a:cs typeface="Arial" charset="0"/>
              </a:rPr>
              <a:t> we are just looking at weight. Assume Omar’s length is normal throughout, which would be expected given that weight typically reveals a growth disturbance before length is affected.</a:t>
            </a:r>
            <a:endParaRPr lang="en-US" sz="1100" b="0"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36</a:t>
            </a:fld>
            <a:endParaRPr lang="en-US" dirty="0" smtClean="0">
              <a:solidFill>
                <a:prstClr val="black"/>
              </a:solidFill>
            </a:endParaRPr>
          </a:p>
        </p:txBody>
      </p:sp>
    </p:spTree>
    <p:custDataLst>
      <p:tags r:id="rId1"/>
    </p:custData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b="1" dirty="0" smtClean="0">
                <a:latin typeface="Arial" charset="0"/>
                <a:cs typeface="Arial" charset="0"/>
              </a:rPr>
              <a:t>Is this expected?</a:t>
            </a:r>
            <a:r>
              <a:rPr lang="en-US" sz="1100" b="0" dirty="0" smtClean="0">
                <a:latin typeface="Arial" charset="0"/>
                <a:cs typeface="Arial" charset="0"/>
              </a:rPr>
              <a:t> Yes and no. Omar is</a:t>
            </a:r>
            <a:r>
              <a:rPr lang="en-US" sz="1100" b="0" baseline="0" dirty="0" smtClean="0">
                <a:latin typeface="Arial" charset="0"/>
                <a:cs typeface="Arial" charset="0"/>
              </a:rPr>
              <a:t> not yet two weeks of age, so would not necessarily have re-gained his birth weight by this visit. However, given the mother’s concern, further history and exam is appropriate.  </a:t>
            </a:r>
            <a:endParaRPr lang="en-US" sz="1100" b="1" dirty="0" smtClean="0">
              <a:latin typeface="Arial" charset="0"/>
              <a:cs typeface="Arial" charset="0"/>
            </a:endParaRPr>
          </a:p>
          <a:p>
            <a:r>
              <a:rPr lang="en-US" sz="1100" b="1" dirty="0" smtClean="0">
                <a:latin typeface="Arial" charset="0"/>
                <a:cs typeface="Arial" charset="0"/>
              </a:rPr>
              <a:t>What</a:t>
            </a:r>
            <a:r>
              <a:rPr lang="en-US" sz="1100" b="1" baseline="0" dirty="0" smtClean="0">
                <a:latin typeface="Arial" charset="0"/>
                <a:cs typeface="Arial" charset="0"/>
              </a:rPr>
              <a:t> else would you do at this visit? </a:t>
            </a:r>
            <a:r>
              <a:rPr lang="en-US" sz="1100" b="0" baseline="0" dirty="0" smtClean="0">
                <a:latin typeface="Arial" charset="0"/>
                <a:cs typeface="Arial" charset="0"/>
              </a:rPr>
              <a:t>Perform a lactation assessment in the clinic, i.e. observe positioning, latch, nipple condition, expressed breast milk. Assess infant hydration status, frequency of urine and stool output. Reassure and counsel the mother as appropriate. Provide guidance/treatment (or refer) for cracked nipples or any other concerning findings.</a:t>
            </a:r>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38</a:t>
            </a:fld>
            <a:endParaRPr lang="en-US" dirty="0" smtClean="0">
              <a:solidFill>
                <a:prstClr val="black"/>
              </a:solidFill>
            </a:endParaRPr>
          </a:p>
        </p:txBody>
      </p:sp>
    </p:spTree>
    <p:custDataLst>
      <p:tags r:id="rId1"/>
    </p:custData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b="1" dirty="0" smtClean="0">
                <a:latin typeface="Arial" charset="0"/>
                <a:cs typeface="Arial" charset="0"/>
              </a:rPr>
              <a:t>Is</a:t>
            </a:r>
            <a:r>
              <a:rPr lang="en-US" sz="1100" b="1" baseline="0" dirty="0" smtClean="0">
                <a:latin typeface="Arial" charset="0"/>
                <a:cs typeface="Arial" charset="0"/>
              </a:rPr>
              <a:t> this expected?</a:t>
            </a:r>
            <a:r>
              <a:rPr lang="en-US" sz="1100" b="0" baseline="0" dirty="0" smtClean="0">
                <a:latin typeface="Arial" charset="0"/>
                <a:cs typeface="Arial" charset="0"/>
              </a:rPr>
              <a:t> No, this is not expected. </a:t>
            </a:r>
            <a:r>
              <a:rPr lang="en-US" sz="1200" kern="1200" dirty="0" smtClean="0">
                <a:solidFill>
                  <a:schemeClr val="tx1"/>
                </a:solidFill>
                <a:effectLst/>
                <a:latin typeface="+mn-lt"/>
                <a:ea typeface="+mn-ea"/>
                <a:cs typeface="+mn-cs"/>
              </a:rPr>
              <a:t>Omar has not yet regained his birth weight, suggesting the need for more follow-up and feeding assistance, and possibly</a:t>
            </a:r>
            <a:r>
              <a:rPr lang="en-US" sz="1200" kern="1200" baseline="0" dirty="0" smtClean="0">
                <a:solidFill>
                  <a:schemeClr val="tx1"/>
                </a:solidFill>
                <a:effectLst/>
                <a:latin typeface="+mn-lt"/>
                <a:ea typeface="+mn-ea"/>
                <a:cs typeface="+mn-cs"/>
              </a:rPr>
              <a:t> evaluation by (or referral to) a pediatrician</a:t>
            </a:r>
            <a:r>
              <a:rPr lang="en-US" sz="1200" kern="1200" dirty="0" smtClean="0">
                <a:solidFill>
                  <a:schemeClr val="tx1"/>
                </a:solidFill>
                <a:effectLst/>
                <a:latin typeface="+mn-lt"/>
                <a:ea typeface="+mn-ea"/>
                <a:cs typeface="+mn-cs"/>
              </a:rPr>
              <a:t>. </a:t>
            </a:r>
          </a:p>
          <a:p>
            <a:r>
              <a:rPr lang="en-US" sz="1100" b="1" baseline="0" dirty="0" smtClean="0">
                <a:latin typeface="Arial" charset="0"/>
                <a:cs typeface="Arial" charset="0"/>
              </a:rPr>
              <a:t>What else would you do at this visit?</a:t>
            </a:r>
            <a:r>
              <a:rPr lang="en-US" sz="1100" b="0" baseline="0" dirty="0" smtClean="0">
                <a:latin typeface="Arial" charset="0"/>
                <a:cs typeface="Arial" charset="0"/>
              </a:rPr>
              <a:t> </a:t>
            </a:r>
            <a:r>
              <a:rPr lang="en-US" sz="1100" kern="1200" dirty="0" smtClean="0">
                <a:solidFill>
                  <a:schemeClr val="tx1"/>
                </a:solidFill>
                <a:effectLst/>
                <a:latin typeface="+mn-lt"/>
                <a:ea typeface="+mn-ea"/>
                <a:cs typeface="+mn-cs"/>
              </a:rPr>
              <a:t>In order to determine the cause of Omar's poor weight gain, evaluate feeding for position, latch, and milk transfer.</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Interview Omar's mother about intervals between feeds, the number of feeds per 24 hours, any</a:t>
            </a:r>
            <a:r>
              <a:rPr lang="en-US" sz="1100" kern="1200" baseline="0" dirty="0" smtClean="0">
                <a:solidFill>
                  <a:schemeClr val="tx1"/>
                </a:solidFill>
                <a:effectLst/>
                <a:latin typeface="+mn-lt"/>
                <a:ea typeface="+mn-ea"/>
                <a:cs typeface="+mn-cs"/>
              </a:rPr>
              <a:t> supplementary feeding practices, </a:t>
            </a:r>
            <a:r>
              <a:rPr lang="en-US" sz="1100" kern="1200" dirty="0" smtClean="0">
                <a:solidFill>
                  <a:schemeClr val="tx1"/>
                </a:solidFill>
                <a:effectLst/>
                <a:latin typeface="+mn-lt"/>
                <a:ea typeface="+mn-ea"/>
                <a:cs typeface="+mn-cs"/>
              </a:rPr>
              <a:t>and Omar's elimination patterns (how many urine and soiled diapers each day).</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Based on this information, provide (or refer) mother for further</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breastfeeding support and possible supplemental</a:t>
            </a:r>
            <a:r>
              <a:rPr lang="en-US" sz="1100" kern="1200" baseline="0" dirty="0" smtClean="0">
                <a:solidFill>
                  <a:schemeClr val="tx1"/>
                </a:solidFill>
                <a:effectLst/>
                <a:latin typeface="+mn-lt"/>
                <a:ea typeface="+mn-ea"/>
                <a:cs typeface="+mn-cs"/>
              </a:rPr>
              <a:t> feeding with formula</a:t>
            </a:r>
            <a:r>
              <a:rPr lang="en-US" sz="1100" kern="1200" dirty="0" smtClean="0">
                <a:solidFill>
                  <a:schemeClr val="tx1"/>
                </a:solidFill>
                <a:effectLst/>
                <a:latin typeface="+mn-lt"/>
                <a:ea typeface="+mn-ea"/>
                <a:cs typeface="+mn-cs"/>
              </a:rPr>
              <a:t>. Depending</a:t>
            </a:r>
            <a:r>
              <a:rPr lang="en-US" sz="1100" kern="1200" baseline="0" dirty="0" smtClean="0">
                <a:solidFill>
                  <a:schemeClr val="tx1"/>
                </a:solidFill>
                <a:effectLst/>
                <a:latin typeface="+mn-lt"/>
                <a:ea typeface="+mn-ea"/>
                <a:cs typeface="+mn-cs"/>
              </a:rPr>
              <a:t> on your level of concern, arrange for Omar to be seen by a pediatrician and s</a:t>
            </a:r>
            <a:r>
              <a:rPr lang="en-US" sz="1100" kern="1200" dirty="0" smtClean="0">
                <a:solidFill>
                  <a:schemeClr val="tx1"/>
                </a:solidFill>
                <a:effectLst/>
                <a:latin typeface="+mn-lt"/>
                <a:ea typeface="+mn-ea"/>
                <a:cs typeface="+mn-cs"/>
              </a:rPr>
              <a:t>chedule him to return for an interim visit weight check in one to two weeks.</a:t>
            </a:r>
            <a:endParaRPr lang="en-US" sz="1050" b="1" baseline="0" dirty="0" smtClean="0">
              <a:latin typeface="Arial" charset="0"/>
              <a:cs typeface="Arial" charset="0"/>
            </a:endParaRPr>
          </a:p>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40</a:t>
            </a:fld>
            <a:endParaRPr lang="en-US" dirty="0" smtClean="0">
              <a:solidFill>
                <a:prstClr val="black"/>
              </a:solidFill>
            </a:endParaRPr>
          </a:p>
        </p:txBody>
      </p:sp>
    </p:spTree>
    <p:custDataLst>
      <p:tags r:id="rId1"/>
    </p:custData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charset="0"/>
                <a:cs typeface="Arial" charset="0"/>
              </a:rPr>
              <a:t>Is this expected?</a:t>
            </a:r>
            <a:r>
              <a:rPr lang="en-US" sz="1100" b="0" dirty="0" smtClean="0">
                <a:latin typeface="Arial" charset="0"/>
                <a:cs typeface="Arial" charset="0"/>
              </a:rPr>
              <a:t> Yes, with appropriate breastfeeding counseling and support, </a:t>
            </a:r>
            <a:r>
              <a:rPr lang="en-US" sz="1200" kern="1200" dirty="0" smtClean="0">
                <a:solidFill>
                  <a:schemeClr val="tx1"/>
                </a:solidFill>
                <a:effectLst/>
                <a:latin typeface="+mn-lt"/>
                <a:ea typeface="+mn-ea"/>
                <a:cs typeface="+mn-cs"/>
              </a:rPr>
              <a:t>Omar</a:t>
            </a:r>
            <a:r>
              <a:rPr lang="en-US" sz="1200" kern="1200" baseline="0" dirty="0" smtClean="0">
                <a:solidFill>
                  <a:schemeClr val="tx1"/>
                </a:solidFill>
                <a:effectLst/>
                <a:latin typeface="+mn-lt"/>
                <a:ea typeface="+mn-ea"/>
                <a:cs typeface="+mn-cs"/>
              </a:rPr>
              <a:t> has gained 860 grams in 15 days (57 grams/day)</a:t>
            </a:r>
            <a:r>
              <a:rPr lang="en-US" sz="1200" kern="1200" dirty="0" smtClean="0">
                <a:solidFill>
                  <a:schemeClr val="tx1"/>
                </a:solidFill>
                <a:effectLst/>
                <a:latin typeface="+mn-lt"/>
                <a:ea typeface="+mn-ea"/>
                <a:cs typeface="+mn-cs"/>
              </a:rPr>
              <a:t>, moving him from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to the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percentile. While</a:t>
            </a:r>
            <a:r>
              <a:rPr lang="en-US" sz="1200" kern="1200" baseline="0" dirty="0" smtClean="0">
                <a:solidFill>
                  <a:schemeClr val="tx1"/>
                </a:solidFill>
                <a:effectLst/>
                <a:latin typeface="+mn-lt"/>
                <a:ea typeface="+mn-ea"/>
                <a:cs typeface="+mn-cs"/>
              </a:rPr>
              <a:t> this is more than the typical 30 grams a day, it is expected for undernourished infants to gain weight rapidly during the re-feeding period. </a:t>
            </a:r>
            <a:endParaRPr lang="en-US" sz="1100" b="1"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charset="0"/>
                <a:cs typeface="Arial" charset="0"/>
              </a:rPr>
              <a:t>What</a:t>
            </a:r>
            <a:r>
              <a:rPr lang="en-US" sz="1100" b="1" baseline="0" dirty="0" smtClean="0">
                <a:latin typeface="Arial" charset="0"/>
                <a:cs typeface="Arial" charset="0"/>
              </a:rPr>
              <a:t> else would you do at this visit?</a:t>
            </a:r>
            <a:r>
              <a:rPr lang="en-US" sz="1100" b="0" baseline="0" dirty="0" smtClean="0">
                <a:latin typeface="Arial" charset="0"/>
                <a:cs typeface="Arial" charset="0"/>
              </a:rPr>
              <a:t> Repeat history and physical exam to ensure feeding practices and elimination patterns are going well. Ask about any other concerns that may have arisen since the last visit. Review any recommendations from pediatrician, if available. </a:t>
            </a:r>
            <a:r>
              <a:rPr lang="en-US" sz="1200" kern="1200" dirty="0" smtClean="0">
                <a:solidFill>
                  <a:schemeClr val="tx1"/>
                </a:solidFill>
                <a:effectLst/>
                <a:latin typeface="+mn-lt"/>
                <a:ea typeface="+mn-ea"/>
                <a:cs typeface="+mn-cs"/>
              </a:rPr>
              <a:t>Because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next scheduled visit for EMBRACE is not for another 4 months, schedule a second interim weight</a:t>
            </a:r>
            <a:r>
              <a:rPr lang="en-US" sz="1200" kern="1200" baseline="0" dirty="0" smtClean="0">
                <a:solidFill>
                  <a:schemeClr val="tx1"/>
                </a:solidFill>
                <a:effectLst/>
                <a:latin typeface="+mn-lt"/>
                <a:ea typeface="+mn-ea"/>
                <a:cs typeface="+mn-cs"/>
              </a:rPr>
              <a:t> check </a:t>
            </a:r>
            <a:r>
              <a:rPr lang="en-US" sz="1200" kern="1200" dirty="0" smtClean="0">
                <a:solidFill>
                  <a:schemeClr val="tx1"/>
                </a:solidFill>
                <a:effectLst/>
                <a:latin typeface="+mn-lt"/>
                <a:ea typeface="+mn-ea"/>
                <a:cs typeface="+mn-cs"/>
              </a:rPr>
              <a:t>visit in one month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ensure that Omar’s weight continues to improve.  </a:t>
            </a:r>
          </a:p>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43</a:t>
            </a:fld>
            <a:endParaRPr lang="en-US" dirty="0" smtClean="0">
              <a:solidFill>
                <a:prstClr val="black"/>
              </a:solidFill>
            </a:endParaRPr>
          </a:p>
        </p:txBody>
      </p:sp>
    </p:spTree>
    <p:custDataLst>
      <p:tags r:id="rId1"/>
    </p:custData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charset="0"/>
                <a:cs typeface="Arial" charset="0"/>
              </a:rPr>
              <a:t>Is this expected?</a:t>
            </a:r>
            <a:r>
              <a:rPr lang="en-US" sz="1100" b="0" dirty="0" smtClean="0">
                <a:latin typeface="Arial" charset="0"/>
                <a:cs typeface="Arial" charset="0"/>
              </a:rPr>
              <a:t> </a:t>
            </a:r>
            <a:r>
              <a:rPr lang="en-US" sz="1200" b="0" kern="1200" dirty="0" smtClean="0">
                <a:solidFill>
                  <a:schemeClr val="tx1"/>
                </a:solidFill>
                <a:effectLst/>
                <a:latin typeface="+mn-lt"/>
                <a:ea typeface="+mn-ea"/>
                <a:cs typeface="+mn-cs"/>
              </a:rPr>
              <a:t>Yes, now that breastfeeding is going well</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Omar's weight continues to improve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shows an upward trend. </a:t>
            </a:r>
          </a:p>
          <a:p>
            <a:endParaRPr lang="en-US" sz="1100" b="1"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charset="0"/>
                <a:cs typeface="Arial" charset="0"/>
              </a:rPr>
              <a:t>What else</a:t>
            </a:r>
            <a:r>
              <a:rPr lang="en-US" sz="1100" b="1" baseline="0" dirty="0" smtClean="0">
                <a:latin typeface="Arial" charset="0"/>
                <a:cs typeface="Arial" charset="0"/>
              </a:rPr>
              <a:t> would you do at this visit?</a:t>
            </a:r>
            <a:r>
              <a:rPr lang="en-US" sz="1100" b="0" baseline="0" dirty="0" smtClean="0">
                <a:latin typeface="Arial" charset="0"/>
                <a:cs typeface="Arial" charset="0"/>
              </a:rPr>
              <a:t> Repeat history and exam, ask about any additional concerns. Schedule Omar to return for his normal Month 6 EMBRACE visit, while also counseling the mother to return earlier if she has any concerns about Omar’s feeding or weight gain. </a:t>
            </a:r>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45</a:t>
            </a:fld>
            <a:endParaRPr lang="en-US" dirty="0" smtClean="0">
              <a:solidFill>
                <a:prstClr val="black"/>
              </a:solidFill>
            </a:endParaRPr>
          </a:p>
        </p:txBody>
      </p:sp>
    </p:spTree>
    <p:custDataLst>
      <p:tags r:id="rId1"/>
    </p:custData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b="1" dirty="0" smtClean="0">
                <a:latin typeface="Arial" charset="0"/>
                <a:cs typeface="Arial" charset="0"/>
              </a:rPr>
              <a:t>Is this expected?</a:t>
            </a:r>
            <a:r>
              <a:rPr lang="en-US" sz="1100" b="0" dirty="0" smtClean="0">
                <a:latin typeface="Arial" charset="0"/>
                <a:cs typeface="Arial" charset="0"/>
              </a:rPr>
              <a:t>   Yes, Omar has</a:t>
            </a:r>
            <a:r>
              <a:rPr lang="en-US" sz="1100" b="0" baseline="0" dirty="0" smtClean="0">
                <a:latin typeface="Arial" charset="0"/>
                <a:cs typeface="Arial" charset="0"/>
              </a:rPr>
              <a:t> now consistently gained weight and his growth appears to be stabilizing around the </a:t>
            </a:r>
            <a:r>
              <a:rPr lang="en-US" sz="1100" b="0" baseline="0" smtClean="0">
                <a:latin typeface="Arial" charset="0"/>
                <a:cs typeface="Arial" charset="0"/>
              </a:rPr>
              <a:t>25</a:t>
            </a:r>
            <a:r>
              <a:rPr lang="en-US" sz="1100" b="0" baseline="30000" smtClean="0">
                <a:latin typeface="Arial" charset="0"/>
                <a:cs typeface="Arial" charset="0"/>
              </a:rPr>
              <a:t>th</a:t>
            </a:r>
            <a:r>
              <a:rPr lang="en-US" sz="1100" b="0" baseline="0" smtClean="0">
                <a:latin typeface="Arial" charset="0"/>
                <a:cs typeface="Arial" charset="0"/>
              </a:rPr>
              <a:t> percentile. </a:t>
            </a:r>
            <a:r>
              <a:rPr lang="en-US" sz="1100" b="0" baseline="0" dirty="0" smtClean="0">
                <a:latin typeface="Arial" charset="0"/>
                <a:cs typeface="Arial" charset="0"/>
              </a:rPr>
              <a:t>Even though this is different from his weight-for-age percentile at birth (50</a:t>
            </a:r>
            <a:r>
              <a:rPr lang="en-US" sz="1100" b="0" baseline="30000" dirty="0" smtClean="0">
                <a:latin typeface="Arial" charset="0"/>
                <a:cs typeface="Arial" charset="0"/>
              </a:rPr>
              <a:t>th</a:t>
            </a:r>
            <a:r>
              <a:rPr lang="en-US" sz="1100" b="0" baseline="0" dirty="0" smtClean="0">
                <a:latin typeface="Arial" charset="0"/>
                <a:cs typeface="Arial" charset="0"/>
              </a:rPr>
              <a:t> percentile), it is consistent with his parents’ stature and his growth is following a normal trajectory over time.</a:t>
            </a:r>
            <a:endParaRPr lang="en-US" sz="1100" b="1" dirty="0" smtClean="0">
              <a:latin typeface="Arial" charset="0"/>
              <a:cs typeface="Arial" charset="0"/>
            </a:endParaRPr>
          </a:p>
          <a:p>
            <a:r>
              <a:rPr lang="en-US" sz="1100" b="1" dirty="0" smtClean="0">
                <a:latin typeface="Arial" charset="0"/>
                <a:cs typeface="Arial" charset="0"/>
              </a:rPr>
              <a:t>What else would you do at this visit?</a:t>
            </a:r>
            <a:r>
              <a:rPr lang="en-US" sz="1100" b="0" dirty="0" smtClean="0">
                <a:latin typeface="Arial" charset="0"/>
                <a:cs typeface="Arial" charset="0"/>
              </a:rPr>
              <a:t>  History</a:t>
            </a:r>
            <a:r>
              <a:rPr lang="en-US" sz="1100" b="0" baseline="0" dirty="0" smtClean="0">
                <a:latin typeface="Arial" charset="0"/>
                <a:cs typeface="Arial" charset="0"/>
              </a:rPr>
              <a:t> and physical exam as needed, discuss addition of solid foods now that Omar is six months old, schedule Omar for his next routine EMBRACE visit, and encourage mother to return earlier if any growth concerns recur.</a:t>
            </a:r>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47</a:t>
            </a:fld>
            <a:endParaRPr lang="en-US" dirty="0" smtClean="0">
              <a:solidFill>
                <a:prstClr val="black"/>
              </a:solidFill>
            </a:endParaRPr>
          </a:p>
        </p:txBody>
      </p:sp>
    </p:spTree>
    <p:custDataLst>
      <p:tags r:id="rId1"/>
    </p:custData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63AB3-6BDF-4188-B765-4752E2BE9FD3}" type="slidenum">
              <a:rPr lang="en-US" smtClean="0"/>
              <a:t>48</a:t>
            </a:fld>
            <a:endParaRPr lang="en-US"/>
          </a:p>
        </p:txBody>
      </p:sp>
    </p:spTree>
    <p:extLst>
      <p:ext uri="{BB962C8B-B14F-4D97-AF65-F5344CB8AC3E}">
        <p14:creationId xmlns:p14="http://schemas.microsoft.com/office/powerpoint/2010/main" val="316817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latin typeface="Helvetica"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0333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latin typeface="Helvetica"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3966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9298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The positions of the individual points on the graph are less important than </a:t>
            </a:r>
            <a:r>
              <a:rPr lang="en-US" sz="1100" u="sng" dirty="0" smtClean="0"/>
              <a:t>the overall trajectory of the growth curve over time</a:t>
            </a:r>
            <a:r>
              <a:rPr lang="en-US" sz="1100" dirty="0" smtClean="0"/>
              <a:t>. This</a:t>
            </a:r>
            <a:r>
              <a:rPr lang="en-US" sz="1100" baseline="0" dirty="0" smtClean="0"/>
              <a:t> is the key point. Growth charts are to be used as a visual aid. We can get distracted in MTN-016 by the individual percentile numbers because these are what we report on the CRF. However, these individual percentile numbers are less important than what we can discern about the child’s growth when we “eyeball” the overall growth chart over time.</a:t>
            </a:r>
            <a:endParaRPr lang="en-US" sz="1100" dirty="0" smtClean="0"/>
          </a:p>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11</a:t>
            </a:fld>
            <a:endParaRPr lang="en-US" dirty="0" smtClean="0">
              <a:solidFill>
                <a:prstClr val="black"/>
              </a:solidFill>
            </a:endParaRPr>
          </a:p>
        </p:txBody>
      </p:sp>
    </p:spTree>
    <p:custDataLst>
      <p:tags r:id="rId1"/>
    </p:custData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12</a:t>
            </a:fld>
            <a:endParaRPr lang="en-US" dirty="0" smtClean="0">
              <a:solidFill>
                <a:prstClr val="black"/>
              </a:solidFill>
            </a:endParaRPr>
          </a:p>
        </p:txBody>
      </p:sp>
    </p:spTree>
    <p:custDataLst>
      <p:tags r:id="rId1"/>
    </p:custData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16375-DF22-4A16-A85C-F497B3319F16}" type="slidenum">
              <a:rPr lang="en-US" smtClean="0"/>
              <a:t>13</a:t>
            </a:fld>
            <a:endParaRPr lang="en-US"/>
          </a:p>
        </p:txBody>
      </p:sp>
    </p:spTree>
    <p:extLst>
      <p:ext uri="{BB962C8B-B14F-4D97-AF65-F5344CB8AC3E}">
        <p14:creationId xmlns:p14="http://schemas.microsoft.com/office/powerpoint/2010/main" val="353848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33</a:t>
            </a:fld>
            <a:endParaRPr lang="en-US" dirty="0" smtClean="0">
              <a:solidFill>
                <a:prstClr val="black"/>
              </a:solidFill>
            </a:endParaRPr>
          </a:p>
        </p:txBody>
      </p:sp>
    </p:spTree>
    <p:custDataLst>
      <p:tags r:id="rId1"/>
    </p:custData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60475" y="67945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b="1" dirty="0">
              <a:latin typeface="Arial"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5C1D04-E087-463C-A3CD-14C971176920}" type="slidenum">
              <a:rPr lang="en-US" smtClean="0">
                <a:solidFill>
                  <a:prstClr val="black"/>
                </a:solidFill>
              </a:rPr>
              <a:pPr>
                <a:defRPr/>
              </a:pPr>
              <a:t>34</a:t>
            </a:fld>
            <a:endParaRPr lang="en-US" dirty="0" smtClean="0">
              <a:solidFill>
                <a:prstClr val="black"/>
              </a:solidFill>
            </a:endParaRPr>
          </a:p>
        </p:txBody>
      </p:sp>
    </p:spTree>
    <p:custDataLst>
      <p:tags r:id="rId1"/>
    </p:custData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grpSp>
      <p:pic>
        <p:nvPicPr>
          <p:cNvPr id="12" name="Picture 4" descr="MTN LOGO_Fina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61263" y="6157913"/>
            <a:ext cx="12112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ctrTitle"/>
          </p:nvPr>
        </p:nvSpPr>
        <p:spPr>
          <a:xfrm>
            <a:off x="762000" y="1371600"/>
            <a:ext cx="7696200" cy="2057400"/>
          </a:xfrm>
        </p:spPr>
        <p:txBody>
          <a:bodyPr/>
          <a:lstStyle>
            <a:lvl1pPr>
              <a:defRPr sz="5400"/>
            </a:lvl1pPr>
          </a:lstStyle>
          <a:p>
            <a:pPr lvl="0"/>
            <a:r>
              <a:rPr lang="en-US" noProof="0" smtClean="0"/>
              <a:t>Click to edit Master title style</a:t>
            </a:r>
          </a:p>
        </p:txBody>
      </p:sp>
      <p:sp>
        <p:nvSpPr>
          <p:cNvPr id="41988"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vl1pPr>
          </a:lstStyle>
          <a:p>
            <a:pPr lvl="0"/>
            <a:r>
              <a:rPr lang="en-US" noProof="0" dirty="0" smtClean="0"/>
              <a:t>Click to edit Master subtitle style</a:t>
            </a:r>
          </a:p>
        </p:txBody>
      </p:sp>
      <p:sp>
        <p:nvSpPr>
          <p:cNvPr id="14" name="Rectangle 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11263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Blank">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scene3d>
              <a:camera prst="orthographicFront"/>
              <a:lightRig rig="soft" dir="t"/>
            </a:scene3d>
            <a:sp3d prstMaterial="softEdge"/>
          </a:bodyPr>
          <a:lstStyle/>
          <a:p>
            <a:r>
              <a:rPr lang="en-US" smtClean="0"/>
              <a:t>Click to edit Master title style</a:t>
            </a:r>
            <a:endParaRPr lang="en-US" dirty="0"/>
          </a:p>
        </p:txBody>
      </p:sp>
    </p:spTree>
    <p:extLst>
      <p:ext uri="{BB962C8B-B14F-4D97-AF65-F5344CB8AC3E}">
        <p14:creationId xmlns:p14="http://schemas.microsoft.com/office/powerpoint/2010/main" val="29287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95C7-CB58-4878-9476-45F5915422CC}"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930C5-C285-45B5-B1A4-7A293B11C662}" type="slidenum">
              <a:rPr lang="en-US" smtClean="0"/>
              <a:t>‹#›</a:t>
            </a:fld>
            <a:endParaRPr lang="en-US"/>
          </a:p>
        </p:txBody>
      </p:sp>
    </p:spTree>
    <p:extLst>
      <p:ext uri="{BB962C8B-B14F-4D97-AF65-F5344CB8AC3E}">
        <p14:creationId xmlns:p14="http://schemas.microsoft.com/office/powerpoint/2010/main" val="88480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9C87C-B588-4411-ADEA-2C8C316837A0}" type="datetimeFigureOut">
              <a:rPr lang="en-US" smtClean="0"/>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32A6-9D64-4005-88C9-2391016FDC56}" type="slidenum">
              <a:rPr lang="en-US" smtClean="0"/>
              <a:t>‹#›</a:t>
            </a:fld>
            <a:endParaRPr lang="en-US"/>
          </a:p>
        </p:txBody>
      </p:sp>
    </p:spTree>
    <p:extLst>
      <p:ext uri="{BB962C8B-B14F-4D97-AF65-F5344CB8AC3E}">
        <p14:creationId xmlns:p14="http://schemas.microsoft.com/office/powerpoint/2010/main" val="115999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mn-lt"/>
              </a:defRPr>
            </a:lvl1pPr>
          </a:lstStyle>
          <a:p>
            <a:pPr fontAlgn="base">
              <a:spcBef>
                <a:spcPct val="0"/>
              </a:spcBef>
              <a:spcAft>
                <a:spcPct val="0"/>
              </a:spcAft>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mn-lt"/>
              </a:defRPr>
            </a:lvl1pPr>
          </a:lstStyle>
          <a:p>
            <a:pPr fontAlgn="base">
              <a:spcBef>
                <a:spcPct val="0"/>
              </a:spcBef>
              <a:spcAft>
                <a:spcPct val="0"/>
              </a:spcAft>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mn-lt"/>
              </a:defRPr>
            </a:lvl1pPr>
          </a:lstStyle>
          <a:p>
            <a:pPr fontAlgn="base">
              <a:spcBef>
                <a:spcPct val="0"/>
              </a:spcBef>
              <a:spcAft>
                <a:spcPct val="0"/>
              </a:spcAft>
              <a:defRPr/>
            </a:pPr>
            <a:fld id="{F69C58D1-4F3D-4311-952F-1F4E36BA6CFE}" type="slidenum">
              <a:rPr lang="en-US"/>
              <a:pPr fontAlgn="base">
                <a:spcBef>
                  <a:spcPct val="0"/>
                </a:spcBef>
                <a:spcAft>
                  <a:spcPct val="0"/>
                </a:spcAft>
                <a:defRPr/>
              </a:pPr>
              <a:t>‹#›</a:t>
            </a:fld>
            <a:endParaRPr lang="en-US" dirty="0"/>
          </a:p>
        </p:txBody>
      </p:sp>
      <p:grpSp>
        <p:nvGrpSpPr>
          <p:cNvPr id="1031" name="Group 7"/>
          <p:cNvGrpSpPr>
            <a:grpSpLocks/>
          </p:cNvGrpSpPr>
          <p:nvPr/>
        </p:nvGrpSpPr>
        <p:grpSpPr bwMode="auto">
          <a:xfrm>
            <a:off x="279400" y="152400"/>
            <a:ext cx="8686800" cy="1295400"/>
            <a:chOff x="176" y="96"/>
            <a:chExt cx="5472" cy="1008"/>
          </a:xfrm>
        </p:grpSpPr>
        <p:sp>
          <p:nvSpPr>
            <p:cNvPr id="1032" name="Line 8"/>
            <p:cNvSpPr>
              <a:spLocks noChangeShapeType="1"/>
            </p:cNvSpPr>
            <p:nvPr/>
          </p:nvSpPr>
          <p:spPr bwMode="auto">
            <a:xfrm flipH="1">
              <a:off x="288" y="1104"/>
              <a:ext cx="52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33" name="Rectangle 9"/>
            <p:cNvSpPr>
              <a:spLocks noChangeArrowheads="1"/>
            </p:cNvSpPr>
            <p:nvPr/>
          </p:nvSpPr>
          <p:spPr bwMode="auto">
            <a:xfrm>
              <a:off x="5504" y="96"/>
              <a:ext cx="144" cy="145"/>
            </a:xfrm>
            <a:prstGeom prst="rect">
              <a:avLst/>
            </a:prstGeom>
            <a:solidFill>
              <a:schemeClr val="bg2"/>
            </a:solidFill>
            <a:ln w="12700">
              <a:solidFill>
                <a:schemeClr val="tx1"/>
              </a:solidFill>
              <a:miter lim="800000"/>
              <a:headEnd/>
              <a:tailEnd/>
            </a:ln>
          </p:spPr>
          <p:txBody>
            <a:bodyPr wrap="none" anchor="ctr"/>
            <a:lstStyle/>
            <a:p>
              <a:pPr algn="ctr" fontAlgn="base">
                <a:spcBef>
                  <a:spcPct val="0"/>
                </a:spcBef>
                <a:spcAft>
                  <a:spcPct val="0"/>
                </a:spcAft>
              </a:pPr>
              <a:endParaRPr lang="en-US" sz="2400">
                <a:solidFill>
                  <a:srgbClr val="000000"/>
                </a:solidFill>
              </a:endParaRPr>
            </a:p>
          </p:txBody>
        </p:sp>
        <p:sp>
          <p:nvSpPr>
            <p:cNvPr id="1034" name="Rectangle 10"/>
            <p:cNvSpPr>
              <a:spLocks noChangeArrowheads="1"/>
            </p:cNvSpPr>
            <p:nvPr/>
          </p:nvSpPr>
          <p:spPr bwMode="auto">
            <a:xfrm>
              <a:off x="176" y="96"/>
              <a:ext cx="5326" cy="145"/>
            </a:xfrm>
            <a:prstGeom prst="rect">
              <a:avLst/>
            </a:prstGeom>
            <a:solidFill>
              <a:schemeClr val="accent2"/>
            </a:solidFill>
            <a:ln w="12700">
              <a:solidFill>
                <a:schemeClr val="tx1"/>
              </a:solidFill>
              <a:miter lim="800000"/>
              <a:headEnd/>
              <a:tailEnd/>
            </a:ln>
          </p:spPr>
          <p:txBody>
            <a:bodyPr wrap="none" anchor="ctr"/>
            <a:lstStyle/>
            <a:p>
              <a:pPr algn="ctr" fontAlgn="base">
                <a:spcBef>
                  <a:spcPct val="0"/>
                </a:spcBef>
                <a:spcAft>
                  <a:spcPct val="0"/>
                </a:spcAft>
              </a:pPr>
              <a:endParaRPr lang="en-US" sz="2400">
                <a:solidFill>
                  <a:srgbClr val="000000"/>
                </a:solidFill>
              </a:endParaRPr>
            </a:p>
          </p:txBody>
        </p:sp>
        <p:sp>
          <p:nvSpPr>
            <p:cNvPr id="1035" name="Rectangle 11"/>
            <p:cNvSpPr>
              <a:spLocks noChangeArrowheads="1"/>
            </p:cNvSpPr>
            <p:nvPr/>
          </p:nvSpPr>
          <p:spPr bwMode="auto">
            <a:xfrm>
              <a:off x="176" y="241"/>
              <a:ext cx="5326" cy="88"/>
            </a:xfrm>
            <a:prstGeom prst="rect">
              <a:avLst/>
            </a:prstGeom>
            <a:solidFill>
              <a:schemeClr val="bg2"/>
            </a:solidFill>
            <a:ln w="12700">
              <a:solidFill>
                <a:schemeClr val="tx1"/>
              </a:solidFill>
              <a:miter lim="800000"/>
              <a:headEnd/>
              <a:tailEnd/>
            </a:ln>
          </p:spPr>
          <p:txBody>
            <a:bodyPr wrap="none" anchor="ctr"/>
            <a:lstStyle/>
            <a:p>
              <a:pPr algn="ctr" fontAlgn="base">
                <a:spcBef>
                  <a:spcPct val="0"/>
                </a:spcBef>
                <a:spcAft>
                  <a:spcPct val="0"/>
                </a:spcAft>
              </a:pPr>
              <a:endParaRPr lang="en-US" sz="2400">
                <a:solidFill>
                  <a:srgbClr val="000000"/>
                </a:solidFill>
              </a:endParaRPr>
            </a:p>
          </p:txBody>
        </p:sp>
        <p:sp>
          <p:nvSpPr>
            <p:cNvPr id="103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p>
              <a:pPr algn="ctr" fontAlgn="base">
                <a:spcBef>
                  <a:spcPct val="0"/>
                </a:spcBef>
                <a:spcAft>
                  <a:spcPct val="0"/>
                </a:spcAft>
              </a:pPr>
              <a:endParaRPr lang="en-US" sz="24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www.cdc.gov/growthcharts/who_charts.ht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ctrTitle"/>
          </p:nvPr>
        </p:nvSpPr>
        <p:spPr/>
        <p:txBody>
          <a:bodyPr/>
          <a:lstStyle/>
          <a:p>
            <a:pPr eaLnBrk="1" hangingPunct="1"/>
            <a:r>
              <a:rPr lang="en-US" dirty="0" smtClean="0"/>
              <a:t>Growth</a:t>
            </a:r>
            <a:r>
              <a:rPr lang="ar-IQ" dirty="0" smtClean="0"/>
              <a:t> </a:t>
            </a:r>
            <a:r>
              <a:rPr lang="en-GB" dirty="0" smtClean="0"/>
              <a:t>monitoring </a:t>
            </a:r>
            <a:endParaRPr lang="en-US" dirty="0" smtClean="0"/>
          </a:p>
        </p:txBody>
      </p:sp>
      <p:sp>
        <p:nvSpPr>
          <p:cNvPr id="14339" name="Subtitle 3"/>
          <p:cNvSpPr>
            <a:spLocks noGrp="1"/>
          </p:cNvSpPr>
          <p:nvPr>
            <p:ph type="subTitle" idx="1"/>
          </p:nvPr>
        </p:nvSpPr>
        <p:spPr>
          <a:xfrm>
            <a:off x="762000" y="3765550"/>
            <a:ext cx="8001000" cy="2057400"/>
          </a:xfrm>
        </p:spPr>
        <p:txBody>
          <a:bodyPr/>
          <a:lstStyle/>
          <a:p>
            <a:pPr eaLnBrk="1" hangingPunct="1"/>
            <a:r>
              <a:rPr lang="en-US" b="1" dirty="0" smtClean="0"/>
              <a:t>Assistant prof. </a:t>
            </a:r>
            <a:r>
              <a:rPr lang="en-US" b="1" dirty="0" err="1" smtClean="0"/>
              <a:t>Mayasah</a:t>
            </a:r>
            <a:r>
              <a:rPr lang="en-US" b="1" dirty="0" smtClean="0"/>
              <a:t> A. Sadiq   FICMS-FM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the assessment WHO has provided</a:t>
            </a:r>
          </a:p>
        </p:txBody>
      </p:sp>
      <p:sp>
        <p:nvSpPr>
          <p:cNvPr id="3" name="Content Placeholder 2"/>
          <p:cNvSpPr>
            <a:spLocks noGrp="1"/>
          </p:cNvSpPr>
          <p:nvPr>
            <p:ph idx="1"/>
          </p:nvPr>
        </p:nvSpPr>
        <p:spPr/>
        <p:txBody>
          <a:bodyPr/>
          <a:lstStyle/>
          <a:p>
            <a:r>
              <a:rPr lang="en-US" dirty="0" smtClean="0"/>
              <a:t>charts </a:t>
            </a:r>
            <a:r>
              <a:rPr lang="en-US" dirty="0"/>
              <a:t>for both boys and girls.</a:t>
            </a:r>
          </a:p>
          <a:p>
            <a:r>
              <a:rPr lang="en-US" dirty="0" smtClean="0"/>
              <a:t>to </a:t>
            </a:r>
            <a:r>
              <a:rPr lang="en-US" dirty="0"/>
              <a:t>assess growth considering a child‘s age </a:t>
            </a:r>
            <a:r>
              <a:rPr lang="en-US" dirty="0" smtClean="0"/>
              <a:t>and measurements </a:t>
            </a:r>
            <a:r>
              <a:rPr lang="en-US" dirty="0"/>
              <a:t>together.</a:t>
            </a:r>
          </a:p>
          <a:p>
            <a:pPr>
              <a:buFont typeface="Wingdings" panose="05000000000000000000" pitchFamily="2" charset="2"/>
              <a:buChar char="Ø"/>
            </a:pPr>
            <a:r>
              <a:rPr lang="en-US" dirty="0" smtClean="0"/>
              <a:t> </a:t>
            </a:r>
            <a:r>
              <a:rPr lang="en-US" dirty="0"/>
              <a:t>length/height-for-age</a:t>
            </a:r>
          </a:p>
          <a:p>
            <a:pPr>
              <a:buFont typeface="Wingdings" panose="05000000000000000000" pitchFamily="2" charset="2"/>
              <a:buChar char="Ø"/>
            </a:pPr>
            <a:r>
              <a:rPr lang="en-US" dirty="0"/>
              <a:t> </a:t>
            </a:r>
            <a:r>
              <a:rPr lang="en-US" dirty="0" smtClean="0"/>
              <a:t>weight-for-age</a:t>
            </a:r>
            <a:endParaRPr lang="en-US" dirty="0"/>
          </a:p>
          <a:p>
            <a:pPr>
              <a:buFont typeface="Wingdings" panose="05000000000000000000" pitchFamily="2" charset="2"/>
              <a:buChar char="Ø"/>
            </a:pPr>
            <a:r>
              <a:rPr lang="en-US" dirty="0"/>
              <a:t> </a:t>
            </a:r>
            <a:r>
              <a:rPr lang="en-US" dirty="0" smtClean="0"/>
              <a:t>weight-for-length/height</a:t>
            </a:r>
            <a:endParaRPr lang="en-US" dirty="0"/>
          </a:p>
          <a:p>
            <a:pPr>
              <a:buFont typeface="Wingdings" panose="05000000000000000000" pitchFamily="2" charset="2"/>
              <a:buChar char="Ø"/>
            </a:pPr>
            <a:r>
              <a:rPr lang="en-US" dirty="0"/>
              <a:t> </a:t>
            </a:r>
            <a:r>
              <a:rPr lang="en-US" dirty="0" smtClean="0"/>
              <a:t>BMI </a:t>
            </a:r>
            <a:r>
              <a:rPr lang="en-US" dirty="0"/>
              <a:t>(body mass index)-for-age</a:t>
            </a:r>
          </a:p>
        </p:txBody>
      </p:sp>
    </p:spTree>
    <p:extLst>
      <p:ext uri="{BB962C8B-B14F-4D97-AF65-F5344CB8AC3E}">
        <p14:creationId xmlns:p14="http://schemas.microsoft.com/office/powerpoint/2010/main" val="119554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b="1" dirty="0" smtClean="0"/>
              <a:t>What are growth charts?</a:t>
            </a:r>
          </a:p>
        </p:txBody>
      </p:sp>
      <p:sp>
        <p:nvSpPr>
          <p:cNvPr id="40962" name="Rectangle 3"/>
          <p:cNvSpPr>
            <a:spLocks noGrp="1"/>
          </p:cNvSpPr>
          <p:nvPr>
            <p:ph idx="4294967295"/>
          </p:nvPr>
        </p:nvSpPr>
        <p:spPr>
          <a:xfrm>
            <a:off x="533400" y="1733550"/>
            <a:ext cx="8229600" cy="5105400"/>
          </a:xfrm>
        </p:spPr>
        <p:txBody>
          <a:bodyPr>
            <a:normAutofit lnSpcReduction="10000"/>
          </a:bodyPr>
          <a:lstStyle/>
          <a:p>
            <a:pPr lvl="0"/>
            <a:r>
              <a:rPr lang="en-US" sz="2800" dirty="0"/>
              <a:t>Growth charts are a series of percentile curves that </a:t>
            </a:r>
            <a:r>
              <a:rPr lang="en-US" sz="2800" dirty="0" smtClean="0"/>
              <a:t>show </a:t>
            </a:r>
            <a:r>
              <a:rPr lang="en-US" sz="2800" dirty="0"/>
              <a:t>the distribution of </a:t>
            </a:r>
            <a:r>
              <a:rPr lang="en-US" sz="2800" dirty="0" smtClean="0"/>
              <a:t>body measurements </a:t>
            </a:r>
            <a:r>
              <a:rPr lang="en-US" sz="2800" dirty="0"/>
              <a:t>in </a:t>
            </a:r>
            <a:r>
              <a:rPr lang="en-US" sz="2800" dirty="0" smtClean="0"/>
              <a:t>children</a:t>
            </a:r>
            <a:r>
              <a:rPr lang="en-US" sz="2800" dirty="0"/>
              <a:t> </a:t>
            </a:r>
            <a:r>
              <a:rPr lang="en-US" sz="2800" dirty="0" smtClean="0"/>
              <a:t>over time. </a:t>
            </a:r>
            <a:endParaRPr lang="en-US" sz="2800" dirty="0"/>
          </a:p>
          <a:p>
            <a:pPr lvl="0"/>
            <a:r>
              <a:rPr lang="en-US" sz="2800" dirty="0" smtClean="0"/>
              <a:t>The  </a:t>
            </a:r>
            <a:r>
              <a:rPr lang="en-US" sz="2800" dirty="0">
                <a:hlinkClick r:id="rId4"/>
              </a:rPr>
              <a:t>WHO growth standards</a:t>
            </a:r>
            <a:r>
              <a:rPr lang="en-US" sz="2800" dirty="0"/>
              <a:t> to monitor growth for infants up to </a:t>
            </a:r>
            <a:r>
              <a:rPr lang="en-US" sz="2800" dirty="0" smtClean="0"/>
              <a:t>one </a:t>
            </a:r>
            <a:r>
              <a:rPr lang="en-US" sz="2800" dirty="0"/>
              <a:t>year of age.</a:t>
            </a:r>
          </a:p>
          <a:p>
            <a:pPr lvl="0"/>
            <a:r>
              <a:rPr lang="en-US" sz="2800" dirty="0"/>
              <a:t>Growth charts are </a:t>
            </a:r>
            <a:r>
              <a:rPr lang="en-US" sz="2800" u="sng" dirty="0"/>
              <a:t>not </a:t>
            </a:r>
            <a:r>
              <a:rPr lang="en-US" sz="2800" u="sng" dirty="0" smtClean="0"/>
              <a:t>diagnostic </a:t>
            </a:r>
            <a:r>
              <a:rPr lang="en-US" sz="2800" u="sng" dirty="0"/>
              <a:t>instruments</a:t>
            </a:r>
            <a:r>
              <a:rPr lang="en-US" sz="2800" dirty="0"/>
              <a:t>. </a:t>
            </a:r>
            <a:r>
              <a:rPr lang="en-US" sz="2800" dirty="0" smtClean="0"/>
              <a:t>They are </a:t>
            </a:r>
            <a:r>
              <a:rPr lang="en-US" sz="2800" u="sng" dirty="0"/>
              <a:t>screening tools </a:t>
            </a:r>
            <a:r>
              <a:rPr lang="en-US" sz="2800" dirty="0"/>
              <a:t>that </a:t>
            </a:r>
            <a:r>
              <a:rPr lang="en-US" sz="2800" dirty="0" smtClean="0"/>
              <a:t>help you form an </a:t>
            </a:r>
            <a:r>
              <a:rPr lang="en-US" sz="2800" dirty="0"/>
              <a:t>overall clinical impression for the child being measured.  </a:t>
            </a:r>
            <a:endParaRPr lang="en-US" sz="2800" dirty="0" smtClean="0"/>
          </a:p>
          <a:p>
            <a:pPr lvl="0"/>
            <a:r>
              <a:rPr lang="en-US" sz="2800" dirty="0" smtClean="0"/>
              <a:t>The </a:t>
            </a:r>
            <a:r>
              <a:rPr lang="en-US" sz="2800" dirty="0"/>
              <a:t>positions of </a:t>
            </a:r>
            <a:r>
              <a:rPr lang="en-US" sz="2800" dirty="0" smtClean="0"/>
              <a:t>the individual </a:t>
            </a:r>
            <a:r>
              <a:rPr lang="en-US" sz="2800" dirty="0"/>
              <a:t>points on the graph are less important than </a:t>
            </a:r>
            <a:r>
              <a:rPr lang="en-US" sz="2800" u="sng" dirty="0"/>
              <a:t>the overall trajectory of the growth curve over time</a:t>
            </a:r>
            <a:r>
              <a:rPr lang="en-US" sz="2800" dirty="0"/>
              <a:t>. </a:t>
            </a:r>
            <a:endParaRPr lang="en-US" dirty="0"/>
          </a:p>
          <a:p>
            <a:pPr>
              <a:spcBef>
                <a:spcPts val="3000"/>
              </a:spcBef>
              <a:defRPr/>
            </a:pPr>
            <a:endParaRPr lang="en-US" sz="2400" dirty="0" smtClean="0"/>
          </a:p>
          <a:p>
            <a:pPr>
              <a:spcBef>
                <a:spcPts val="3000"/>
              </a:spcBef>
              <a:defRPr/>
            </a:pPr>
            <a:endParaRPr lang="en-US" sz="24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b="1" dirty="0" smtClean="0"/>
              <a:t>How to use a growth chart</a:t>
            </a:r>
          </a:p>
        </p:txBody>
      </p:sp>
      <p:sp>
        <p:nvSpPr>
          <p:cNvPr id="40962" name="Rectangle 3"/>
          <p:cNvSpPr>
            <a:spLocks noGrp="1"/>
          </p:cNvSpPr>
          <p:nvPr>
            <p:ph idx="4294967295"/>
          </p:nvPr>
        </p:nvSpPr>
        <p:spPr>
          <a:xfrm>
            <a:off x="533400" y="1733550"/>
            <a:ext cx="7848600" cy="4514850"/>
          </a:xfrm>
        </p:spPr>
        <p:txBody>
          <a:bodyPr>
            <a:noAutofit/>
          </a:bodyPr>
          <a:lstStyle/>
          <a:p>
            <a:r>
              <a:rPr lang="en-US" sz="2800" dirty="0"/>
              <a:t>Accurately determine </a:t>
            </a:r>
            <a:r>
              <a:rPr lang="en-US" sz="2800" dirty="0" smtClean="0"/>
              <a:t>age .</a:t>
            </a:r>
            <a:endParaRPr lang="en-US" sz="2800" dirty="0"/>
          </a:p>
          <a:p>
            <a:r>
              <a:rPr lang="en-US" sz="2800" dirty="0"/>
              <a:t>Accurately measure </a:t>
            </a:r>
            <a:r>
              <a:rPr lang="en-US" sz="2800" dirty="0" smtClean="0"/>
              <a:t>weight and recumbent length</a:t>
            </a:r>
            <a:endParaRPr lang="en-US" sz="2800" dirty="0"/>
          </a:p>
          <a:p>
            <a:r>
              <a:rPr lang="en-US" sz="2800" dirty="0"/>
              <a:t>Plot measurements on </a:t>
            </a:r>
            <a:r>
              <a:rPr lang="en-US" sz="2800" dirty="0" smtClean="0"/>
              <a:t>appropriate chart</a:t>
            </a:r>
            <a:endParaRPr lang="en-US" sz="2800" dirty="0"/>
          </a:p>
          <a:p>
            <a:r>
              <a:rPr lang="en-US" sz="2800" dirty="0" smtClean="0"/>
              <a:t>Use the percentile lines to assess body size and growth, and </a:t>
            </a:r>
            <a:r>
              <a:rPr lang="en-US" sz="2800" b="1" i="1" dirty="0" smtClean="0"/>
              <a:t>monitor growth over time </a:t>
            </a:r>
            <a:endParaRPr lang="en-US" sz="2800" b="1" i="1" dirty="0"/>
          </a:p>
          <a:p>
            <a:r>
              <a:rPr lang="en-US" sz="2800" dirty="0"/>
              <a:t>Gather </a:t>
            </a:r>
            <a:r>
              <a:rPr lang="en-US" sz="2800" dirty="0" smtClean="0"/>
              <a:t>additional history, exam as needed</a:t>
            </a:r>
            <a:endParaRPr lang="en-US" sz="2800" dirty="0"/>
          </a:p>
          <a:p>
            <a:r>
              <a:rPr lang="en-US" sz="2800" dirty="0"/>
              <a:t>Discuss growth pattern with </a:t>
            </a:r>
            <a:r>
              <a:rPr lang="en-US" sz="2800" dirty="0" smtClean="0"/>
              <a:t>parent </a:t>
            </a:r>
            <a:r>
              <a:rPr lang="en-US" sz="2800" dirty="0"/>
              <a:t>and agree on subsequent action if </a:t>
            </a:r>
            <a:r>
              <a:rPr lang="en-US" sz="2800" dirty="0" smtClean="0"/>
              <a:t>required</a:t>
            </a:r>
            <a:endParaRPr lang="en-US" sz="2800" dirty="0"/>
          </a:p>
        </p:txBody>
      </p:sp>
    </p:spTree>
    <p:custDataLst>
      <p:tags r:id="rId1"/>
    </p:custDataLst>
    <p:extLst>
      <p:ext uri="{BB962C8B-B14F-4D97-AF65-F5344CB8AC3E}">
        <p14:creationId xmlns:p14="http://schemas.microsoft.com/office/powerpoint/2010/main" val="73853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t>USES OF GROWTH CHART</a:t>
            </a:r>
            <a:endParaRPr lang="en-US" dirty="0"/>
          </a:p>
        </p:txBody>
      </p:sp>
      <p:sp>
        <p:nvSpPr>
          <p:cNvPr id="3" name="Content Placeholder 2"/>
          <p:cNvSpPr>
            <a:spLocks noGrp="1"/>
          </p:cNvSpPr>
          <p:nvPr>
            <p:ph idx="1"/>
          </p:nvPr>
        </p:nvSpPr>
        <p:spPr/>
        <p:txBody>
          <a:bodyPr/>
          <a:lstStyle/>
          <a:p>
            <a:r>
              <a:rPr lang="en-US" sz="2800" dirty="0" smtClean="0"/>
              <a:t>Diagnostic tool-To identify high risk children.</a:t>
            </a:r>
          </a:p>
          <a:p>
            <a:r>
              <a:rPr lang="en-US" sz="2800" dirty="0" smtClean="0"/>
              <a:t> • Planning and policy making </a:t>
            </a:r>
          </a:p>
          <a:p>
            <a:r>
              <a:rPr lang="en-US" sz="2800" dirty="0" smtClean="0"/>
              <a:t>• Education tool for educating mothers </a:t>
            </a:r>
          </a:p>
          <a:p>
            <a:r>
              <a:rPr lang="en-US" sz="2800" dirty="0" smtClean="0"/>
              <a:t>• Tool for action helps in type of intervention that is needed</a:t>
            </a:r>
          </a:p>
          <a:p>
            <a:r>
              <a:rPr lang="en-US" sz="2800" dirty="0" smtClean="0"/>
              <a:t> • Evaluation of effectiveness of corrective measure and impact of a </a:t>
            </a:r>
            <a:r>
              <a:rPr lang="en-US" sz="2800" dirty="0" err="1" smtClean="0"/>
              <a:t>programme</a:t>
            </a:r>
            <a:r>
              <a:rPr lang="en-US" sz="2800" dirty="0" smtClean="0"/>
              <a:t> of special interventions for improving Childs growth and development</a:t>
            </a:r>
          </a:p>
          <a:p>
            <a:pPr marL="0" indent="0">
              <a:buNone/>
            </a:pPr>
            <a:endParaRPr lang="en-US" dirty="0"/>
          </a:p>
        </p:txBody>
      </p:sp>
    </p:spTree>
    <p:extLst>
      <p:ext uri="{BB962C8B-B14F-4D97-AF65-F5344CB8AC3E}">
        <p14:creationId xmlns:p14="http://schemas.microsoft.com/office/powerpoint/2010/main" val="115678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609600" y="685800"/>
            <a:ext cx="7772400" cy="5867400"/>
          </a:xfrm>
          <a:prstGeom prst="rect">
            <a:avLst/>
          </a:prstGeom>
        </p:spPr>
      </p:pic>
    </p:spTree>
    <p:extLst>
      <p:ext uri="{BB962C8B-B14F-4D97-AF65-F5344CB8AC3E}">
        <p14:creationId xmlns:p14="http://schemas.microsoft.com/office/powerpoint/2010/main" val="2802509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57200" y="1084078"/>
            <a:ext cx="8229599" cy="5469122"/>
          </a:xfrm>
          <a:prstGeom prst="rect">
            <a:avLst/>
          </a:prstGeom>
        </p:spPr>
      </p:pic>
    </p:spTree>
    <p:extLst>
      <p:ext uri="{BB962C8B-B14F-4D97-AF65-F5344CB8AC3E}">
        <p14:creationId xmlns:p14="http://schemas.microsoft.com/office/powerpoint/2010/main" val="1423720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143000" y="838201"/>
            <a:ext cx="7162800" cy="5334000"/>
          </a:xfrm>
          <a:prstGeom prst="rect">
            <a:avLst/>
          </a:prstGeom>
        </p:spPr>
      </p:pic>
    </p:spTree>
    <p:extLst>
      <p:ext uri="{BB962C8B-B14F-4D97-AF65-F5344CB8AC3E}">
        <p14:creationId xmlns:p14="http://schemas.microsoft.com/office/powerpoint/2010/main" val="4192458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609600" y="914401"/>
            <a:ext cx="7924800" cy="5638800"/>
          </a:xfrm>
          <a:prstGeom prst="rect">
            <a:avLst/>
          </a:prstGeom>
        </p:spPr>
      </p:pic>
    </p:spTree>
    <p:extLst>
      <p:ext uri="{BB962C8B-B14F-4D97-AF65-F5344CB8AC3E}">
        <p14:creationId xmlns:p14="http://schemas.microsoft.com/office/powerpoint/2010/main" val="3358507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28600" y="914400"/>
            <a:ext cx="8458200" cy="5715000"/>
          </a:xfrm>
          <a:prstGeom prst="rect">
            <a:avLst/>
          </a:prstGeom>
        </p:spPr>
      </p:pic>
    </p:spTree>
    <p:extLst>
      <p:ext uri="{BB962C8B-B14F-4D97-AF65-F5344CB8AC3E}">
        <p14:creationId xmlns:p14="http://schemas.microsoft.com/office/powerpoint/2010/main" val="1015855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066800" y="838201"/>
            <a:ext cx="7162800" cy="5410200"/>
          </a:xfrm>
          <a:prstGeom prst="rect">
            <a:avLst/>
          </a:prstGeom>
        </p:spPr>
      </p:pic>
      <p:sp>
        <p:nvSpPr>
          <p:cNvPr id="4" name="Rounded Rectangle 3"/>
          <p:cNvSpPr/>
          <p:nvPr/>
        </p:nvSpPr>
        <p:spPr bwMode="auto">
          <a:xfrm>
            <a:off x="762000" y="5181600"/>
            <a:ext cx="8077200" cy="1447800"/>
          </a:xfrm>
          <a:prstGeom prst="round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87497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838200" y="838200"/>
            <a:ext cx="7620000" cy="5562599"/>
          </a:xfrm>
          <a:prstGeom prst="rect">
            <a:avLst/>
          </a:prstGeom>
        </p:spPr>
      </p:pic>
    </p:spTree>
    <p:extLst>
      <p:ext uri="{BB962C8B-B14F-4D97-AF65-F5344CB8AC3E}">
        <p14:creationId xmlns:p14="http://schemas.microsoft.com/office/powerpoint/2010/main" val="2143436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143000" y="1147762"/>
            <a:ext cx="6781800" cy="5100638"/>
          </a:xfrm>
          <a:prstGeom prst="rect">
            <a:avLst/>
          </a:prstGeom>
        </p:spPr>
      </p:pic>
    </p:spTree>
    <p:extLst>
      <p:ext uri="{BB962C8B-B14F-4D97-AF65-F5344CB8AC3E}">
        <p14:creationId xmlns:p14="http://schemas.microsoft.com/office/powerpoint/2010/main" val="3910242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685800" y="914400"/>
            <a:ext cx="8001000" cy="5715000"/>
          </a:xfrm>
          <a:prstGeom prst="rect">
            <a:avLst/>
          </a:prstGeom>
        </p:spPr>
      </p:pic>
    </p:spTree>
    <p:extLst>
      <p:ext uri="{BB962C8B-B14F-4D97-AF65-F5344CB8AC3E}">
        <p14:creationId xmlns:p14="http://schemas.microsoft.com/office/powerpoint/2010/main" val="676676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381001"/>
            <a:ext cx="8610600" cy="5791200"/>
          </a:xfrm>
          <a:prstGeom prst="rect">
            <a:avLst/>
          </a:prstGeom>
        </p:spPr>
      </p:pic>
    </p:spTree>
    <p:extLst>
      <p:ext uri="{BB962C8B-B14F-4D97-AF65-F5344CB8AC3E}">
        <p14:creationId xmlns:p14="http://schemas.microsoft.com/office/powerpoint/2010/main" val="781046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lstStyle/>
          <a:p>
            <a:r>
              <a:rPr lang="en-US" dirty="0" smtClean="0">
                <a:latin typeface="Arial" panose="020B0604020202020204" pitchFamily="34" charset="0"/>
              </a:rPr>
              <a:t>Z-score </a:t>
            </a:r>
            <a:r>
              <a:rPr lang="en-US" dirty="0">
                <a:latin typeface="Arial" panose="020B0604020202020204" pitchFamily="34" charset="0"/>
              </a:rPr>
              <a:t>graphs </a:t>
            </a:r>
            <a:br>
              <a:rPr lang="en-US" dirty="0">
                <a:latin typeface="Arial" panose="020B0604020202020204" pitchFamily="34" charset="0"/>
              </a:rPr>
            </a:br>
            <a:endParaRPr lang="en-US" dirty="0"/>
          </a:p>
        </p:txBody>
      </p:sp>
      <p:sp>
        <p:nvSpPr>
          <p:cNvPr id="3" name="Rectangle 2"/>
          <p:cNvSpPr/>
          <p:nvPr/>
        </p:nvSpPr>
        <p:spPr>
          <a:xfrm>
            <a:off x="952500" y="2286000"/>
            <a:ext cx="7239000" cy="3085460"/>
          </a:xfrm>
          <a:prstGeom prst="rect">
            <a:avLst/>
          </a:prstGeom>
        </p:spPr>
        <p:txBody>
          <a:bodyPr wrap="square">
            <a:spAutoFit/>
          </a:bodyPr>
          <a:lstStyle/>
          <a:p>
            <a:endParaRPr lang="en-US" sz="1050" dirty="0">
              <a:solidFill>
                <a:srgbClr val="000000"/>
              </a:solidFill>
              <a:latin typeface="Arial" panose="020B0604020202020204" pitchFamily="34" charset="0"/>
            </a:endParaRPr>
          </a:p>
          <a:p>
            <a:r>
              <a:rPr lang="en-US" sz="2000" dirty="0" smtClean="0">
                <a:latin typeface="Arial" panose="020B0604020202020204" pitchFamily="34" charset="0"/>
              </a:rPr>
              <a:t>•</a:t>
            </a:r>
            <a:r>
              <a:rPr lang="en-US" sz="3200" b="1" dirty="0" smtClean="0">
                <a:latin typeface="Arial" panose="020B0604020202020204" pitchFamily="34" charset="0"/>
              </a:rPr>
              <a:t>0</a:t>
            </a:r>
            <a:r>
              <a:rPr lang="en-US" sz="2400" dirty="0" smtClean="0">
                <a:latin typeface="Arial" panose="020B0604020202020204" pitchFamily="34" charset="0"/>
              </a:rPr>
              <a:t> correspond </a:t>
            </a:r>
            <a:r>
              <a:rPr lang="en-US" sz="2400" dirty="0">
                <a:latin typeface="Arial" panose="020B0604020202020204" pitchFamily="34" charset="0"/>
              </a:rPr>
              <a:t>to the mean and median </a:t>
            </a:r>
          </a:p>
          <a:p>
            <a:r>
              <a:rPr lang="en-US" sz="2400" dirty="0">
                <a:latin typeface="Arial" panose="020B0604020202020204" pitchFamily="34" charset="0"/>
              </a:rPr>
              <a:t>•</a:t>
            </a:r>
            <a:r>
              <a:rPr lang="en-US" sz="2400" b="1" dirty="0">
                <a:latin typeface="Arial" panose="020B0604020202020204" pitchFamily="34" charset="0"/>
              </a:rPr>
              <a:t>Z-scores or SD scores </a:t>
            </a:r>
            <a:r>
              <a:rPr lang="en-US" sz="2400" dirty="0">
                <a:latin typeface="Arial" panose="020B0604020202020204" pitchFamily="34" charset="0"/>
              </a:rPr>
              <a:t>are used to describe mathematically how far a measurement is from the median (average</a:t>
            </a:r>
            <a:r>
              <a:rPr lang="en-US" sz="2400" dirty="0" smtClean="0">
                <a:latin typeface="Arial" panose="020B0604020202020204" pitchFamily="34" charset="0"/>
              </a:rPr>
              <a:t>).</a:t>
            </a:r>
          </a:p>
          <a:p>
            <a:pPr marL="457200" indent="-457200">
              <a:buFont typeface="Arial" panose="020B0604020202020204" pitchFamily="34" charset="0"/>
              <a:buChar char="•"/>
            </a:pPr>
            <a:r>
              <a:rPr lang="en-US" sz="3200" b="1" dirty="0" smtClean="0">
                <a:latin typeface="Arial" panose="020B0604020202020204" pitchFamily="34" charset="0"/>
              </a:rPr>
              <a:t>Z score=x</a:t>
            </a:r>
            <a:r>
              <a:rPr lang="ar-IQ" sz="3200" b="1" dirty="0">
                <a:latin typeface="Arial" panose="020B0604020202020204" pitchFamily="34" charset="0"/>
              </a:rPr>
              <a:t>`</a:t>
            </a:r>
            <a:r>
              <a:rPr lang="en-US" sz="3200" b="1" dirty="0" smtClean="0">
                <a:latin typeface="Arial" panose="020B0604020202020204" pitchFamily="34" charset="0"/>
              </a:rPr>
              <a:t> ±	SD</a:t>
            </a:r>
            <a:endParaRPr lang="en-US" sz="3200" b="1" dirty="0">
              <a:latin typeface="Arial" panose="020B0604020202020204" pitchFamily="34" charset="0"/>
            </a:endParaRPr>
          </a:p>
          <a:p>
            <a:r>
              <a:rPr lang="en-US" sz="2400" dirty="0">
                <a:latin typeface="Arial" panose="020B0604020202020204" pitchFamily="34" charset="0"/>
              </a:rPr>
              <a:t>•The mean (median) is the same in both types of graph </a:t>
            </a:r>
          </a:p>
        </p:txBody>
      </p:sp>
    </p:spTree>
    <p:extLst>
      <p:ext uri="{BB962C8B-B14F-4D97-AF65-F5344CB8AC3E}">
        <p14:creationId xmlns:p14="http://schemas.microsoft.com/office/powerpoint/2010/main" val="197095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533400"/>
            <a:ext cx="9144000" cy="6324600"/>
          </a:xfrm>
          <a:prstGeom prst="rect">
            <a:avLst/>
          </a:prstGeom>
        </p:spPr>
      </p:pic>
    </p:spTree>
    <p:extLst>
      <p:ext uri="{BB962C8B-B14F-4D97-AF65-F5344CB8AC3E}">
        <p14:creationId xmlns:p14="http://schemas.microsoft.com/office/powerpoint/2010/main" val="2043363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57200" y="533400"/>
            <a:ext cx="8229600" cy="6095999"/>
          </a:xfrm>
          <a:prstGeom prst="rect">
            <a:avLst/>
          </a:prstGeom>
        </p:spPr>
      </p:pic>
    </p:spTree>
    <p:extLst>
      <p:ext uri="{BB962C8B-B14F-4D97-AF65-F5344CB8AC3E}">
        <p14:creationId xmlns:p14="http://schemas.microsoft.com/office/powerpoint/2010/main" val="128012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914400"/>
            <a:ext cx="7848600" cy="5638800"/>
          </a:xfrm>
          <a:prstGeom prst="rect">
            <a:avLst/>
          </a:prstGeom>
        </p:spPr>
      </p:pic>
    </p:spTree>
    <p:extLst>
      <p:ext uri="{BB962C8B-B14F-4D97-AF65-F5344CB8AC3E}">
        <p14:creationId xmlns:p14="http://schemas.microsoft.com/office/powerpoint/2010/main" val="1823972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38067" y="1920409"/>
            <a:ext cx="5667866" cy="4118907"/>
          </a:xfrm>
          <a:prstGeom prst="rect">
            <a:avLst/>
          </a:prstGeom>
        </p:spPr>
      </p:pic>
    </p:spTree>
    <p:extLst>
      <p:ext uri="{BB962C8B-B14F-4D97-AF65-F5344CB8AC3E}">
        <p14:creationId xmlns:p14="http://schemas.microsoft.com/office/powerpoint/2010/main" val="3050552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066800"/>
          </a:xfrm>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33400" y="990600"/>
            <a:ext cx="8610600" cy="5638799"/>
          </a:xfrm>
          <a:prstGeom prst="rect">
            <a:avLst/>
          </a:prstGeom>
        </p:spPr>
      </p:pic>
      <p:sp>
        <p:nvSpPr>
          <p:cNvPr id="5" name="Heart 4"/>
          <p:cNvSpPr/>
          <p:nvPr/>
        </p:nvSpPr>
        <p:spPr bwMode="auto">
          <a:xfrm>
            <a:off x="2614863" y="4116804"/>
            <a:ext cx="457200" cy="457200"/>
          </a:xfrm>
          <a:prstGeom prst="hear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6" name="Heart 5"/>
          <p:cNvSpPr/>
          <p:nvPr/>
        </p:nvSpPr>
        <p:spPr bwMode="auto">
          <a:xfrm>
            <a:off x="2550695" y="3707731"/>
            <a:ext cx="609600" cy="368968"/>
          </a:xfrm>
          <a:prstGeom prst="hear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67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09600" y="1066800"/>
            <a:ext cx="7848600" cy="5334000"/>
          </a:xfrm>
          <a:prstGeom prst="rect">
            <a:avLst/>
          </a:prstGeom>
        </p:spPr>
      </p:pic>
    </p:spTree>
    <p:extLst>
      <p:ext uri="{BB962C8B-B14F-4D97-AF65-F5344CB8AC3E}">
        <p14:creationId xmlns:p14="http://schemas.microsoft.com/office/powerpoint/2010/main" val="2487299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685800" y="1084078"/>
            <a:ext cx="8000999" cy="5545322"/>
          </a:xfrm>
          <a:prstGeom prst="rect">
            <a:avLst/>
          </a:prstGeom>
        </p:spPr>
      </p:pic>
    </p:spTree>
    <p:extLst>
      <p:ext uri="{BB962C8B-B14F-4D97-AF65-F5344CB8AC3E}">
        <p14:creationId xmlns:p14="http://schemas.microsoft.com/office/powerpoint/2010/main" val="2341809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measurement, what next? </a:t>
            </a:r>
            <a:br>
              <a:rPr lang="en-US" dirty="0"/>
            </a:br>
            <a:endParaRPr lang="en-US" dirty="0"/>
          </a:p>
        </p:txBody>
      </p:sp>
      <p:sp>
        <p:nvSpPr>
          <p:cNvPr id="3" name="Content Placeholder 2"/>
          <p:cNvSpPr>
            <a:spLocks noGrp="1"/>
          </p:cNvSpPr>
          <p:nvPr>
            <p:ph idx="1"/>
          </p:nvPr>
        </p:nvSpPr>
        <p:spPr>
          <a:xfrm>
            <a:off x="457200" y="1371600"/>
            <a:ext cx="8229600" cy="4302125"/>
          </a:xfrm>
        </p:spPr>
        <p:txBody>
          <a:bodyPr/>
          <a:lstStyle/>
          <a:p>
            <a:endParaRPr lang="en-US" dirty="0"/>
          </a:p>
          <a:p>
            <a:r>
              <a:rPr lang="en-US" dirty="0" smtClean="0"/>
              <a:t>•</a:t>
            </a:r>
            <a:r>
              <a:rPr lang="en-US" dirty="0"/>
              <a:t>Measurement does not improve growth </a:t>
            </a:r>
          </a:p>
          <a:p>
            <a:r>
              <a:rPr lang="en-US" dirty="0"/>
              <a:t>•Interpret the graph </a:t>
            </a:r>
          </a:p>
          <a:p>
            <a:r>
              <a:rPr lang="en-US" dirty="0"/>
              <a:t>•Action must follow: </a:t>
            </a:r>
          </a:p>
          <a:p>
            <a:endParaRPr lang="en-US" dirty="0"/>
          </a:p>
          <a:p>
            <a:r>
              <a:rPr lang="en-US" dirty="0"/>
              <a:t>Any child with Z score &lt; -3 </a:t>
            </a:r>
          </a:p>
          <a:p>
            <a:r>
              <a:rPr lang="en-US" dirty="0"/>
              <a:t>Any child crossing the lines </a:t>
            </a:r>
          </a:p>
          <a:p>
            <a:r>
              <a:rPr lang="en-US" dirty="0"/>
              <a:t>Weight/height discrepancy </a:t>
            </a:r>
          </a:p>
          <a:p>
            <a:r>
              <a:rPr lang="en-US" dirty="0"/>
              <a:t>Consider wasting </a:t>
            </a:r>
          </a:p>
        </p:txBody>
      </p:sp>
    </p:spTree>
    <p:extLst>
      <p:ext uri="{BB962C8B-B14F-4D97-AF65-F5344CB8AC3E}">
        <p14:creationId xmlns:p14="http://schemas.microsoft.com/office/powerpoint/2010/main" val="135877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52400"/>
            <a:ext cx="9144000" cy="7162800"/>
          </a:xfrm>
          <a:prstGeom prst="rect">
            <a:avLst/>
          </a:prstGeom>
        </p:spPr>
      </p:pic>
    </p:spTree>
    <p:extLst>
      <p:ext uri="{BB962C8B-B14F-4D97-AF65-F5344CB8AC3E}">
        <p14:creationId xmlns:p14="http://schemas.microsoft.com/office/powerpoint/2010/main" val="3757334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0" y="228600"/>
            <a:ext cx="8229600" cy="6400800"/>
          </a:xfrm>
          <a:prstGeom prst="rect">
            <a:avLst/>
          </a:prstGeom>
        </p:spPr>
      </p:pic>
    </p:spTree>
    <p:extLst>
      <p:ext uri="{BB962C8B-B14F-4D97-AF65-F5344CB8AC3E}">
        <p14:creationId xmlns:p14="http://schemas.microsoft.com/office/powerpoint/2010/main" val="1048478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High concern :</a:t>
            </a:r>
          </a:p>
        </p:txBody>
      </p:sp>
      <p:sp>
        <p:nvSpPr>
          <p:cNvPr id="40962" name="Rectangle 3"/>
          <p:cNvSpPr>
            <a:spLocks noGrp="1"/>
          </p:cNvSpPr>
          <p:nvPr>
            <p:ph idx="4294967295"/>
          </p:nvPr>
        </p:nvSpPr>
        <p:spPr>
          <a:xfrm>
            <a:off x="533400" y="1733550"/>
            <a:ext cx="8077200" cy="4895850"/>
          </a:xfrm>
        </p:spPr>
        <p:txBody>
          <a:bodyPr>
            <a:noAutofit/>
          </a:bodyPr>
          <a:lstStyle/>
          <a:p>
            <a:r>
              <a:rPr lang="en-US" b="1" dirty="0"/>
              <a:t>Any sharp decline in growth line: </a:t>
            </a:r>
            <a:endParaRPr lang="en-US" dirty="0"/>
          </a:p>
          <a:p>
            <a:pPr lvl="1"/>
            <a:r>
              <a:rPr lang="en-US" dirty="0"/>
              <a:t>This is a </a:t>
            </a:r>
            <a:r>
              <a:rPr lang="en-US" dirty="0" smtClean="0"/>
              <a:t>very significant </a:t>
            </a:r>
            <a:r>
              <a:rPr lang="en-US" dirty="0"/>
              <a:t>change in the child’s growth. </a:t>
            </a:r>
          </a:p>
          <a:p>
            <a:pPr lvl="1"/>
            <a:r>
              <a:rPr lang="en-US" dirty="0"/>
              <a:t>A sharp decline in a normal or undernourished child indicates a growth disturbance. </a:t>
            </a:r>
          </a:p>
          <a:p>
            <a:pPr lvl="1"/>
            <a:r>
              <a:rPr lang="en-US" dirty="0"/>
              <a:t>Changes in weight or length should be investigated before a child crosses two major percentile lines. </a:t>
            </a:r>
          </a:p>
        </p:txBody>
      </p:sp>
    </p:spTree>
    <p:custDataLst>
      <p:tags r:id="rId1"/>
    </p:custDataLst>
    <p:extLst>
      <p:ext uri="{BB962C8B-B14F-4D97-AF65-F5344CB8AC3E}">
        <p14:creationId xmlns:p14="http://schemas.microsoft.com/office/powerpoint/2010/main" val="1963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High concern :</a:t>
            </a:r>
          </a:p>
        </p:txBody>
      </p:sp>
      <p:sp>
        <p:nvSpPr>
          <p:cNvPr id="40962" name="Rectangle 3"/>
          <p:cNvSpPr>
            <a:spLocks noGrp="1"/>
          </p:cNvSpPr>
          <p:nvPr>
            <p:ph idx="4294967295"/>
          </p:nvPr>
        </p:nvSpPr>
        <p:spPr>
          <a:xfrm>
            <a:off x="533400" y="1733550"/>
            <a:ext cx="8077200" cy="4895850"/>
          </a:xfrm>
        </p:spPr>
        <p:txBody>
          <a:bodyPr>
            <a:noAutofit/>
          </a:bodyPr>
          <a:lstStyle/>
          <a:p>
            <a:r>
              <a:rPr lang="en-US" b="1" dirty="0"/>
              <a:t>A flat growth line: </a:t>
            </a:r>
            <a:endParaRPr lang="en-US" dirty="0"/>
          </a:p>
          <a:p>
            <a:pPr lvl="1"/>
            <a:r>
              <a:rPr lang="en-US" dirty="0"/>
              <a:t>Child is not growing consistently. </a:t>
            </a:r>
          </a:p>
          <a:p>
            <a:pPr lvl="1"/>
            <a:r>
              <a:rPr lang="en-US" dirty="0"/>
              <a:t>When growth rate is rapid during first six months of life, even a one month flat line in growth represents a possible concern. </a:t>
            </a:r>
          </a:p>
        </p:txBody>
      </p:sp>
    </p:spTree>
    <p:custDataLst>
      <p:tags r:id="rId1"/>
    </p:custDataLst>
    <p:extLst>
      <p:ext uri="{BB962C8B-B14F-4D97-AF65-F5344CB8AC3E}">
        <p14:creationId xmlns:p14="http://schemas.microsoft.com/office/powerpoint/2010/main" val="315410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High concern :</a:t>
            </a:r>
          </a:p>
        </p:txBody>
      </p:sp>
      <p:sp>
        <p:nvSpPr>
          <p:cNvPr id="40962" name="Rectangle 3"/>
          <p:cNvSpPr>
            <a:spLocks noGrp="1"/>
          </p:cNvSpPr>
          <p:nvPr>
            <p:ph idx="4294967295"/>
          </p:nvPr>
        </p:nvSpPr>
        <p:spPr>
          <a:xfrm>
            <a:off x="533400" y="1733550"/>
            <a:ext cx="8305800" cy="4895850"/>
          </a:xfrm>
        </p:spPr>
        <p:txBody>
          <a:bodyPr>
            <a:noAutofit/>
          </a:bodyPr>
          <a:lstStyle/>
          <a:p>
            <a:r>
              <a:rPr lang="en-US" b="1" dirty="0"/>
              <a:t>Any sharp incline in the growth line: </a:t>
            </a:r>
            <a:endParaRPr lang="en-US" dirty="0"/>
          </a:p>
          <a:p>
            <a:pPr lvl="1"/>
            <a:r>
              <a:rPr lang="en-US" sz="2400" dirty="0"/>
              <a:t>This is a very significant change in the child’s growth. </a:t>
            </a:r>
          </a:p>
          <a:p>
            <a:pPr lvl="1"/>
            <a:r>
              <a:rPr lang="en-US" sz="2400" dirty="0"/>
              <a:t>Changes in weight or </a:t>
            </a:r>
            <a:r>
              <a:rPr lang="en-US" sz="2400" dirty="0" smtClean="0"/>
              <a:t>length </a:t>
            </a:r>
            <a:r>
              <a:rPr lang="en-US" sz="2400" dirty="0"/>
              <a:t>should </a:t>
            </a:r>
            <a:r>
              <a:rPr lang="en-US" sz="2400" dirty="0" smtClean="0"/>
              <a:t>be </a:t>
            </a:r>
            <a:r>
              <a:rPr lang="en-US" sz="2400" dirty="0"/>
              <a:t>investigated </a:t>
            </a:r>
            <a:r>
              <a:rPr lang="en-US" sz="2400" b="1" dirty="0"/>
              <a:t>before </a:t>
            </a:r>
            <a:r>
              <a:rPr lang="en-US" sz="2400" dirty="0"/>
              <a:t>a child crosses two major percentile lines. </a:t>
            </a:r>
          </a:p>
          <a:p>
            <a:pPr lvl="1"/>
            <a:r>
              <a:rPr lang="en-US" sz="2400" dirty="0"/>
              <a:t>An unexplained sharp incline may signal a change in feeding practices - may </a:t>
            </a:r>
            <a:r>
              <a:rPr lang="en-US" sz="2400" dirty="0" smtClean="0"/>
              <a:t>lead to overweight/obesity. </a:t>
            </a:r>
            <a:endParaRPr lang="en-US" sz="2400" dirty="0"/>
          </a:p>
          <a:p>
            <a:pPr lvl="1"/>
            <a:r>
              <a:rPr lang="en-US" sz="2400" dirty="0">
                <a:solidFill>
                  <a:srgbClr val="FF0000"/>
                </a:solidFill>
              </a:rPr>
              <a:t>A sharp incline in a previously ill or undernourished child may be “</a:t>
            </a:r>
            <a:r>
              <a:rPr lang="en-US" sz="2400" dirty="0" smtClean="0">
                <a:solidFill>
                  <a:srgbClr val="FF0000"/>
                </a:solidFill>
              </a:rPr>
              <a:t>catch-up</a:t>
            </a:r>
            <a:r>
              <a:rPr lang="en-US" sz="2400" dirty="0">
                <a:solidFill>
                  <a:srgbClr val="FF0000"/>
                </a:solidFill>
              </a:rPr>
              <a:t>” growth expected in the re-feeding period. </a:t>
            </a:r>
          </a:p>
        </p:txBody>
      </p:sp>
    </p:spTree>
    <p:custDataLst>
      <p:tags r:id="rId1"/>
    </p:custDataLst>
    <p:extLst>
      <p:ext uri="{BB962C8B-B14F-4D97-AF65-F5344CB8AC3E}">
        <p14:creationId xmlns:p14="http://schemas.microsoft.com/office/powerpoint/2010/main" val="160079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Practice Scenario - Birth</a:t>
            </a:r>
          </a:p>
        </p:txBody>
      </p:sp>
      <p:sp>
        <p:nvSpPr>
          <p:cNvPr id="40962" name="Rectangle 3"/>
          <p:cNvSpPr>
            <a:spLocks noGrp="1"/>
          </p:cNvSpPr>
          <p:nvPr>
            <p:ph idx="4294967295"/>
          </p:nvPr>
        </p:nvSpPr>
        <p:spPr>
          <a:xfrm>
            <a:off x="533400" y="1733550"/>
            <a:ext cx="8305800" cy="4895850"/>
          </a:xfrm>
        </p:spPr>
        <p:txBody>
          <a:bodyPr>
            <a:noAutofit/>
          </a:bodyPr>
          <a:lstStyle/>
          <a:p>
            <a:r>
              <a:rPr lang="en-US" sz="2400" b="1" dirty="0"/>
              <a:t>Omar is a 3 month old breastfed male infant: </a:t>
            </a:r>
          </a:p>
          <a:p>
            <a:pPr lvl="1"/>
            <a:r>
              <a:rPr lang="en-US" sz="2400" b="1" dirty="0"/>
              <a:t>Birth date: 15 APR </a:t>
            </a:r>
            <a:r>
              <a:rPr lang="en-US" sz="2400" b="1" dirty="0" smtClean="0"/>
              <a:t>2018</a:t>
            </a:r>
            <a:endParaRPr lang="en-US" sz="2400" b="1" dirty="0"/>
          </a:p>
          <a:p>
            <a:pPr lvl="1"/>
            <a:r>
              <a:rPr lang="en-US" sz="2400" b="1" dirty="0"/>
              <a:t>Birth weight: 3.41 kg</a:t>
            </a:r>
          </a:p>
          <a:p>
            <a:pPr lvl="1"/>
            <a:r>
              <a:rPr lang="en-US" sz="2400" b="1" dirty="0"/>
              <a:t>Gestational age: 38 weeks</a:t>
            </a:r>
          </a:p>
          <a:p>
            <a:r>
              <a:rPr lang="en-US" sz="2400" dirty="0" smtClean="0"/>
              <a:t>Plot the point and describe his weight-for-age percentile</a:t>
            </a:r>
          </a:p>
        </p:txBody>
      </p:sp>
    </p:spTree>
    <p:custDataLst>
      <p:tags r:id="rId1"/>
    </p:custDataLst>
    <p:extLst>
      <p:ext uri="{BB962C8B-B14F-4D97-AF65-F5344CB8AC3E}">
        <p14:creationId xmlns:p14="http://schemas.microsoft.com/office/powerpoint/2010/main" val="65855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20" t="22064" r="23672" b="13625"/>
          <a:stretch/>
        </p:blipFill>
        <p:spPr bwMode="auto">
          <a:xfrm>
            <a:off x="381000" y="153097"/>
            <a:ext cx="8377238" cy="666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Triangle 3"/>
          <p:cNvSpPr/>
          <p:nvPr/>
        </p:nvSpPr>
        <p:spPr>
          <a:xfrm rot="5400000">
            <a:off x="1810100" y="-1424337"/>
            <a:ext cx="3923601" cy="6781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145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مربع نص 1"/>
          <p:cNvSpPr txBox="1"/>
          <p:nvPr/>
        </p:nvSpPr>
        <p:spPr>
          <a:xfrm>
            <a:off x="445168" y="838200"/>
            <a:ext cx="4126832" cy="677108"/>
          </a:xfrm>
          <a:prstGeom prst="rect">
            <a:avLst/>
          </a:prstGeom>
          <a:noFill/>
        </p:spPr>
        <p:txBody>
          <a:bodyPr wrap="square" rtlCol="0">
            <a:spAutoFit/>
          </a:bodyPr>
          <a:lstStyle/>
          <a:p>
            <a:r>
              <a:rPr lang="en-US" b="1" dirty="0"/>
              <a:t>Description: “weight-for-age is at the 50</a:t>
            </a:r>
            <a:r>
              <a:rPr lang="en-US" b="1" baseline="30000" dirty="0"/>
              <a:t>th</a:t>
            </a:r>
            <a:r>
              <a:rPr lang="en-US" b="1" dirty="0"/>
              <a:t> percentile</a:t>
            </a:r>
            <a:r>
              <a:rPr lang="en-US" sz="2000" b="1" dirty="0" smtClean="0">
                <a:solidFill>
                  <a:srgbClr val="FF0000"/>
                </a:solidFill>
              </a:rPr>
              <a:t>”=0 Z score</a:t>
            </a:r>
            <a:endParaRPr lang="en-US" sz="2000" b="1" dirty="0">
              <a:solidFill>
                <a:srgbClr val="FF0000"/>
              </a:solidFill>
            </a:endParaRPr>
          </a:p>
        </p:txBody>
      </p:sp>
    </p:spTree>
    <p:extLst>
      <p:ext uri="{BB962C8B-B14F-4D97-AF65-F5344CB8AC3E}">
        <p14:creationId xmlns:p14="http://schemas.microsoft.com/office/powerpoint/2010/main" val="41342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Practice Scenario – Week 1 Visit</a:t>
            </a:r>
          </a:p>
        </p:txBody>
      </p:sp>
      <p:sp>
        <p:nvSpPr>
          <p:cNvPr id="40962" name="Rectangle 3"/>
          <p:cNvSpPr>
            <a:spLocks noGrp="1"/>
          </p:cNvSpPr>
          <p:nvPr>
            <p:ph idx="4294967295"/>
          </p:nvPr>
        </p:nvSpPr>
        <p:spPr>
          <a:xfrm>
            <a:off x="457200" y="1600200"/>
            <a:ext cx="8305800" cy="4895850"/>
          </a:xfrm>
        </p:spPr>
        <p:txBody>
          <a:bodyPr>
            <a:noAutofit/>
          </a:bodyPr>
          <a:lstStyle/>
          <a:p>
            <a:r>
              <a:rPr lang="en-US" sz="2400" b="1" dirty="0" smtClean="0"/>
              <a:t>At Omar's </a:t>
            </a:r>
            <a:r>
              <a:rPr lang="en-US" sz="2400" b="1" dirty="0"/>
              <a:t>first </a:t>
            </a:r>
            <a:r>
              <a:rPr lang="en-US" sz="2400" b="1" dirty="0" smtClean="0"/>
              <a:t>study visit his mother is concerned that she does not have enough breast milk.</a:t>
            </a:r>
          </a:p>
          <a:p>
            <a:pPr lvl="1"/>
            <a:r>
              <a:rPr lang="en-US" sz="2400" b="1" dirty="0" smtClean="0"/>
              <a:t>Visit </a:t>
            </a:r>
            <a:r>
              <a:rPr lang="en-US" sz="2400" b="1" dirty="0"/>
              <a:t>date: </a:t>
            </a:r>
            <a:r>
              <a:rPr lang="en-US" sz="2400" b="1" dirty="0" smtClean="0"/>
              <a:t>24 </a:t>
            </a:r>
            <a:r>
              <a:rPr lang="en-US" sz="2400" b="1" dirty="0"/>
              <a:t>APR </a:t>
            </a:r>
            <a:r>
              <a:rPr lang="en-US" sz="2400" b="1" dirty="0" smtClean="0"/>
              <a:t>2018</a:t>
            </a:r>
            <a:endParaRPr lang="en-US" sz="2400" b="1" dirty="0"/>
          </a:p>
          <a:p>
            <a:pPr lvl="1"/>
            <a:r>
              <a:rPr lang="en-US" sz="2400" b="1" dirty="0" smtClean="0"/>
              <a:t>Visit </a:t>
            </a:r>
            <a:r>
              <a:rPr lang="en-US" sz="2400" b="1" dirty="0"/>
              <a:t>weight: </a:t>
            </a:r>
            <a:r>
              <a:rPr lang="en-US" sz="2400" b="1" dirty="0" smtClean="0"/>
              <a:t>3.21 kg</a:t>
            </a:r>
          </a:p>
          <a:p>
            <a:pPr lvl="1"/>
            <a:r>
              <a:rPr lang="en-US" sz="2400" b="1" dirty="0" smtClean="0"/>
              <a:t>Age: 9 days</a:t>
            </a:r>
            <a:endParaRPr lang="en-US" sz="2400" b="1" dirty="0"/>
          </a:p>
          <a:p>
            <a:r>
              <a:rPr lang="en-US" sz="2400" dirty="0" smtClean="0"/>
              <a:t>Plot the point and describe his weight-for-age percentile</a:t>
            </a:r>
          </a:p>
          <a:p>
            <a:r>
              <a:rPr lang="en-US" sz="2400" dirty="0" smtClean="0"/>
              <a:t>Is this expected? </a:t>
            </a:r>
          </a:p>
          <a:p>
            <a:r>
              <a:rPr lang="en-US" sz="2400" dirty="0" smtClean="0"/>
              <a:t>What else would you do at this visit?</a:t>
            </a:r>
          </a:p>
        </p:txBody>
      </p:sp>
    </p:spTree>
    <p:custDataLst>
      <p:tags r:id="rId1"/>
    </p:custDataLst>
    <p:extLst>
      <p:ext uri="{BB962C8B-B14F-4D97-AF65-F5344CB8AC3E}">
        <p14:creationId xmlns:p14="http://schemas.microsoft.com/office/powerpoint/2010/main" val="396709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20" t="22064" r="23672" b="13625"/>
          <a:stretch/>
        </p:blipFill>
        <p:spPr bwMode="auto">
          <a:xfrm>
            <a:off x="381000" y="153097"/>
            <a:ext cx="8377238" cy="666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Triangle 4"/>
          <p:cNvSpPr/>
          <p:nvPr/>
        </p:nvSpPr>
        <p:spPr>
          <a:xfrm rot="5400000">
            <a:off x="1810100" y="-1424337"/>
            <a:ext cx="3923601" cy="6781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145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52600" y="571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ربع نص 7"/>
          <p:cNvSpPr txBox="1"/>
          <p:nvPr/>
        </p:nvSpPr>
        <p:spPr>
          <a:xfrm>
            <a:off x="990600" y="381000"/>
            <a:ext cx="2819400" cy="954107"/>
          </a:xfrm>
          <a:prstGeom prst="rect">
            <a:avLst/>
          </a:prstGeom>
          <a:noFill/>
        </p:spPr>
        <p:txBody>
          <a:bodyPr wrap="square" rtlCol="0">
            <a:spAutoFit/>
          </a:bodyPr>
          <a:lstStyle/>
          <a:p>
            <a:r>
              <a:rPr lang="en-US" sz="2800" b="1" dirty="0" smtClean="0"/>
              <a:t>Z score between -1 &amp;-2</a:t>
            </a:r>
            <a:endParaRPr lang="en-US" sz="2800" b="1" dirty="0"/>
          </a:p>
        </p:txBody>
      </p:sp>
    </p:spTree>
    <p:extLst>
      <p:ext uri="{BB962C8B-B14F-4D97-AF65-F5344CB8AC3E}">
        <p14:creationId xmlns:p14="http://schemas.microsoft.com/office/powerpoint/2010/main" val="251915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685800" y="1104900"/>
            <a:ext cx="8229600" cy="4893750"/>
          </a:xfrm>
          <a:prstGeom prst="rect">
            <a:avLst/>
          </a:prstGeom>
        </p:spPr>
      </p:pic>
      <p:sp>
        <p:nvSpPr>
          <p:cNvPr id="4" name="Oval 3"/>
          <p:cNvSpPr/>
          <p:nvPr/>
        </p:nvSpPr>
        <p:spPr bwMode="auto">
          <a:xfrm>
            <a:off x="1752600" y="4876799"/>
            <a:ext cx="2667000" cy="446625"/>
          </a:xfrm>
          <a:prstGeom prst="ellipse">
            <a:avLst/>
          </a:prstGeom>
          <a:no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1447800" y="2514600"/>
            <a:ext cx="2971800" cy="457200"/>
          </a:xfrm>
          <a:prstGeom prst="ellipse">
            <a:avLst/>
          </a:prstGeom>
          <a:no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1752600" y="4191000"/>
            <a:ext cx="2667000" cy="457200"/>
          </a:xfrm>
          <a:prstGeom prst="ellipse">
            <a:avLst/>
          </a:prstGeom>
          <a:no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717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Practice Scenario – Month 1 visit</a:t>
            </a:r>
          </a:p>
        </p:txBody>
      </p:sp>
      <p:sp>
        <p:nvSpPr>
          <p:cNvPr id="40962" name="Rectangle 3"/>
          <p:cNvSpPr>
            <a:spLocks noGrp="1"/>
          </p:cNvSpPr>
          <p:nvPr>
            <p:ph idx="4294967295"/>
          </p:nvPr>
        </p:nvSpPr>
        <p:spPr>
          <a:xfrm>
            <a:off x="533400" y="1733550"/>
            <a:ext cx="8305800" cy="4895850"/>
          </a:xfrm>
        </p:spPr>
        <p:txBody>
          <a:bodyPr>
            <a:noAutofit/>
          </a:bodyPr>
          <a:lstStyle/>
          <a:p>
            <a:r>
              <a:rPr lang="en-US" sz="2400" dirty="0"/>
              <a:t>At the Month 1 visit, Omar </a:t>
            </a:r>
            <a:r>
              <a:rPr lang="en-US" sz="2400" dirty="0" smtClean="0"/>
              <a:t>has </a:t>
            </a:r>
            <a:r>
              <a:rPr lang="en-US" sz="2400" dirty="0"/>
              <a:t>not yet regained his birth </a:t>
            </a:r>
            <a:r>
              <a:rPr lang="en-US" sz="2400" dirty="0" smtClean="0"/>
              <a:t>weight:</a:t>
            </a:r>
            <a:endParaRPr lang="en-US" sz="2400" b="1" dirty="0" smtClean="0"/>
          </a:p>
          <a:p>
            <a:pPr lvl="1"/>
            <a:r>
              <a:rPr lang="en-US" sz="2400" b="1" dirty="0" smtClean="0"/>
              <a:t>Visit date: 15 May 2018</a:t>
            </a:r>
          </a:p>
          <a:p>
            <a:pPr lvl="1"/>
            <a:r>
              <a:rPr lang="en-US" sz="2400" b="1" dirty="0" smtClean="0"/>
              <a:t>Visit </a:t>
            </a:r>
            <a:r>
              <a:rPr lang="en-US" sz="2400" b="1" dirty="0"/>
              <a:t>weight: </a:t>
            </a:r>
            <a:r>
              <a:rPr lang="en-US" sz="2400" b="1" dirty="0" smtClean="0"/>
              <a:t>3.35 kg</a:t>
            </a:r>
          </a:p>
          <a:p>
            <a:pPr lvl="1"/>
            <a:r>
              <a:rPr lang="en-US" sz="2400" b="1" dirty="0" smtClean="0"/>
              <a:t>Age: 1 month</a:t>
            </a:r>
            <a:endParaRPr lang="en-US" sz="2400" b="1" dirty="0"/>
          </a:p>
          <a:p>
            <a:r>
              <a:rPr lang="en-US" sz="2400" dirty="0" smtClean="0"/>
              <a:t>Plot the point and describe his weight-for-age percentile</a:t>
            </a:r>
          </a:p>
          <a:p>
            <a:r>
              <a:rPr lang="en-US" sz="2400" dirty="0" smtClean="0"/>
              <a:t>Is this expected? </a:t>
            </a:r>
          </a:p>
          <a:p>
            <a:r>
              <a:rPr lang="en-US" sz="2400" dirty="0" smtClean="0"/>
              <a:t>What else would you do at this visit?</a:t>
            </a:r>
          </a:p>
        </p:txBody>
      </p:sp>
    </p:spTree>
    <p:custDataLst>
      <p:tags r:id="rId1"/>
    </p:custDataLst>
    <p:extLst>
      <p:ext uri="{BB962C8B-B14F-4D97-AF65-F5344CB8AC3E}">
        <p14:creationId xmlns:p14="http://schemas.microsoft.com/office/powerpoint/2010/main" val="187244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20" t="22064" r="23672" b="13625"/>
          <a:stretch/>
        </p:blipFill>
        <p:spPr bwMode="auto">
          <a:xfrm>
            <a:off x="381000" y="153097"/>
            <a:ext cx="8377238" cy="666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Triangle 4"/>
          <p:cNvSpPr/>
          <p:nvPr/>
        </p:nvSpPr>
        <p:spPr>
          <a:xfrm rot="5400000">
            <a:off x="1810100" y="-1424337"/>
            <a:ext cx="3923601" cy="6781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145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52600" y="571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96995" y="5709037"/>
            <a:ext cx="214685" cy="39756"/>
          </a:xfrm>
          <a:custGeom>
            <a:avLst/>
            <a:gdLst>
              <a:gd name="connsiteX0" fmla="*/ 0 w 214685"/>
              <a:gd name="connsiteY0" fmla="*/ 39756 h 39756"/>
              <a:gd name="connsiteX1" fmla="*/ 214685 w 214685"/>
              <a:gd name="connsiteY1" fmla="*/ 0 h 39756"/>
            </a:gdLst>
            <a:ahLst/>
            <a:cxnLst>
              <a:cxn ang="0">
                <a:pos x="connsiteX0" y="connsiteY0"/>
              </a:cxn>
              <a:cxn ang="0">
                <a:pos x="connsiteX1" y="connsiteY1"/>
              </a:cxn>
            </a:cxnLst>
            <a:rect l="l" t="t" r="r" b="b"/>
            <a:pathLst>
              <a:path w="214685" h="39756">
                <a:moveTo>
                  <a:pt x="0" y="39756"/>
                </a:moveTo>
                <a:lnTo>
                  <a:pt x="2146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مربع نص 8"/>
          <p:cNvSpPr txBox="1"/>
          <p:nvPr/>
        </p:nvSpPr>
        <p:spPr>
          <a:xfrm>
            <a:off x="457200" y="381000"/>
            <a:ext cx="3276600" cy="646331"/>
          </a:xfrm>
          <a:prstGeom prst="rect">
            <a:avLst/>
          </a:prstGeom>
          <a:noFill/>
        </p:spPr>
        <p:txBody>
          <a:bodyPr wrap="square" rtlCol="0">
            <a:spAutoFit/>
          </a:bodyPr>
          <a:lstStyle/>
          <a:p>
            <a:r>
              <a:rPr lang="en-US" b="1" dirty="0"/>
              <a:t>Description: “weight-for-age is at the </a:t>
            </a:r>
            <a:r>
              <a:rPr lang="en-US" b="1" dirty="0" smtClean="0"/>
              <a:t>-3 z score</a:t>
            </a:r>
            <a:endParaRPr lang="en-US" b="1" dirty="0"/>
          </a:p>
        </p:txBody>
      </p:sp>
    </p:spTree>
    <p:extLst>
      <p:ext uri="{BB962C8B-B14F-4D97-AF65-F5344CB8AC3E}">
        <p14:creationId xmlns:p14="http://schemas.microsoft.com/office/powerpoint/2010/main" val="368088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844" t="53375" r="53828" b="15125"/>
          <a:stretch/>
        </p:blipFill>
        <p:spPr bwMode="auto">
          <a:xfrm>
            <a:off x="685800" y="337457"/>
            <a:ext cx="6858000" cy="633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806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Practice Scenario – Interim visit 1</a:t>
            </a:r>
          </a:p>
        </p:txBody>
      </p:sp>
      <p:sp>
        <p:nvSpPr>
          <p:cNvPr id="40962" name="Rectangle 3"/>
          <p:cNvSpPr>
            <a:spLocks noGrp="1"/>
          </p:cNvSpPr>
          <p:nvPr>
            <p:ph idx="4294967295"/>
          </p:nvPr>
        </p:nvSpPr>
        <p:spPr>
          <a:xfrm>
            <a:off x="533400" y="1733550"/>
            <a:ext cx="8305800" cy="4895850"/>
          </a:xfrm>
        </p:spPr>
        <p:txBody>
          <a:bodyPr>
            <a:noAutofit/>
          </a:bodyPr>
          <a:lstStyle/>
          <a:p>
            <a:r>
              <a:rPr lang="en-US" sz="2400" dirty="0" smtClean="0"/>
              <a:t>Omar returns for an interim weight check two weeks after his Month 1 visit:</a:t>
            </a:r>
            <a:endParaRPr lang="en-US" sz="2400" b="1" dirty="0" smtClean="0"/>
          </a:p>
          <a:p>
            <a:pPr lvl="1"/>
            <a:r>
              <a:rPr lang="en-US" sz="2400" b="1" dirty="0" smtClean="0"/>
              <a:t>Visit date: 30 May 2018</a:t>
            </a:r>
          </a:p>
          <a:p>
            <a:pPr lvl="1"/>
            <a:r>
              <a:rPr lang="en-US" sz="2400" b="1" dirty="0" smtClean="0"/>
              <a:t>Visit </a:t>
            </a:r>
            <a:r>
              <a:rPr lang="en-US" sz="2400" b="1" dirty="0"/>
              <a:t>weight: </a:t>
            </a:r>
            <a:r>
              <a:rPr lang="en-US" sz="2400" b="1" dirty="0" smtClean="0"/>
              <a:t>4.21 kg</a:t>
            </a:r>
          </a:p>
          <a:p>
            <a:pPr lvl="1"/>
            <a:r>
              <a:rPr lang="en-US" sz="2400" b="1" dirty="0" smtClean="0"/>
              <a:t>Age: 1.5 months</a:t>
            </a:r>
            <a:endParaRPr lang="en-US" sz="2400" b="1" dirty="0"/>
          </a:p>
          <a:p>
            <a:r>
              <a:rPr lang="en-US" sz="2400" dirty="0" smtClean="0"/>
              <a:t>Plot the point and describe his weight-for-age percentile</a:t>
            </a:r>
          </a:p>
          <a:p>
            <a:r>
              <a:rPr lang="en-US" sz="2400" dirty="0" smtClean="0"/>
              <a:t>Is this expected? </a:t>
            </a:r>
          </a:p>
          <a:p>
            <a:r>
              <a:rPr lang="en-US" sz="2400" dirty="0" smtClean="0"/>
              <a:t>What else would you do at this visit?</a:t>
            </a:r>
          </a:p>
        </p:txBody>
      </p:sp>
    </p:spTree>
    <p:custDataLst>
      <p:tags r:id="rId1"/>
    </p:custDataLst>
    <p:extLst>
      <p:ext uri="{BB962C8B-B14F-4D97-AF65-F5344CB8AC3E}">
        <p14:creationId xmlns:p14="http://schemas.microsoft.com/office/powerpoint/2010/main" val="351036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20" t="22064" r="23672" b="13625"/>
          <a:stretch/>
        </p:blipFill>
        <p:spPr bwMode="auto">
          <a:xfrm>
            <a:off x="381000" y="153097"/>
            <a:ext cx="8377238" cy="666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Triangle 4"/>
          <p:cNvSpPr/>
          <p:nvPr/>
        </p:nvSpPr>
        <p:spPr>
          <a:xfrm rot="5400000">
            <a:off x="1810100" y="-1424337"/>
            <a:ext cx="3923601" cy="6781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145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52600" y="571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7400" y="5257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96995" y="5709037"/>
            <a:ext cx="214685" cy="39756"/>
          </a:xfrm>
          <a:custGeom>
            <a:avLst/>
            <a:gdLst>
              <a:gd name="connsiteX0" fmla="*/ 0 w 214685"/>
              <a:gd name="connsiteY0" fmla="*/ 39756 h 39756"/>
              <a:gd name="connsiteX1" fmla="*/ 214685 w 214685"/>
              <a:gd name="connsiteY1" fmla="*/ 0 h 39756"/>
            </a:gdLst>
            <a:ahLst/>
            <a:cxnLst>
              <a:cxn ang="0">
                <a:pos x="connsiteX0" y="connsiteY0"/>
              </a:cxn>
              <a:cxn ang="0">
                <a:pos x="connsiteX1" y="connsiteY1"/>
              </a:cxn>
            </a:cxnLst>
            <a:rect l="l" t="t" r="r" b="b"/>
            <a:pathLst>
              <a:path w="214685" h="39756">
                <a:moveTo>
                  <a:pt x="0" y="39756"/>
                </a:moveTo>
                <a:lnTo>
                  <a:pt x="2146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011680" y="5295900"/>
            <a:ext cx="83820" cy="381000"/>
          </a:xfrm>
          <a:custGeom>
            <a:avLst/>
            <a:gdLst>
              <a:gd name="connsiteX0" fmla="*/ 0 w 214685"/>
              <a:gd name="connsiteY0" fmla="*/ 39756 h 39756"/>
              <a:gd name="connsiteX1" fmla="*/ 214685 w 214685"/>
              <a:gd name="connsiteY1" fmla="*/ 0 h 39756"/>
            </a:gdLst>
            <a:ahLst/>
            <a:cxnLst>
              <a:cxn ang="0">
                <a:pos x="connsiteX0" y="connsiteY0"/>
              </a:cxn>
              <a:cxn ang="0">
                <a:pos x="connsiteX1" y="connsiteY1"/>
              </a:cxn>
            </a:cxnLst>
            <a:rect l="l" t="t" r="r" b="b"/>
            <a:pathLst>
              <a:path w="214685" h="39756">
                <a:moveTo>
                  <a:pt x="0" y="39756"/>
                </a:moveTo>
                <a:lnTo>
                  <a:pt x="2146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مربع نص 9"/>
          <p:cNvSpPr txBox="1"/>
          <p:nvPr/>
        </p:nvSpPr>
        <p:spPr>
          <a:xfrm>
            <a:off x="609600" y="381000"/>
            <a:ext cx="3276600" cy="646331"/>
          </a:xfrm>
          <a:prstGeom prst="rect">
            <a:avLst/>
          </a:prstGeom>
          <a:noFill/>
        </p:spPr>
        <p:txBody>
          <a:bodyPr wrap="square" rtlCol="0">
            <a:spAutoFit/>
          </a:bodyPr>
          <a:lstStyle/>
          <a:p>
            <a:r>
              <a:rPr lang="en-US" b="1" dirty="0"/>
              <a:t>Description: “weight-for-age is at the </a:t>
            </a:r>
            <a:r>
              <a:rPr lang="en-US" b="1" dirty="0" smtClean="0"/>
              <a:t>-1 </a:t>
            </a:r>
            <a:r>
              <a:rPr lang="en-US" b="1" dirty="0" err="1" smtClean="0"/>
              <a:t>Zscore</a:t>
            </a:r>
            <a:endParaRPr lang="en-US" b="1" dirty="0"/>
          </a:p>
        </p:txBody>
      </p:sp>
    </p:spTree>
    <p:extLst>
      <p:ext uri="{BB962C8B-B14F-4D97-AF65-F5344CB8AC3E}">
        <p14:creationId xmlns:p14="http://schemas.microsoft.com/office/powerpoint/2010/main" val="20342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Practice Scenario – Interim visit 2</a:t>
            </a:r>
          </a:p>
        </p:txBody>
      </p:sp>
      <p:sp>
        <p:nvSpPr>
          <p:cNvPr id="40962" name="Rectangle 3"/>
          <p:cNvSpPr>
            <a:spLocks noGrp="1"/>
          </p:cNvSpPr>
          <p:nvPr>
            <p:ph idx="4294967295"/>
          </p:nvPr>
        </p:nvSpPr>
        <p:spPr>
          <a:xfrm>
            <a:off x="533400" y="1733550"/>
            <a:ext cx="8305800" cy="4895850"/>
          </a:xfrm>
        </p:spPr>
        <p:txBody>
          <a:bodyPr>
            <a:noAutofit/>
          </a:bodyPr>
          <a:lstStyle/>
          <a:p>
            <a:r>
              <a:rPr lang="en-US" sz="2400" dirty="0" smtClean="0"/>
              <a:t>Omar returns for an interim weight check one month after his last interim visit:</a:t>
            </a:r>
            <a:endParaRPr lang="en-US" sz="2400" b="1" dirty="0" smtClean="0"/>
          </a:p>
          <a:p>
            <a:pPr lvl="1"/>
            <a:r>
              <a:rPr lang="en-US" sz="2400" b="1" dirty="0" smtClean="0"/>
              <a:t>Visit date: 01 July 2018</a:t>
            </a:r>
          </a:p>
          <a:p>
            <a:pPr lvl="1"/>
            <a:r>
              <a:rPr lang="en-US" sz="2400" b="1" dirty="0" smtClean="0"/>
              <a:t>Visit </a:t>
            </a:r>
            <a:r>
              <a:rPr lang="en-US" sz="2400" b="1" dirty="0"/>
              <a:t>weight: </a:t>
            </a:r>
            <a:r>
              <a:rPr lang="en-US" sz="2400" b="1" dirty="0" smtClean="0"/>
              <a:t>5.23 kg</a:t>
            </a:r>
          </a:p>
          <a:p>
            <a:pPr lvl="1"/>
            <a:r>
              <a:rPr lang="en-US" sz="2400" b="1" dirty="0" smtClean="0"/>
              <a:t>Age: 2.5 months</a:t>
            </a:r>
            <a:endParaRPr lang="en-US" sz="2400" b="1" dirty="0"/>
          </a:p>
          <a:p>
            <a:r>
              <a:rPr lang="en-US" sz="2400" dirty="0" smtClean="0"/>
              <a:t>Plot the point and describe his weight-for-age percentile</a:t>
            </a:r>
          </a:p>
          <a:p>
            <a:r>
              <a:rPr lang="en-US" sz="2400" dirty="0" smtClean="0"/>
              <a:t>Is this expected? </a:t>
            </a:r>
          </a:p>
          <a:p>
            <a:r>
              <a:rPr lang="en-US" sz="2400" dirty="0" smtClean="0"/>
              <a:t>What else would you do at this visit?</a:t>
            </a:r>
          </a:p>
        </p:txBody>
      </p:sp>
    </p:spTree>
    <p:custDataLst>
      <p:tags r:id="rId1"/>
    </p:custDataLst>
    <p:extLst>
      <p:ext uri="{BB962C8B-B14F-4D97-AF65-F5344CB8AC3E}">
        <p14:creationId xmlns:p14="http://schemas.microsoft.com/office/powerpoint/2010/main" val="169197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20" t="22064" r="23672" b="13625"/>
          <a:stretch/>
        </p:blipFill>
        <p:spPr bwMode="auto">
          <a:xfrm>
            <a:off x="381000" y="153097"/>
            <a:ext cx="8377238" cy="666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Triangle 4"/>
          <p:cNvSpPr/>
          <p:nvPr/>
        </p:nvSpPr>
        <p:spPr>
          <a:xfrm rot="5400000">
            <a:off x="1810100" y="-1424337"/>
            <a:ext cx="3923601" cy="6781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145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52600" y="571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7400" y="5257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86000" y="4800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96995" y="5709037"/>
            <a:ext cx="214685" cy="39756"/>
          </a:xfrm>
          <a:custGeom>
            <a:avLst/>
            <a:gdLst>
              <a:gd name="connsiteX0" fmla="*/ 0 w 214685"/>
              <a:gd name="connsiteY0" fmla="*/ 39756 h 39756"/>
              <a:gd name="connsiteX1" fmla="*/ 214685 w 214685"/>
              <a:gd name="connsiteY1" fmla="*/ 0 h 39756"/>
            </a:gdLst>
            <a:ahLst/>
            <a:cxnLst>
              <a:cxn ang="0">
                <a:pos x="connsiteX0" y="connsiteY0"/>
              </a:cxn>
              <a:cxn ang="0">
                <a:pos x="connsiteX1" y="connsiteY1"/>
              </a:cxn>
            </a:cxnLst>
            <a:rect l="l" t="t" r="r" b="b"/>
            <a:pathLst>
              <a:path w="214685" h="39756">
                <a:moveTo>
                  <a:pt x="0" y="39756"/>
                </a:moveTo>
                <a:lnTo>
                  <a:pt x="2146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011680" y="5295900"/>
            <a:ext cx="83820" cy="381000"/>
          </a:xfrm>
          <a:custGeom>
            <a:avLst/>
            <a:gdLst>
              <a:gd name="connsiteX0" fmla="*/ 0 w 214685"/>
              <a:gd name="connsiteY0" fmla="*/ 39756 h 39756"/>
              <a:gd name="connsiteX1" fmla="*/ 214685 w 214685"/>
              <a:gd name="connsiteY1" fmla="*/ 0 h 39756"/>
            </a:gdLst>
            <a:ahLst/>
            <a:cxnLst>
              <a:cxn ang="0">
                <a:pos x="connsiteX0" y="connsiteY0"/>
              </a:cxn>
              <a:cxn ang="0">
                <a:pos x="connsiteX1" y="connsiteY1"/>
              </a:cxn>
            </a:cxnLst>
            <a:rect l="l" t="t" r="r" b="b"/>
            <a:pathLst>
              <a:path w="214685" h="39756">
                <a:moveTo>
                  <a:pt x="0" y="39756"/>
                </a:moveTo>
                <a:lnTo>
                  <a:pt x="2146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099144" y="4866198"/>
            <a:ext cx="214686" cy="421419"/>
          </a:xfrm>
          <a:custGeom>
            <a:avLst/>
            <a:gdLst>
              <a:gd name="connsiteX0" fmla="*/ 0 w 214686"/>
              <a:gd name="connsiteY0" fmla="*/ 421419 h 421419"/>
              <a:gd name="connsiteX1" fmla="*/ 214686 w 214686"/>
              <a:gd name="connsiteY1" fmla="*/ 0 h 421419"/>
            </a:gdLst>
            <a:ahLst/>
            <a:cxnLst>
              <a:cxn ang="0">
                <a:pos x="connsiteX0" y="connsiteY0"/>
              </a:cxn>
              <a:cxn ang="0">
                <a:pos x="connsiteX1" y="connsiteY1"/>
              </a:cxn>
            </a:cxnLst>
            <a:rect l="l" t="t" r="r" b="b"/>
            <a:pathLst>
              <a:path w="214686" h="421419">
                <a:moveTo>
                  <a:pt x="0" y="421419"/>
                </a:moveTo>
                <a:lnTo>
                  <a:pt x="21468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مربع نص 13"/>
          <p:cNvSpPr txBox="1"/>
          <p:nvPr/>
        </p:nvSpPr>
        <p:spPr>
          <a:xfrm>
            <a:off x="914400" y="533400"/>
            <a:ext cx="3352800" cy="646331"/>
          </a:xfrm>
          <a:prstGeom prst="rect">
            <a:avLst/>
          </a:prstGeom>
          <a:noFill/>
        </p:spPr>
        <p:txBody>
          <a:bodyPr wrap="square" rtlCol="0">
            <a:spAutoFit/>
          </a:bodyPr>
          <a:lstStyle/>
          <a:p>
            <a:r>
              <a:rPr lang="en-US" b="1" dirty="0"/>
              <a:t>Description: “weight-for-age is between the </a:t>
            </a:r>
            <a:r>
              <a:rPr lang="en-US" b="1" dirty="0" smtClean="0"/>
              <a:t>-1 Z score</a:t>
            </a:r>
            <a:endParaRPr lang="en-US" b="1" dirty="0"/>
          </a:p>
        </p:txBody>
      </p:sp>
    </p:spTree>
    <p:extLst>
      <p:ext uri="{BB962C8B-B14F-4D97-AF65-F5344CB8AC3E}">
        <p14:creationId xmlns:p14="http://schemas.microsoft.com/office/powerpoint/2010/main" val="71960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81000"/>
            <a:ext cx="8229600" cy="1143000"/>
          </a:xfrm>
          <a:extLst/>
        </p:spPr>
        <p:txBody>
          <a:bodyPr/>
          <a:lstStyle/>
          <a:p>
            <a:pPr eaLnBrk="1" hangingPunct="1">
              <a:defRPr/>
            </a:pPr>
            <a:r>
              <a:rPr lang="en-US" sz="3600" b="1" dirty="0" smtClean="0"/>
              <a:t>Practice Scenario – Month 6 visit</a:t>
            </a:r>
          </a:p>
        </p:txBody>
      </p:sp>
      <p:sp>
        <p:nvSpPr>
          <p:cNvPr id="40962" name="Rectangle 3"/>
          <p:cNvSpPr>
            <a:spLocks noGrp="1"/>
          </p:cNvSpPr>
          <p:nvPr>
            <p:ph idx="4294967295"/>
          </p:nvPr>
        </p:nvSpPr>
        <p:spPr>
          <a:xfrm>
            <a:off x="533400" y="1733550"/>
            <a:ext cx="8305800" cy="4895850"/>
          </a:xfrm>
        </p:spPr>
        <p:txBody>
          <a:bodyPr>
            <a:noAutofit/>
          </a:bodyPr>
          <a:lstStyle/>
          <a:p>
            <a:r>
              <a:rPr lang="en-US" sz="2400" dirty="0" smtClean="0"/>
              <a:t>Omar returns for his Month 6 visit:</a:t>
            </a:r>
            <a:endParaRPr lang="en-US" sz="2400" b="1" dirty="0" smtClean="0"/>
          </a:p>
          <a:p>
            <a:pPr lvl="1"/>
            <a:r>
              <a:rPr lang="en-US" sz="2400" b="1" dirty="0" smtClean="0"/>
              <a:t>Visit date: 12 OCT 2018</a:t>
            </a:r>
          </a:p>
          <a:p>
            <a:pPr lvl="1"/>
            <a:r>
              <a:rPr lang="en-US" sz="2400" b="1" dirty="0" smtClean="0"/>
              <a:t>Visit </a:t>
            </a:r>
            <a:r>
              <a:rPr lang="en-US" sz="2400" b="1" dirty="0"/>
              <a:t>weight: </a:t>
            </a:r>
            <a:r>
              <a:rPr lang="en-US" sz="2400" b="1" dirty="0" smtClean="0"/>
              <a:t>7.26 kg</a:t>
            </a:r>
          </a:p>
          <a:p>
            <a:pPr lvl="1"/>
            <a:r>
              <a:rPr lang="en-US" sz="2400" b="1" dirty="0" smtClean="0"/>
              <a:t>Age: 6 months</a:t>
            </a:r>
            <a:endParaRPr lang="en-US" sz="2400" b="1" dirty="0"/>
          </a:p>
          <a:p>
            <a:r>
              <a:rPr lang="en-US" sz="2400" dirty="0" smtClean="0"/>
              <a:t>Plot the point and describe his weight-for-age percentile</a:t>
            </a:r>
          </a:p>
          <a:p>
            <a:r>
              <a:rPr lang="en-US" sz="2400" dirty="0" smtClean="0"/>
              <a:t>Is this expected? </a:t>
            </a:r>
          </a:p>
          <a:p>
            <a:r>
              <a:rPr lang="en-US" sz="2400" dirty="0" smtClean="0"/>
              <a:t>What else would you do at this visit?</a:t>
            </a:r>
          </a:p>
        </p:txBody>
      </p:sp>
    </p:spTree>
    <p:custDataLst>
      <p:tags r:id="rId1"/>
    </p:custDataLst>
    <p:extLst>
      <p:ext uri="{BB962C8B-B14F-4D97-AF65-F5344CB8AC3E}">
        <p14:creationId xmlns:p14="http://schemas.microsoft.com/office/powerpoint/2010/main" val="6323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20" t="22064" r="23672" b="13625"/>
          <a:stretch/>
        </p:blipFill>
        <p:spPr bwMode="auto">
          <a:xfrm>
            <a:off x="381000" y="153097"/>
            <a:ext cx="8377238" cy="6666804"/>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Triangle 4"/>
          <p:cNvSpPr/>
          <p:nvPr/>
        </p:nvSpPr>
        <p:spPr>
          <a:xfrm rot="5400000">
            <a:off x="1810100" y="-1424337"/>
            <a:ext cx="3923601" cy="6781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145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52600" y="571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7400" y="5257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86000" y="4800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24200" y="3886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796995" y="5709037"/>
            <a:ext cx="214685" cy="39756"/>
          </a:xfrm>
          <a:custGeom>
            <a:avLst/>
            <a:gdLst>
              <a:gd name="connsiteX0" fmla="*/ 0 w 214685"/>
              <a:gd name="connsiteY0" fmla="*/ 39756 h 39756"/>
              <a:gd name="connsiteX1" fmla="*/ 214685 w 214685"/>
              <a:gd name="connsiteY1" fmla="*/ 0 h 39756"/>
            </a:gdLst>
            <a:ahLst/>
            <a:cxnLst>
              <a:cxn ang="0">
                <a:pos x="connsiteX0" y="connsiteY0"/>
              </a:cxn>
              <a:cxn ang="0">
                <a:pos x="connsiteX1" y="connsiteY1"/>
              </a:cxn>
            </a:cxnLst>
            <a:rect l="l" t="t" r="r" b="b"/>
            <a:pathLst>
              <a:path w="214685" h="39756">
                <a:moveTo>
                  <a:pt x="0" y="39756"/>
                </a:moveTo>
                <a:lnTo>
                  <a:pt x="2146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011680" y="5295900"/>
            <a:ext cx="83820" cy="381000"/>
          </a:xfrm>
          <a:custGeom>
            <a:avLst/>
            <a:gdLst>
              <a:gd name="connsiteX0" fmla="*/ 0 w 214685"/>
              <a:gd name="connsiteY0" fmla="*/ 39756 h 39756"/>
              <a:gd name="connsiteX1" fmla="*/ 214685 w 214685"/>
              <a:gd name="connsiteY1" fmla="*/ 0 h 39756"/>
            </a:gdLst>
            <a:ahLst/>
            <a:cxnLst>
              <a:cxn ang="0">
                <a:pos x="connsiteX0" y="connsiteY0"/>
              </a:cxn>
              <a:cxn ang="0">
                <a:pos x="connsiteX1" y="connsiteY1"/>
              </a:cxn>
            </a:cxnLst>
            <a:rect l="l" t="t" r="r" b="b"/>
            <a:pathLst>
              <a:path w="214685" h="39756">
                <a:moveTo>
                  <a:pt x="0" y="39756"/>
                </a:moveTo>
                <a:lnTo>
                  <a:pt x="2146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099144" y="4866198"/>
            <a:ext cx="214686" cy="421419"/>
          </a:xfrm>
          <a:custGeom>
            <a:avLst/>
            <a:gdLst>
              <a:gd name="connsiteX0" fmla="*/ 0 w 214686"/>
              <a:gd name="connsiteY0" fmla="*/ 421419 h 421419"/>
              <a:gd name="connsiteX1" fmla="*/ 214686 w 214686"/>
              <a:gd name="connsiteY1" fmla="*/ 0 h 421419"/>
            </a:gdLst>
            <a:ahLst/>
            <a:cxnLst>
              <a:cxn ang="0">
                <a:pos x="connsiteX0" y="connsiteY0"/>
              </a:cxn>
              <a:cxn ang="0">
                <a:pos x="connsiteX1" y="connsiteY1"/>
              </a:cxn>
            </a:cxnLst>
            <a:rect l="l" t="t" r="r" b="b"/>
            <a:pathLst>
              <a:path w="214686" h="421419">
                <a:moveTo>
                  <a:pt x="0" y="421419"/>
                </a:moveTo>
                <a:lnTo>
                  <a:pt x="21468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329732" y="3927944"/>
            <a:ext cx="834887" cy="898498"/>
          </a:xfrm>
          <a:custGeom>
            <a:avLst/>
            <a:gdLst>
              <a:gd name="connsiteX0" fmla="*/ 0 w 834887"/>
              <a:gd name="connsiteY0" fmla="*/ 898498 h 898498"/>
              <a:gd name="connsiteX1" fmla="*/ 834887 w 834887"/>
              <a:gd name="connsiteY1" fmla="*/ 0 h 898498"/>
            </a:gdLst>
            <a:ahLst/>
            <a:cxnLst>
              <a:cxn ang="0">
                <a:pos x="connsiteX0" y="connsiteY0"/>
              </a:cxn>
              <a:cxn ang="0">
                <a:pos x="connsiteX1" y="connsiteY1"/>
              </a:cxn>
            </a:cxnLst>
            <a:rect l="l" t="t" r="r" b="b"/>
            <a:pathLst>
              <a:path w="834887" h="898498">
                <a:moveTo>
                  <a:pt x="0" y="898498"/>
                </a:moveTo>
                <a:lnTo>
                  <a:pt x="83488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مربع نص 15"/>
          <p:cNvSpPr txBox="1"/>
          <p:nvPr/>
        </p:nvSpPr>
        <p:spPr>
          <a:xfrm>
            <a:off x="1295400" y="762000"/>
            <a:ext cx="3124200" cy="646331"/>
          </a:xfrm>
          <a:prstGeom prst="rect">
            <a:avLst/>
          </a:prstGeom>
          <a:noFill/>
        </p:spPr>
        <p:txBody>
          <a:bodyPr wrap="square" rtlCol="0">
            <a:spAutoFit/>
          </a:bodyPr>
          <a:lstStyle/>
          <a:p>
            <a:r>
              <a:rPr lang="en-US" b="1" dirty="0"/>
              <a:t>Description: “weight-for-age is </a:t>
            </a:r>
            <a:r>
              <a:rPr lang="en-US" b="1" dirty="0" smtClean="0"/>
              <a:t>-1 Z score</a:t>
            </a:r>
            <a:endParaRPr lang="en-US" b="1" dirty="0"/>
          </a:p>
        </p:txBody>
      </p:sp>
    </p:spTree>
    <p:extLst>
      <p:ext uri="{BB962C8B-B14F-4D97-AF65-F5344CB8AC3E}">
        <p14:creationId xmlns:p14="http://schemas.microsoft.com/office/powerpoint/2010/main" val="231297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79" t="52928" r="49546" b="15299"/>
          <a:stretch/>
        </p:blipFill>
        <p:spPr bwMode="auto">
          <a:xfrm>
            <a:off x="1003465" y="-52195"/>
            <a:ext cx="6997535" cy="706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07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77825" y="350838"/>
            <a:ext cx="7162800" cy="762000"/>
          </a:xfrm>
        </p:spPr>
        <p:txBody>
          <a:bodyPr/>
          <a:lstStyle/>
          <a:p>
            <a:r>
              <a:rPr lang="en-US" altLang="en-US" smtClean="0">
                <a:ea typeface="ＭＳ Ｐゴシック" panose="020B0600070205080204" pitchFamily="34" charset="-128"/>
              </a:rPr>
              <a:t>Birth  to 2 years</a:t>
            </a:r>
          </a:p>
        </p:txBody>
      </p:sp>
      <p:pic>
        <p:nvPicPr>
          <p:cNvPr id="10243" name="Content Placeholder 3" descr="baby head circ.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57813" y="0"/>
            <a:ext cx="3786187" cy="2840038"/>
          </a:xfrm>
        </p:spPr>
      </p:pic>
      <p:pic>
        <p:nvPicPr>
          <p:cNvPr id="10244" name="Picture 4" descr="baby and sca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27275" y="1524000"/>
            <a:ext cx="4014788"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baby and lengt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064000"/>
            <a:ext cx="43545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6" name="Straight Arrow Connector 6"/>
          <p:cNvCxnSpPr>
            <a:cxnSpLocks noChangeShapeType="1"/>
          </p:cNvCxnSpPr>
          <p:nvPr/>
        </p:nvCxnSpPr>
        <p:spPr bwMode="auto">
          <a:xfrm rot="16200000" flipH="1">
            <a:off x="7367587" y="3090863"/>
            <a:ext cx="561975" cy="381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cxnSp>
        <p:nvCxnSpPr>
          <p:cNvPr id="9" name="Straight Arrow Connector 8"/>
          <p:cNvCxnSpPr>
            <a:cxnSpLocks noChangeShapeType="1"/>
          </p:cNvCxnSpPr>
          <p:nvPr/>
        </p:nvCxnSpPr>
        <p:spPr bwMode="auto">
          <a:xfrm rot="16200000" flipH="1">
            <a:off x="7091363" y="2224087"/>
            <a:ext cx="1657350" cy="352425"/>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10248" name="TextBox 11"/>
          <p:cNvSpPr txBox="1">
            <a:spLocks noChangeArrowheads="1"/>
          </p:cNvSpPr>
          <p:nvPr/>
        </p:nvSpPr>
        <p:spPr bwMode="auto">
          <a:xfrm>
            <a:off x="6732588" y="3219450"/>
            <a:ext cx="223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00"/>
              </a:buClr>
              <a:buSzPct val="60000"/>
              <a:buFont typeface="Zapf Dingbats"/>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dirty="0">
                <a:latin typeface="Times New Roman" panose="02020603050405020304" pitchFamily="18" charset="0"/>
                <a:cs typeface="Arial" panose="020B0604020202020204" pitchFamily="34" charset="0"/>
              </a:rPr>
              <a:t>To nearest 0.1cm</a:t>
            </a:r>
          </a:p>
        </p:txBody>
      </p:sp>
      <p:cxnSp>
        <p:nvCxnSpPr>
          <p:cNvPr id="14" name="Straight Arrow Connector 13"/>
          <p:cNvCxnSpPr>
            <a:cxnSpLocks noChangeShapeType="1"/>
          </p:cNvCxnSpPr>
          <p:nvPr/>
        </p:nvCxnSpPr>
        <p:spPr bwMode="auto">
          <a:xfrm rot="10800000">
            <a:off x="1971675" y="2576513"/>
            <a:ext cx="2152650" cy="895350"/>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10250" name="TextBox 14"/>
          <p:cNvSpPr txBox="1">
            <a:spLocks noChangeArrowheads="1"/>
          </p:cNvSpPr>
          <p:nvPr/>
        </p:nvSpPr>
        <p:spPr bwMode="auto">
          <a:xfrm>
            <a:off x="257175" y="2055813"/>
            <a:ext cx="1927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00"/>
              </a:buClr>
              <a:buSzPct val="60000"/>
              <a:buFont typeface="Zapf Dingbats"/>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a:latin typeface="Times New Roman" panose="02020603050405020304" pitchFamily="18" charset="0"/>
                <a:cs typeface="Arial" panose="020B0604020202020204" pitchFamily="34" charset="0"/>
              </a:rPr>
              <a:t>Weight to nearest 10g </a:t>
            </a:r>
          </a:p>
        </p:txBody>
      </p:sp>
      <p:cxnSp>
        <p:nvCxnSpPr>
          <p:cNvPr id="16" name="Straight Arrow Connector 15"/>
          <p:cNvCxnSpPr>
            <a:cxnSpLocks noChangeShapeType="1"/>
          </p:cNvCxnSpPr>
          <p:nvPr/>
        </p:nvCxnSpPr>
        <p:spPr bwMode="auto">
          <a:xfrm flipV="1">
            <a:off x="3762375" y="5657850"/>
            <a:ext cx="1971675" cy="571500"/>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10252" name="TextBox 19"/>
          <p:cNvSpPr txBox="1">
            <a:spLocks noChangeArrowheads="1"/>
          </p:cNvSpPr>
          <p:nvPr/>
        </p:nvSpPr>
        <p:spPr bwMode="auto">
          <a:xfrm>
            <a:off x="5705475" y="5105400"/>
            <a:ext cx="322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00"/>
              </a:buClr>
              <a:buSzPct val="60000"/>
              <a:buFont typeface="Zapf Dingbats"/>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a:latin typeface="Times New Roman" panose="02020603050405020304" pitchFamily="18" charset="0"/>
                <a:cs typeface="Arial" panose="020B0604020202020204" pitchFamily="34" charset="0"/>
              </a:rPr>
              <a:t>purpose‘infantometer’ to nearest 0.1cm</a:t>
            </a:r>
          </a:p>
          <a:p>
            <a:pPr algn="ctr">
              <a:spcBef>
                <a:spcPct val="0"/>
              </a:spcBef>
              <a:buClrTx/>
              <a:buSzTx/>
              <a:buFontTx/>
              <a:buNone/>
            </a:pPr>
            <a:r>
              <a:rPr lang="en-US" altLang="en-US">
                <a:latin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34340651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2819400"/>
          </a:xfrm>
        </p:spPr>
        <p:txBody>
          <a:bodyPr/>
          <a:lstStyle/>
          <a:p>
            <a:pPr algn="ctr"/>
            <a:r>
              <a:rPr lang="en-GB" b="1" dirty="0" smtClean="0"/>
              <a:t>THANK YOU</a:t>
            </a:r>
            <a:endParaRPr lang="en-GB" b="1" dirty="0"/>
          </a:p>
        </p:txBody>
      </p:sp>
      <p:sp>
        <p:nvSpPr>
          <p:cNvPr id="3" name="عنصر نائب للمحتوى 2"/>
          <p:cNvSpPr>
            <a:spLocks noGrp="1"/>
          </p:cNvSpPr>
          <p:nvPr>
            <p:ph idx="1"/>
          </p:nvPr>
        </p:nvSpPr>
        <p:spPr/>
        <p:txBody>
          <a:bodyPr/>
          <a:lstStyle/>
          <a:p>
            <a:endParaRPr lang="en-GB" sz="3600" dirty="0"/>
          </a:p>
        </p:txBody>
      </p:sp>
    </p:spTree>
    <p:extLst>
      <p:ext uri="{BB962C8B-B14F-4D97-AF65-F5344CB8AC3E}">
        <p14:creationId xmlns:p14="http://schemas.microsoft.com/office/powerpoint/2010/main" val="313585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66738" y="0"/>
            <a:ext cx="4462462" cy="1117600"/>
          </a:xfrm>
        </p:spPr>
        <p:txBody>
          <a:bodyPr/>
          <a:lstStyle/>
          <a:p>
            <a:r>
              <a:rPr lang="en-US" altLang="en-US" dirty="0" smtClean="0">
                <a:ea typeface="ＭＳ Ｐゴシック" panose="020B0600070205080204" pitchFamily="34" charset="-128"/>
              </a:rPr>
              <a:t>2 &amp; 3 ½ years</a:t>
            </a:r>
          </a:p>
        </p:txBody>
      </p:sp>
      <p:pic>
        <p:nvPicPr>
          <p:cNvPr id="12291" name="Content Placeholder 3" descr="stadiomete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892800" y="0"/>
            <a:ext cx="1566863" cy="6484938"/>
          </a:xfrm>
        </p:spPr>
      </p:pic>
      <p:pic>
        <p:nvPicPr>
          <p:cNvPr id="122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375" y="0"/>
            <a:ext cx="1436688" cy="648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70000"/>
            <a:ext cx="28448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3025" y="3686175"/>
            <a:ext cx="29718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a:cxnSpLocks noChangeShapeType="1"/>
          </p:cNvCxnSpPr>
          <p:nvPr/>
        </p:nvCxnSpPr>
        <p:spPr bwMode="auto">
          <a:xfrm rot="5400000">
            <a:off x="2126456" y="3294857"/>
            <a:ext cx="1824037" cy="488950"/>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8" name="Straight Arrow Connector 7"/>
          <p:cNvCxnSpPr>
            <a:cxnSpLocks noChangeShapeType="1"/>
          </p:cNvCxnSpPr>
          <p:nvPr/>
        </p:nvCxnSpPr>
        <p:spPr bwMode="auto">
          <a:xfrm>
            <a:off x="4454525" y="2892425"/>
            <a:ext cx="2528888" cy="1557338"/>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12297" name="TextBox 12"/>
          <p:cNvSpPr txBox="1">
            <a:spLocks noChangeArrowheads="1"/>
          </p:cNvSpPr>
          <p:nvPr/>
        </p:nvSpPr>
        <p:spPr bwMode="auto">
          <a:xfrm>
            <a:off x="3006725" y="1123950"/>
            <a:ext cx="18176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00"/>
              </a:buClr>
              <a:buSzPct val="60000"/>
              <a:buFont typeface="Zapf Dingbats"/>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a:latin typeface="Times New Roman" panose="02020603050405020304" pitchFamily="18" charset="0"/>
                <a:cs typeface="Arial" panose="020B0604020202020204" pitchFamily="34" charset="0"/>
              </a:rPr>
              <a:t>Portable or fixed</a:t>
            </a:r>
          </a:p>
          <a:p>
            <a:pPr algn="ctr">
              <a:spcBef>
                <a:spcPct val="0"/>
              </a:spcBef>
              <a:buClrTx/>
              <a:buSzTx/>
              <a:buFontTx/>
              <a:buNone/>
            </a:pPr>
            <a:r>
              <a:rPr lang="en-US" altLang="en-US">
                <a:latin typeface="Times New Roman" panose="02020603050405020304" pitchFamily="18" charset="0"/>
                <a:cs typeface="Arial" panose="020B0604020202020204" pitchFamily="34" charset="0"/>
              </a:rPr>
              <a:t>‘for purpose’</a:t>
            </a:r>
          </a:p>
          <a:p>
            <a:pPr algn="ctr">
              <a:spcBef>
                <a:spcPct val="0"/>
              </a:spcBef>
              <a:buClrTx/>
              <a:buSzTx/>
              <a:buFontTx/>
              <a:buNone/>
            </a:pPr>
            <a:r>
              <a:rPr lang="en-US" altLang="en-US">
                <a:latin typeface="Times New Roman" panose="02020603050405020304" pitchFamily="18" charset="0"/>
                <a:cs typeface="Arial" panose="020B0604020202020204" pitchFamily="34" charset="0"/>
              </a:rPr>
              <a:t>To 100g / 0.1cm </a:t>
            </a:r>
          </a:p>
        </p:txBody>
      </p:sp>
    </p:spTree>
    <p:extLst>
      <p:ext uri="{BB962C8B-B14F-4D97-AF65-F5344CB8AC3E}">
        <p14:creationId xmlns:p14="http://schemas.microsoft.com/office/powerpoint/2010/main" val="130972076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533400"/>
            <a:ext cx="8229600" cy="2667000"/>
          </a:xfrm>
        </p:spPr>
        <p:txBody>
          <a:bodyPr/>
          <a:lstStyle/>
          <a:p>
            <a:pPr algn="ctr"/>
            <a:r>
              <a:rPr lang="en-AU" altLang="en-US" dirty="0" smtClean="0">
                <a:ea typeface="ＭＳ Ｐゴシック" panose="020B0600070205080204" pitchFamily="34" charset="-128"/>
              </a:rPr>
              <a:t>Child Growth = marker of health and development </a:t>
            </a:r>
            <a:br>
              <a:rPr lang="en-AU" altLang="en-US" dirty="0" smtClean="0">
                <a:ea typeface="ＭＳ Ｐゴシック" panose="020B0600070205080204" pitchFamily="34" charset="-128"/>
              </a:rPr>
            </a:br>
            <a:r>
              <a:rPr lang="en-AU" altLang="en-US" dirty="0" smtClean="0">
                <a:ea typeface="ＭＳ Ｐゴシック" panose="020B0600070205080204" pitchFamily="34" charset="-128"/>
              </a:rPr>
              <a:t/>
            </a:r>
            <a:br>
              <a:rPr lang="en-AU" altLang="en-US" dirty="0" smtClean="0">
                <a:ea typeface="ＭＳ Ｐゴシック" panose="020B0600070205080204" pitchFamily="34" charset="-128"/>
              </a:rPr>
            </a:br>
            <a:endParaRPr lang="en-AU" altLang="en-US" dirty="0" smtClean="0">
              <a:ea typeface="ＭＳ Ｐゴシック" panose="020B0600070205080204" pitchFamily="34" charset="-128"/>
            </a:endParaRPr>
          </a:p>
        </p:txBody>
      </p:sp>
      <p:sp>
        <p:nvSpPr>
          <p:cNvPr id="6147" name="Rectangle 3"/>
          <p:cNvSpPr>
            <a:spLocks noGrp="1" noChangeAspect="1" noChangeArrowheads="1"/>
          </p:cNvSpPr>
          <p:nvPr>
            <p:ph type="body" idx="1"/>
          </p:nvPr>
        </p:nvSpPr>
        <p:spPr>
          <a:xfrm>
            <a:off x="990600" y="1866900"/>
            <a:ext cx="7162800" cy="3048000"/>
          </a:xfrm>
        </p:spPr>
        <p:txBody>
          <a:bodyPr/>
          <a:lstStyle/>
          <a:p>
            <a:r>
              <a:rPr lang="en-AU" altLang="en-US" dirty="0" smtClean="0">
                <a:ea typeface="ＭＳ Ｐゴシック" panose="020B0600070205080204" pitchFamily="34" charset="-128"/>
              </a:rPr>
              <a:t>Quick, non-invasive techniques</a:t>
            </a:r>
          </a:p>
          <a:p>
            <a:r>
              <a:rPr lang="en-AU" altLang="en-US" dirty="0" smtClean="0">
                <a:ea typeface="ＭＳ Ｐゴシック" panose="020B0600070205080204" pitchFamily="34" charset="-128"/>
              </a:rPr>
              <a:t>Plotting serial measurements on charts </a:t>
            </a:r>
          </a:p>
          <a:p>
            <a:r>
              <a:rPr lang="en-AU" altLang="en-US" dirty="0" smtClean="0">
                <a:ea typeface="ＭＳ Ｐゴシック" panose="020B0600070205080204" pitchFamily="34" charset="-128"/>
              </a:rPr>
              <a:t>Abnormal growth can indicate underlying health or developmental problems</a:t>
            </a:r>
          </a:p>
          <a:p>
            <a:pPr>
              <a:buFont typeface="Zapf Dingbats"/>
              <a:buNone/>
            </a:pPr>
            <a:endParaRPr lang="en-AU" altLang="en-US" dirty="0" smtClean="0">
              <a:ea typeface="ＭＳ Ｐゴシック" panose="020B0600070205080204" pitchFamily="34" charset="-128"/>
            </a:endParaRPr>
          </a:p>
        </p:txBody>
      </p:sp>
      <p:pic>
        <p:nvPicPr>
          <p:cNvPr id="6148" name="Picture 3" descr="baby developm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8350" y="4560888"/>
            <a:ext cx="3071813"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605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752600"/>
          </a:xfrm>
        </p:spPr>
        <p:txBody>
          <a:bodyPr/>
          <a:lstStyle/>
          <a:p>
            <a:r>
              <a:rPr lang="en-US" sz="4000" dirty="0" smtClean="0">
                <a:solidFill>
                  <a:srgbClr val="0070C0"/>
                </a:solidFill>
              </a:rPr>
              <a:t>NCHS</a:t>
            </a:r>
            <a:r>
              <a:rPr lang="en-US" sz="4000" dirty="0" smtClean="0"/>
              <a:t>(</a:t>
            </a:r>
            <a:r>
              <a:rPr lang="en-US" sz="4000" dirty="0" smtClean="0">
                <a:solidFill>
                  <a:srgbClr val="0070C0"/>
                </a:solidFill>
              </a:rPr>
              <a:t>N</a:t>
            </a:r>
            <a:r>
              <a:rPr lang="en-US" sz="4000" dirty="0" smtClean="0"/>
              <a:t>ational </a:t>
            </a:r>
            <a:r>
              <a:rPr lang="en-US" sz="4000" dirty="0" smtClean="0">
                <a:solidFill>
                  <a:srgbClr val="0070C0"/>
                </a:solidFill>
              </a:rPr>
              <a:t>C</a:t>
            </a:r>
            <a:r>
              <a:rPr lang="en-US" sz="4000" dirty="0" smtClean="0"/>
              <a:t>enter for </a:t>
            </a:r>
            <a:r>
              <a:rPr lang="en-US" sz="4000" dirty="0" smtClean="0">
                <a:solidFill>
                  <a:srgbClr val="0070C0"/>
                </a:solidFill>
              </a:rPr>
              <a:t>H</a:t>
            </a:r>
            <a:r>
              <a:rPr lang="en-US" sz="4000" dirty="0" smtClean="0"/>
              <a:t>ealth </a:t>
            </a:r>
            <a:r>
              <a:rPr lang="en-US" sz="4000" dirty="0" smtClean="0">
                <a:solidFill>
                  <a:srgbClr val="0070C0"/>
                </a:solidFill>
              </a:rPr>
              <a:t>S</a:t>
            </a:r>
            <a:r>
              <a:rPr lang="en-US" sz="4000" dirty="0" smtClean="0"/>
              <a:t>tatistics USA) </a:t>
            </a:r>
            <a:r>
              <a:rPr lang="en-US" sz="4000" dirty="0"/>
              <a:t>or WHO charts </a:t>
            </a:r>
            <a:r>
              <a:rPr lang="en-US" dirty="0"/>
              <a:t/>
            </a:r>
            <a:br>
              <a:rPr lang="en-US" dirty="0"/>
            </a:br>
            <a:endParaRPr lang="en-US" dirty="0"/>
          </a:p>
        </p:txBody>
      </p:sp>
      <p:sp>
        <p:nvSpPr>
          <p:cNvPr id="4" name="Content Placeholder 3"/>
          <p:cNvSpPr>
            <a:spLocks noGrp="1"/>
          </p:cNvSpPr>
          <p:nvPr>
            <p:ph idx="1"/>
          </p:nvPr>
        </p:nvSpPr>
        <p:spPr>
          <a:xfrm>
            <a:off x="457200" y="1447800"/>
            <a:ext cx="8229600" cy="4683125"/>
          </a:xfrm>
        </p:spPr>
        <p:txBody>
          <a:bodyPr/>
          <a:lstStyle/>
          <a:p>
            <a:endParaRPr lang="en-US" dirty="0"/>
          </a:p>
          <a:p>
            <a:r>
              <a:rPr lang="en-US" sz="2400" dirty="0" smtClean="0"/>
              <a:t>•</a:t>
            </a:r>
            <a:r>
              <a:rPr lang="en-US" sz="2400" dirty="0"/>
              <a:t>Growth charts are established on large populations of normal children living under near-optimal conditions and therefore representing the range of normal growth for children at different ages. </a:t>
            </a:r>
          </a:p>
          <a:p>
            <a:r>
              <a:rPr lang="en-US" sz="2400" dirty="0"/>
              <a:t>•NCHS : USA population, cross-sectional </a:t>
            </a:r>
          </a:p>
          <a:p>
            <a:r>
              <a:rPr lang="en-US" sz="2400" dirty="0"/>
              <a:t>•New growth standards have been developed by the World Health Organization (WHO) based on the growth of normal breast fed infants in various regions of the world. </a:t>
            </a:r>
            <a:r>
              <a:rPr lang="en-US" sz="2400" b="1" dirty="0"/>
              <a:t>International growth reference standard </a:t>
            </a:r>
            <a:endParaRPr lang="en-US" sz="2400" dirty="0"/>
          </a:p>
          <a:p>
            <a:endParaRPr lang="en-US" dirty="0"/>
          </a:p>
        </p:txBody>
      </p:sp>
    </p:spTree>
    <p:extLst>
      <p:ext uri="{BB962C8B-B14F-4D97-AF65-F5344CB8AC3E}">
        <p14:creationId xmlns:p14="http://schemas.microsoft.com/office/powerpoint/2010/main" val="400110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In response WHO undertook the </a:t>
            </a:r>
            <a:r>
              <a:rPr lang="en-US" sz="1800" dirty="0" err="1"/>
              <a:t>Multicentre</a:t>
            </a:r>
            <a:r>
              <a:rPr lang="en-US" sz="1800" dirty="0"/>
              <a:t> Growth Reference Study</a:t>
            </a:r>
            <a:br>
              <a:rPr lang="en-US" sz="1800" dirty="0"/>
            </a:br>
            <a:r>
              <a:rPr lang="en-US" sz="1800" dirty="0"/>
              <a:t>(MGRS) between 1997 and 2003 to generate new curves for assessing the</a:t>
            </a:r>
            <a:br>
              <a:rPr lang="en-US" sz="1800" dirty="0"/>
            </a:br>
            <a:r>
              <a:rPr lang="en-US" sz="1800" dirty="0"/>
              <a:t>growth and development of children the world over.</a:t>
            </a:r>
          </a:p>
        </p:txBody>
      </p:sp>
      <p:pic>
        <p:nvPicPr>
          <p:cNvPr id="4" name="Content Placeholder 3"/>
          <p:cNvPicPr>
            <a:picLocks noGrp="1" noChangeAspect="1"/>
          </p:cNvPicPr>
          <p:nvPr>
            <p:ph idx="1"/>
          </p:nvPr>
        </p:nvPicPr>
        <p:blipFill>
          <a:blip r:embed="rId2"/>
          <a:stretch>
            <a:fillRect/>
          </a:stretch>
        </p:blipFill>
        <p:spPr>
          <a:xfrm>
            <a:off x="914400" y="1676401"/>
            <a:ext cx="7315200" cy="4724400"/>
          </a:xfrm>
          <a:prstGeom prst="rect">
            <a:avLst/>
          </a:prstGeom>
        </p:spPr>
      </p:pic>
    </p:spTree>
    <p:extLst>
      <p:ext uri="{BB962C8B-B14F-4D97-AF65-F5344CB8AC3E}">
        <p14:creationId xmlns:p14="http://schemas.microsoft.com/office/powerpoint/2010/main" val="40246663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 name="SPEAKERNOTES" val="&lt;SpeakerNotes /&gt;"/>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DELIMITERS" val="3.1"/>
  <p:tag name="POINTS" val="0"/>
  <p:tag name="TIME" val="15"/>
  <p:tag name="QUESTION" val="1"/>
</p:tagLst>
</file>

<file path=ppt/theme/theme1.xml><?xml version="1.0" encoding="utf-8"?>
<a:theme xmlns:a="http://schemas.openxmlformats.org/drawingml/2006/main" name="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TotalTime>
  <Words>1767</Words>
  <Application>Microsoft Office PowerPoint</Application>
  <PresentationFormat>On-screen Show (4:3)</PresentationFormat>
  <Paragraphs>157</Paragraphs>
  <Slides>50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ＭＳ Ｐゴシック</vt:lpstr>
      <vt:lpstr>Arial</vt:lpstr>
      <vt:lpstr>Calibri</vt:lpstr>
      <vt:lpstr>Helvetica</vt:lpstr>
      <vt:lpstr>Times New Roman</vt:lpstr>
      <vt:lpstr>Wingdings</vt:lpstr>
      <vt:lpstr>Zapf Dingbats</vt:lpstr>
      <vt:lpstr>Quadrant</vt:lpstr>
      <vt:lpstr>Growth monitoring </vt:lpstr>
      <vt:lpstr>PowerPoint Presentation</vt:lpstr>
      <vt:lpstr>PowerPoint Presentation</vt:lpstr>
      <vt:lpstr>PowerPoint Presentation</vt:lpstr>
      <vt:lpstr>Birth  to 2 years</vt:lpstr>
      <vt:lpstr>2 &amp; 3 ½ years</vt:lpstr>
      <vt:lpstr>Child Growth = marker of health and development   </vt:lpstr>
      <vt:lpstr>NCHS(National Center for Health Statistics USA) or WHO charts  </vt:lpstr>
      <vt:lpstr>In response WHO undertook the Multicentre Growth Reference Study (MGRS) between 1997 and 2003 to generate new curves for assessing the growth and development of children the world over.</vt:lpstr>
      <vt:lpstr>For the assessment WHO has provided</vt:lpstr>
      <vt:lpstr>What are growth charts?</vt:lpstr>
      <vt:lpstr>How to use a growth chart</vt:lpstr>
      <vt:lpstr>USES OF GROWTH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Z-score graphs  </vt:lpstr>
      <vt:lpstr>PowerPoint Presentation</vt:lpstr>
      <vt:lpstr>PowerPoint Presentation</vt:lpstr>
      <vt:lpstr>PowerPoint Presentation</vt:lpstr>
      <vt:lpstr>PowerPoint Presentation</vt:lpstr>
      <vt:lpstr>PowerPoint Presentation</vt:lpstr>
      <vt:lpstr>PowerPoint Presentation</vt:lpstr>
      <vt:lpstr>After measurement, what next?  </vt:lpstr>
      <vt:lpstr>PowerPoint Presentation</vt:lpstr>
      <vt:lpstr>PowerPoint Presentation</vt:lpstr>
      <vt:lpstr>High concern :</vt:lpstr>
      <vt:lpstr>High concern :</vt:lpstr>
      <vt:lpstr>High concern :</vt:lpstr>
      <vt:lpstr>Practice Scenario - Birth</vt:lpstr>
      <vt:lpstr>PowerPoint Presentation</vt:lpstr>
      <vt:lpstr>Practice Scenario – Week 1 Visit</vt:lpstr>
      <vt:lpstr>PowerPoint Presentation</vt:lpstr>
      <vt:lpstr>Practice Scenario – Month 1 visit</vt:lpstr>
      <vt:lpstr>PowerPoint Presentation</vt:lpstr>
      <vt:lpstr>PowerPoint Presentation</vt:lpstr>
      <vt:lpstr>Practice Scenario – Interim visit 1</vt:lpstr>
      <vt:lpstr>PowerPoint Presentation</vt:lpstr>
      <vt:lpstr>Practice Scenario – Interim visit 2</vt:lpstr>
      <vt:lpstr>PowerPoint Presentation</vt:lpstr>
      <vt:lpstr>Practice Scenario – Month 6 visit</vt:lpstr>
      <vt:lpstr>PowerPoint Presentation</vt:lpstr>
      <vt:lpstr>PowerPoint Presentation</vt:lpstr>
      <vt:lpstr>THANK YOU</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Torjesen</dc:creator>
  <cp:lastModifiedBy>user</cp:lastModifiedBy>
  <cp:revision>162</cp:revision>
  <dcterms:created xsi:type="dcterms:W3CDTF">2012-09-16T20:12:55Z</dcterms:created>
  <dcterms:modified xsi:type="dcterms:W3CDTF">2019-03-19T05:48:00Z</dcterms:modified>
</cp:coreProperties>
</file>