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8" r:id="rId3"/>
    <p:sldId id="260" r:id="rId4"/>
    <p:sldId id="292" r:id="rId5"/>
    <p:sldId id="261" r:id="rId6"/>
    <p:sldId id="262" r:id="rId7"/>
    <p:sldId id="267" r:id="rId8"/>
    <p:sldId id="268" r:id="rId9"/>
    <p:sldId id="284" r:id="rId10"/>
    <p:sldId id="269" r:id="rId11"/>
    <p:sldId id="285" r:id="rId12"/>
    <p:sldId id="271" r:id="rId13"/>
    <p:sldId id="272" r:id="rId14"/>
    <p:sldId id="273" r:id="rId15"/>
    <p:sldId id="293" r:id="rId16"/>
    <p:sldId id="275" r:id="rId17"/>
    <p:sldId id="295" r:id="rId18"/>
    <p:sldId id="276" r:id="rId19"/>
    <p:sldId id="277" r:id="rId20"/>
    <p:sldId id="287" r:id="rId21"/>
    <p:sldId id="278" r:id="rId22"/>
    <p:sldId id="288" r:id="rId23"/>
    <p:sldId id="281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A80-9DF8-4F05-9558-E82311C23E2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E79-F9F8-49AD-B763-2BFE96B39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A80-9DF8-4F05-9558-E82311C23E2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E79-F9F8-49AD-B763-2BFE96B39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A80-9DF8-4F05-9558-E82311C23E2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E79-F9F8-49AD-B763-2BFE96B39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A80-9DF8-4F05-9558-E82311C23E2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E79-F9F8-49AD-B763-2BFE96B39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A80-9DF8-4F05-9558-E82311C23E2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E79-F9F8-49AD-B763-2BFE96B39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A80-9DF8-4F05-9558-E82311C23E2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E79-F9F8-49AD-B763-2BFE96B39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A80-9DF8-4F05-9558-E82311C23E2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E79-F9F8-49AD-B763-2BFE96B39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A80-9DF8-4F05-9558-E82311C23E2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E79-F9F8-49AD-B763-2BFE96B39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A80-9DF8-4F05-9558-E82311C23E2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E79-F9F8-49AD-B763-2BFE96B39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A80-9DF8-4F05-9558-E82311C23E2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E79-F9F8-49AD-B763-2BFE96B39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A80-9DF8-4F05-9558-E82311C23E2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E79-F9F8-49AD-B763-2BFE96B39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FBA80-9DF8-4F05-9558-E82311C23E2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31E79-F9F8-49AD-B763-2BFE96B39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andful-of-assorted-pills-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571604" y="142852"/>
            <a:ext cx="585791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DRUG REACTIONS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71934" cy="1000108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drug 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reaction with </a:t>
            </a:r>
            <a:r>
              <a:rPr 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eosinophilia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and systemic symptoms (DRESS)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785794"/>
            <a:ext cx="4071934" cy="607220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late (more than 3 weeks) after the inciting medication is started. It often occurs with the first exposure to the medication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Long-lasting symptoms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(&gt;2weeks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after the discontinuation of the causative drug.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4071934" y="0"/>
            <a:ext cx="5072066" cy="6429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Drug-induced hypersensitivity syndrome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3143248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Fever (over 3S°C).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Multiorgan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involvement.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Eosinophilia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(&gt;1500 absolute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eosinophilia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Lymphocyte activation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lymphocytosis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atypical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lymphocytosis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lymphadenopathy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Frequent reactivation of herpes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/>
          </a:p>
        </p:txBody>
      </p:sp>
      <p:sp>
        <p:nvSpPr>
          <p:cNvPr id="3" name="مستطيل 2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anticonvulsants(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phenobarbital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andphenytoin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2.long-acting sulfonamides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sulfamethoxazole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sulfasalazine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allopurinol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nevirapine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abacavir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dapsone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minocycline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20002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eruption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typically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morbilliform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can vary from faint and mild to severe with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exfoliative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erythroderma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edema often accompanies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eruption,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may evolve to superficial pustules (especially on face).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800" b="1" dirty="0" smtClean="0"/>
          </a:p>
          <a:p>
            <a:pPr algn="just"/>
            <a:endParaRPr lang="en-US" sz="2800" b="1" dirty="0"/>
          </a:p>
          <a:p>
            <a:pPr algn="just"/>
            <a:r>
              <a:rPr lang="en-US" sz="2800" b="1" dirty="0"/>
              <a:t> </a:t>
            </a:r>
          </a:p>
          <a:p>
            <a:endParaRPr lang="en-US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0" y="2000240"/>
            <a:ext cx="9144000" cy="485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internal organ involvement divided into two types: organ dysfunction occurring during or immediately associated with the acute episode; and late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sequelae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possibly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an autoimmune basis.</a:t>
            </a: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category includes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colitis,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intestinal bleeding, encephalitis, aseptic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meningitis,hepatitis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interstitial nephritis, interstitial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pneumonitis,respiratory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distress syndrome, and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myocarditis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sequelae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include syndrome of inappropriate secretion of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antidiuretic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hormone (ADH),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thyroiditis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Graves' disease, and diabetes mellitus.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Bullous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drug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reactions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(Stevens-Johnson syndrome [SJS] and toxic epidermal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necrolysis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[TEN])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700808"/>
            <a:ext cx="8568952" cy="5157192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sz="2800" dirty="0"/>
          </a:p>
        </p:txBody>
      </p:sp>
      <p:pic>
        <p:nvPicPr>
          <p:cNvPr id="5" name="صورة 4" descr="ijdvl_2013_79_6_836_120751_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S]S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TEN are considered by some as parts of a disease spectrum based on the following: 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1.They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most commonly induced by the same medications.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initially presenting with S]S may progress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skin loss resembling TEN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3.The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histologic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findings are indistinguishable.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100 medications have been reported to cause S]S and TEN. </a:t>
            </a:r>
            <a:endParaRPr lang="en-US" sz="32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S]S has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than 10%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surface area (BSA) involved, cases with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10-30%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S]S- TEN overlap cases, and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30%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BSA erosion is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TEN .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2928934"/>
          </a:xfrm>
          <a:solidFill>
            <a:schemeClr val="accent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adults, common inciting medications </a:t>
            </a:r>
          </a:p>
          <a:p>
            <a:pPr algn="just"/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trimethoprim-sulfamethoxazole</a:t>
            </a:r>
            <a:endParaRPr lang="en-US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2.nevirapine,lamotrigine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carbamazepine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3.Antibiotics (long 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acting sulfa drugs and </a:t>
            </a:r>
            <a:r>
              <a:rPr lang="en-US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penicillins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pPr algn="just"/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4.Other anticonvulsants,(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NSAIDs), and </a:t>
            </a:r>
            <a:r>
              <a:rPr lang="en-US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allopurinol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500" b="1" dirty="0" smtClean="0"/>
              <a:t> </a:t>
            </a:r>
          </a:p>
          <a:p>
            <a:endParaRPr lang="en-US" sz="2000" dirty="0"/>
          </a:p>
        </p:txBody>
      </p:sp>
      <p:sp>
        <p:nvSpPr>
          <p:cNvPr id="5" name="مستطيل 4"/>
          <p:cNvSpPr/>
          <p:nvPr/>
        </p:nvSpPr>
        <p:spPr>
          <a:xfrm>
            <a:off x="0" y="2500306"/>
            <a:ext cx="9144000" cy="4357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 and influenza-like symptoms often precede the eruption by a few days. 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lesions appear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and trunk and rapidly spread (usually within 4 days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lesions are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macular,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followed by desquamation, or may form atypical targets with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purpuric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centers that coalesce, form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bullae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then slough.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SJS, virtually always, two or more mucosal surfaces are also eroded, the oral mucosa and conjunctiva being most frequently affected.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photophobia, difficulty with swallowing, rectal erosions, painful urination, 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cough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2867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Fixed drug reactions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4572000" cy="602128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Fixed </a:t>
            </a:r>
            <a:r>
              <a:rPr lang="en-US" sz="2800" b="1" dirty="0"/>
              <a:t>drug reactions (FDE) are common</a:t>
            </a:r>
            <a:r>
              <a:rPr lang="en-US" sz="2800" b="1" dirty="0" smtClean="0"/>
              <a:t>.</a:t>
            </a:r>
            <a:endParaRPr lang="en-US" sz="2800" b="1" dirty="0" smtClean="0"/>
          </a:p>
          <a:p>
            <a:pPr algn="just"/>
            <a:r>
              <a:rPr lang="en-US" sz="2800" b="1" dirty="0" smtClean="0"/>
              <a:t>Fixed </a:t>
            </a:r>
            <a:r>
              <a:rPr lang="en-US" sz="2800" b="1" dirty="0"/>
              <a:t>drug eruptions are so named because they recur at the same site with each exposure to the medication. </a:t>
            </a:r>
            <a:endParaRPr lang="en-US" sz="2800" b="1" dirty="0" smtClean="0"/>
          </a:p>
          <a:p>
            <a:pPr algn="just"/>
            <a:r>
              <a:rPr lang="en-US" sz="2800" b="1" dirty="0" smtClean="0"/>
              <a:t>The </a:t>
            </a:r>
            <a:r>
              <a:rPr lang="en-US" sz="2800" b="1" dirty="0"/>
              <a:t>time from ingestion of the offending agent to the appearance of symptoms is between 30minutes and 8 hours, averaging 2 hours. </a:t>
            </a:r>
            <a:endParaRPr lang="en-US" sz="28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357686" cy="6858000"/>
          </a:xfrm>
        </p:spPr>
        <p:txBody>
          <a:bodyPr/>
          <a:lstStyle/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most patients, six or fewer lesions occur, and frequently only one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may present anywhere on the body, but half occur on the oral and genital mucosa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Clinically, an FDE begins as a red patch that soon evolves to an iris or target lesion similar to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erythema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multiforme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eventually blister and erode.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357686" cy="68580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/>
              <a:t>Lesions of the genital and oral mucosa usually present as erosions. </a:t>
            </a:r>
            <a:endParaRPr lang="en-US" sz="3200" b="1" dirty="0" smtClean="0"/>
          </a:p>
          <a:p>
            <a:pPr algn="just"/>
            <a:r>
              <a:rPr lang="en-US" sz="3200" b="1" dirty="0" smtClean="0"/>
              <a:t>Most </a:t>
            </a:r>
            <a:r>
              <a:rPr lang="en-US" sz="3200" b="1" dirty="0" smtClean="0"/>
              <a:t>lesions </a:t>
            </a:r>
            <a:r>
              <a:rPr lang="en-US" sz="3200" b="1" dirty="0" smtClean="0"/>
              <a:t>are 1 </a:t>
            </a:r>
            <a:r>
              <a:rPr lang="en-US" sz="3200" b="1" dirty="0" smtClean="0"/>
              <a:t>to several cm in diameter, but larger plaques may </a:t>
            </a:r>
            <a:r>
              <a:rPr lang="en-US" sz="3200" b="1" dirty="0" smtClean="0"/>
              <a:t>occur</a:t>
            </a:r>
            <a:endParaRPr lang="en-US" sz="3200" b="1" dirty="0" smtClean="0"/>
          </a:p>
          <a:p>
            <a:pPr algn="just"/>
            <a:r>
              <a:rPr lang="en-US" sz="3200" b="1" dirty="0" smtClean="0"/>
              <a:t>Characteristically, </a:t>
            </a:r>
            <a:r>
              <a:rPr lang="en-US" sz="3200" b="1" dirty="0" smtClean="0">
                <a:solidFill>
                  <a:srgbClr val="FFFF00"/>
                </a:solidFill>
              </a:rPr>
              <a:t>prolonged or </a:t>
            </a:r>
            <a:r>
              <a:rPr lang="en-US" sz="3200" b="1" dirty="0" smtClean="0">
                <a:solidFill>
                  <a:srgbClr val="FFFF00"/>
                </a:solidFill>
              </a:rPr>
              <a:t>permanent </a:t>
            </a:r>
            <a:r>
              <a:rPr lang="en-US" sz="3200" b="1" dirty="0" err="1" smtClean="0">
                <a:solidFill>
                  <a:srgbClr val="FFFF00"/>
                </a:solidFill>
              </a:rPr>
              <a:t>postinflammatory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hyperpigmentation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/>
              <a:t>results,</a:t>
            </a:r>
          </a:p>
          <a:p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4214810" cy="85725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err="1" smtClean="0">
                <a:solidFill>
                  <a:srgbClr val="FFFF00"/>
                </a:solidFill>
              </a:rPr>
              <a:t>Urticaria</a:t>
            </a:r>
            <a:r>
              <a:rPr lang="en-US" sz="2800" dirty="0" smtClean="0">
                <a:solidFill>
                  <a:srgbClr val="FFFF00"/>
                </a:solidFill>
              </a:rPr>
              <a:t>/</a:t>
            </a:r>
            <a:r>
              <a:rPr lang="en-US" sz="2800" dirty="0" err="1" smtClean="0">
                <a:solidFill>
                  <a:srgbClr val="FFFF00"/>
                </a:solidFill>
              </a:rPr>
              <a:t>angioedema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4214810" cy="6093296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Medications </a:t>
            </a:r>
            <a:r>
              <a:rPr lang="en-US" sz="2800" b="1" dirty="0"/>
              <a:t>may induce </a:t>
            </a:r>
            <a:r>
              <a:rPr lang="en-US" sz="2800" b="1" dirty="0" err="1"/>
              <a:t>urticaria</a:t>
            </a:r>
            <a:r>
              <a:rPr lang="en-US" sz="2800" b="1" dirty="0"/>
              <a:t> by immunologic and </a:t>
            </a:r>
            <a:r>
              <a:rPr lang="en-US" sz="2800" b="1" dirty="0" err="1"/>
              <a:t>nonimmunologic</a:t>
            </a:r>
            <a:r>
              <a:rPr lang="en-US" sz="2800" b="1" dirty="0"/>
              <a:t> mechanisms. </a:t>
            </a:r>
            <a:endParaRPr lang="en-US" sz="2800" b="1" dirty="0" smtClean="0"/>
          </a:p>
          <a:p>
            <a:pPr algn="just"/>
            <a:r>
              <a:rPr lang="en-US" sz="2800" b="1" dirty="0" smtClean="0"/>
              <a:t>In </a:t>
            </a:r>
            <a:r>
              <a:rPr lang="en-US" sz="2800" b="1" dirty="0"/>
              <a:t>either case, clinically there are </a:t>
            </a:r>
            <a:r>
              <a:rPr lang="en-US" sz="2800" b="1" dirty="0" err="1"/>
              <a:t>pruritic</a:t>
            </a:r>
            <a:r>
              <a:rPr lang="en-US" sz="2800" b="1" dirty="0"/>
              <a:t> wheals or </a:t>
            </a:r>
            <a:r>
              <a:rPr lang="en-US" sz="2800" b="1" dirty="0" err="1"/>
              <a:t>angioedema</a:t>
            </a:r>
            <a:r>
              <a:rPr lang="en-US" sz="2800" b="1" dirty="0"/>
              <a:t> . </a:t>
            </a:r>
            <a:endParaRPr lang="en-US" sz="2800" b="1" dirty="0" smtClean="0"/>
          </a:p>
          <a:p>
            <a:pPr algn="just"/>
            <a:r>
              <a:rPr lang="en-US" sz="2800" b="1" dirty="0" err="1" smtClean="0"/>
              <a:t>Urticaria</a:t>
            </a:r>
            <a:r>
              <a:rPr lang="en-US" sz="2800" b="1" dirty="0" smtClean="0"/>
              <a:t> </a:t>
            </a:r>
            <a:r>
              <a:rPr lang="en-US" sz="2800" b="1" dirty="0"/>
              <a:t>may be part of a more severe anaphylactic </a:t>
            </a:r>
            <a:r>
              <a:rPr lang="en-US" sz="2800" b="1" dirty="0" smtClean="0"/>
              <a:t>reaction </a:t>
            </a:r>
          </a:p>
          <a:p>
            <a:pPr algn="just"/>
            <a:r>
              <a:rPr lang="en-US" sz="2800" b="1" dirty="0" smtClean="0"/>
              <a:t>with </a:t>
            </a:r>
            <a:r>
              <a:rPr lang="en-US" sz="2800" b="1" dirty="0" err="1"/>
              <a:t>bronchospasm</a:t>
            </a:r>
            <a:r>
              <a:rPr lang="en-US" sz="2800" b="1" dirty="0"/>
              <a:t>, </a:t>
            </a:r>
            <a:r>
              <a:rPr lang="en-US" sz="2800" b="1" dirty="0" err="1"/>
              <a:t>laryngospasm</a:t>
            </a:r>
            <a:r>
              <a:rPr lang="en-US" sz="2800" b="1" dirty="0"/>
              <a:t>, or hypotension. 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3600" dirty="0">
                <a:latin typeface="Aharoni" pitchFamily="2" charset="-79"/>
                <a:cs typeface="Aharoni" pitchFamily="2" charset="-79"/>
              </a:rPr>
              <a:t>Adverse drug reactions (ADRs) are a common cause of dermatologic consultation. </a:t>
            </a:r>
            <a:endParaRPr lang="en-US" sz="3600" dirty="0" smtClean="0"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sz="3600" dirty="0">
                <a:latin typeface="Aharoni" pitchFamily="2" charset="-79"/>
                <a:cs typeface="Aharoni" pitchFamily="2" charset="-79"/>
              </a:rPr>
              <a:t>risk for development of a drug eruption is related to the following factors: age, gender, dose, and the nature of the medication itself. </a:t>
            </a:r>
            <a:endParaRPr lang="en-US" sz="3600" dirty="0" smtClean="0"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Females </a:t>
            </a:r>
            <a:r>
              <a:rPr lang="en-US" sz="3600" dirty="0">
                <a:latin typeface="Aharoni" pitchFamily="2" charset="-79"/>
                <a:cs typeface="Aharoni" pitchFamily="2" charset="-79"/>
              </a:rPr>
              <a:t>are </a:t>
            </a:r>
            <a:r>
              <a:rPr lang="en-US" sz="4800" b="1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1.3-1.5 </a:t>
            </a:r>
            <a:r>
              <a:rPr lang="en-US" sz="3600" dirty="0">
                <a:latin typeface="Aharoni" pitchFamily="2" charset="-79"/>
                <a:cs typeface="Aharoni" pitchFamily="2" charset="-79"/>
              </a:rPr>
              <a:t>times more likely to develop drug eruptions, except in children under the age of 3 where boys are more likely to be affected.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286248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Aspirin and the NSAIDs are the most common causes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nonimmunologic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urticarial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reactions 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Immunologic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urticaria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most commonly associated with penicillin and related B~-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lactam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antibiotics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Angioedema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known complication of the use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angiotensin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-converting enzyme (ACE) inhibitors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Lisinopril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enalapril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angioedema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commonly than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captopril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Angioedema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typically occurs within a week of starting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therapy,but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begin after months of treatment.</a:t>
            </a:r>
          </a:p>
          <a:p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Photosensitivity reactions (photosensitive drug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pPr algn="just"/>
            <a:r>
              <a:rPr lang="en-US" sz="3200" b="1" dirty="0"/>
              <a:t>Medications may cause phototoxic, </a:t>
            </a:r>
            <a:r>
              <a:rPr lang="en-US" sz="3200" b="1" dirty="0" err="1"/>
              <a:t>photoallergic</a:t>
            </a:r>
            <a:r>
              <a:rPr lang="en-US" sz="3200" b="1" dirty="0"/>
              <a:t>, and </a:t>
            </a:r>
            <a:r>
              <a:rPr lang="en-US" sz="3200" b="1" dirty="0" err="1"/>
              <a:t>lichenoid</a:t>
            </a:r>
            <a:r>
              <a:rPr lang="en-US" sz="3200" b="1" dirty="0"/>
              <a:t> </a:t>
            </a:r>
            <a:r>
              <a:rPr lang="en-US" sz="3200" b="1" dirty="0" smtClean="0"/>
              <a:t>reactions</a:t>
            </a:r>
            <a:endParaRPr lang="en-US" sz="3200" b="1" dirty="0" smtClean="0"/>
          </a:p>
          <a:p>
            <a:pPr algn="just"/>
            <a:r>
              <a:rPr lang="en-US" sz="3200" b="1" dirty="0" smtClean="0"/>
              <a:t>Most </a:t>
            </a:r>
            <a:r>
              <a:rPr lang="en-US" sz="3200" b="1" dirty="0"/>
              <a:t>medication related photosensitivity is triggered by radiation in the UVA range, partly for two reasons. </a:t>
            </a:r>
            <a:endParaRPr lang="en-US" sz="3200" b="1" dirty="0" smtClean="0"/>
          </a:p>
          <a:p>
            <a:pPr algn="just"/>
            <a:r>
              <a:rPr lang="en-US" sz="3200" b="1" dirty="0" smtClean="0"/>
              <a:t>First</a:t>
            </a:r>
            <a:r>
              <a:rPr lang="en-US" sz="3200" b="1" dirty="0"/>
              <a:t>, most photosensitizing drugs have absorption spectra in the UVA and short-visible range (315-430 nm), and second, UVA penetrates into the dermis where the photosensitizing drug is present.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/>
              <a:t>NSAIDs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trimethoprim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sulfamethoxazole,thiazide</a:t>
            </a:r>
            <a:r>
              <a:rPr lang="en-US" sz="3200" b="1" dirty="0" smtClean="0"/>
              <a:t> diuretics</a:t>
            </a:r>
          </a:p>
          <a:p>
            <a:pPr algn="just"/>
            <a:r>
              <a:rPr lang="en-US" sz="3200" b="1" dirty="0" smtClean="0">
                <a:solidFill>
                  <a:srgbClr val="FFFF00"/>
                </a:solidFill>
              </a:rPr>
              <a:t>Phototoxic </a:t>
            </a:r>
            <a:r>
              <a:rPr lang="en-US" sz="3200" b="1" dirty="0" smtClean="0">
                <a:solidFill>
                  <a:srgbClr val="FFFF00"/>
                </a:solidFill>
              </a:rPr>
              <a:t>reactions </a:t>
            </a:r>
            <a:r>
              <a:rPr lang="en-US" sz="3200" b="1" dirty="0" smtClean="0"/>
              <a:t>are related to the dose of both the medication and the UV </a:t>
            </a:r>
            <a:r>
              <a:rPr lang="en-US" sz="3200" b="1" dirty="0" smtClean="0"/>
              <a:t>irradiation. </a:t>
            </a:r>
            <a:r>
              <a:rPr lang="en-US" sz="3200" b="1" dirty="0" smtClean="0"/>
              <a:t>appear from hours to days after exposure. </a:t>
            </a:r>
            <a:r>
              <a:rPr lang="en-US" sz="3200" b="1" dirty="0" smtClean="0"/>
              <a:t>present </a:t>
            </a:r>
            <a:r>
              <a:rPr lang="en-US" sz="3200" b="1" dirty="0" smtClean="0"/>
              <a:t>as immediate burning with sun </a:t>
            </a:r>
            <a:r>
              <a:rPr lang="en-US" sz="3200" b="1" dirty="0" smtClean="0"/>
              <a:t>exposure, exaggerated sunburn, </a:t>
            </a:r>
            <a:r>
              <a:rPr lang="en-US" sz="3200" b="1" dirty="0" err="1" smtClean="0"/>
              <a:t>Hyperpigmentation</a:t>
            </a:r>
            <a:r>
              <a:rPr lang="en-US" sz="3200" b="1" dirty="0" smtClean="0"/>
              <a:t> </a:t>
            </a:r>
            <a:r>
              <a:rPr lang="en-US" sz="3200" b="1" dirty="0" smtClean="0"/>
              <a:t>may complicate phototoxic reactions </a:t>
            </a:r>
            <a:r>
              <a:rPr lang="en-US" sz="3200" b="1" dirty="0" smtClean="0"/>
              <a:t>last </a:t>
            </a:r>
            <a:r>
              <a:rPr lang="en-US" sz="3200" b="1" dirty="0" smtClean="0"/>
              <a:t>for many months. </a:t>
            </a:r>
            <a:endParaRPr lang="en-US" sz="3200" b="1" dirty="0" smtClean="0"/>
          </a:p>
          <a:p>
            <a:pPr algn="just"/>
            <a:r>
              <a:rPr lang="en-US" sz="3200" b="1" dirty="0" err="1" smtClean="0">
                <a:solidFill>
                  <a:srgbClr val="FFFF00"/>
                </a:solidFill>
              </a:rPr>
              <a:t>Photoallergic</a:t>
            </a:r>
            <a:r>
              <a:rPr lang="en-US" sz="3200" b="1" dirty="0" smtClean="0">
                <a:solidFill>
                  <a:srgbClr val="FFFF00"/>
                </a:solidFill>
              </a:rPr>
              <a:t> reactions </a:t>
            </a:r>
            <a:r>
              <a:rPr lang="en-US" sz="3200" b="1" dirty="0" smtClean="0"/>
              <a:t>are typically eczematous and </a:t>
            </a:r>
            <a:r>
              <a:rPr lang="en-US" sz="3200" b="1" dirty="0" err="1" smtClean="0"/>
              <a:t>pruritic,and</a:t>
            </a:r>
            <a:r>
              <a:rPr lang="en-US" sz="3200" b="1" dirty="0" smtClean="0"/>
              <a:t> </a:t>
            </a:r>
            <a:r>
              <a:rPr lang="en-US" sz="3200" b="1" dirty="0" smtClean="0"/>
              <a:t>appear </a:t>
            </a:r>
            <a:r>
              <a:rPr lang="en-US" sz="3200" b="1" dirty="0" smtClean="0"/>
              <a:t>weeks to months after drug exposure</a:t>
            </a:r>
            <a:r>
              <a:rPr lang="en-US" sz="3200" b="1" dirty="0" smtClean="0"/>
              <a:t>. </a:t>
            </a:r>
            <a:endParaRPr lang="en-US" sz="3200" b="1" dirty="0" smtClean="0"/>
          </a:p>
          <a:p>
            <a:pPr algn="just"/>
            <a:r>
              <a:rPr lang="en-US" sz="3200" b="1" dirty="0" smtClean="0"/>
              <a:t>Treatment </a:t>
            </a:r>
            <a:r>
              <a:rPr lang="en-US" sz="3200" b="1" dirty="0" smtClean="0"/>
              <a:t>may include dose reduction and </a:t>
            </a:r>
            <a:r>
              <a:rPr lang="en-US" sz="3200" b="1" dirty="0" err="1" smtClean="0"/>
              <a:t>photoprotection</a:t>
            </a:r>
            <a:r>
              <a:rPr lang="en-US" sz="3200" b="1" dirty="0" smtClean="0"/>
              <a:t>, with a </a:t>
            </a:r>
            <a:r>
              <a:rPr lang="en-US" sz="3200" b="1" dirty="0" err="1" smtClean="0"/>
              <a:t>sunblock</a:t>
            </a:r>
            <a:r>
              <a:rPr lang="en-US" sz="3200" b="1" dirty="0" smtClean="0"/>
              <a:t> .</a:t>
            </a:r>
            <a:endParaRPr lang="en-US" sz="3200" dirty="0" smtClean="0"/>
          </a:p>
          <a:p>
            <a:pPr algn="just"/>
            <a:endParaRPr lang="en-US" sz="2800" b="1" dirty="0" smtClean="0"/>
          </a:p>
          <a:p>
            <a:pPr algn="just"/>
            <a:endParaRPr lang="en-US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86182" cy="90872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Drug-induced pigmentation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3786182" cy="6093296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Pigmentation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skin may occur as a consequence of drug administration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mechanism frequently is related to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 deposition of the offending drug in the skin.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Minocycline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induces many types of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hyperpigmentation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Type I is a blue-black discoloration appearing in areas of prior inflammation, often acne or surgical scars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535781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929058" cy="68580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/>
              <a:t>The second type (type II) is the appearance of a similar-colored pigmentation on the normal skin of the anterior </a:t>
            </a:r>
            <a:r>
              <a:rPr lang="en-US" sz="2400" b="1" dirty="0" smtClean="0"/>
              <a:t>shins</a:t>
            </a:r>
            <a:endParaRPr lang="en-US" sz="2400" b="1" dirty="0" smtClean="0"/>
          </a:p>
          <a:p>
            <a:pPr algn="just"/>
            <a:r>
              <a:rPr lang="en-US" sz="2400" b="1" dirty="0" smtClean="0"/>
              <a:t>The least common type (type Ill)is generalized brown </a:t>
            </a:r>
            <a:r>
              <a:rPr lang="en-US" sz="2400" b="1" dirty="0" err="1" smtClean="0"/>
              <a:t>hyperpigmentation</a:t>
            </a:r>
            <a:r>
              <a:rPr lang="en-US" sz="2400" b="1" dirty="0" smtClean="0"/>
              <a:t>, accentuated in sun-exposed areas. </a:t>
            </a:r>
          </a:p>
          <a:p>
            <a:pPr algn="just"/>
            <a:r>
              <a:rPr lang="en-US" sz="2400" b="1" dirty="0" smtClean="0"/>
              <a:t>In addition to the skin, </a:t>
            </a:r>
            <a:r>
              <a:rPr lang="en-US" sz="2400" b="1" dirty="0" err="1" smtClean="0"/>
              <a:t>minocycline</a:t>
            </a:r>
            <a:r>
              <a:rPr lang="en-US" sz="2400" b="1" dirty="0" smtClean="0"/>
              <a:t> type I and II pigmentation may also involve the sclera, conjunctiva, bone, thyroid, ear </a:t>
            </a:r>
            <a:r>
              <a:rPr lang="en-US" sz="2400" b="1" dirty="0" smtClean="0"/>
              <a:t>cartilage, </a:t>
            </a:r>
            <a:r>
              <a:rPr lang="en-US" sz="2400" b="1" dirty="0" smtClean="0"/>
              <a:t>nail bed, oral </a:t>
            </a:r>
            <a:r>
              <a:rPr lang="en-US" sz="2400" b="1" dirty="0" err="1" smtClean="0"/>
              <a:t>mucosa,and</a:t>
            </a:r>
            <a:r>
              <a:rPr lang="en-US" sz="2400" b="1" dirty="0" smtClean="0"/>
              <a:t> permanent teeth</a:t>
            </a:r>
            <a:endParaRPr lang="en-US" sz="2400" b="1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4800" b="1" u="sng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4800" b="1" u="sng" dirty="0" smtClean="0">
                <a:solidFill>
                  <a:srgbClr val="FFFF00"/>
                </a:solidFill>
                <a:latin typeface="Arial Black" pitchFamily="34" charset="0"/>
              </a:rPr>
              <a:t>Evaluation</a:t>
            </a:r>
            <a:r>
              <a:rPr lang="en-US" sz="4800" dirty="0">
                <a:latin typeface="Arial Black" pitchFamily="34" charset="0"/>
              </a:rPr>
              <a:t/>
            </a:r>
            <a:br>
              <a:rPr lang="en-US" sz="4800" dirty="0">
                <a:latin typeface="Arial Black" pitchFamily="34" charset="0"/>
              </a:rPr>
            </a:b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. Previous general experience with the drug: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suspected medication been reported to cause the reaction the patient is experiencing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so, how commonly?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the patient if he/she has had a previous reaction to any medications, as the current eruption may represent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cross-reaction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 prior exposure.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2. Alternative etiologic candidates: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other possible causes of the patient's eruption?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exanthem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be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viral illness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medication.</a:t>
            </a: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 3. Timing of events:</a:t>
            </a:r>
            <a:r>
              <a:rPr lang="en-US" dirty="0" smtClean="0"/>
              <a:t> </a:t>
            </a:r>
            <a:endParaRPr lang="en-US" dirty="0" smtClean="0"/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the eruption appear relative to the administration of the suspected medication?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. Drug levels and evidence of overdose: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are known to be related to rate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 or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cumulative dose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5</a:t>
            </a:r>
            <a:r>
              <a:rPr lang="en-US" b="1" dirty="0">
                <a:solidFill>
                  <a:srgbClr val="C00000"/>
                </a:solidFill>
              </a:rPr>
              <a:t>. Response to discontinuation (</a:t>
            </a:r>
            <a:r>
              <a:rPr lang="en-US" b="1" dirty="0" err="1">
                <a:solidFill>
                  <a:srgbClr val="C00000"/>
                </a:solidFill>
              </a:rPr>
              <a:t>dechallenge</a:t>
            </a:r>
            <a:r>
              <a:rPr lang="en-US" b="1" dirty="0">
                <a:solidFill>
                  <a:srgbClr val="C00000"/>
                </a:solidFill>
              </a:rPr>
              <a:t>):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eruption clear when the suspected medication is stopped?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 eruptions may clear in the face of continuation.</a:t>
            </a:r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6. </a:t>
            </a:r>
            <a:r>
              <a:rPr lang="en-US" b="1" dirty="0" err="1">
                <a:solidFill>
                  <a:srgbClr val="C00000"/>
                </a:solidFill>
              </a:rPr>
              <a:t>Rechallenge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offending medication reproduces the reaction on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readministration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strong evidence that the medication did indeed cause the reaction. </a:t>
            </a:r>
          </a:p>
          <a:p>
            <a:pPr algn="just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Pathogenesis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cells, are felt to be important inducers of ADRs. These T cells act in two ways to induce reactions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directly secrete biologically active molecules, resulting in direct tissue effects (epidermal necrosis, for example),or they can act by secreting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chemokines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recruit the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effector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eosinophils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neutrophils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Cutaneous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reaction can be described depend on their morphologic pattern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 to the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cutaneous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eruption,some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reactions may be associated with other systemic symptoms or findings.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modifier "simple" is used to describe reactions without systemic symptoms or internal organ involvement. "Complex" reactions are those with systemic findings.</a:t>
            </a:r>
          </a:p>
          <a:p>
            <a:pPr algn="just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214810" cy="6858000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Exanthems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are the most common form of adverse </a:t>
            </a:r>
            <a:r>
              <a:rPr lang="en-US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cutaneous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drug eruption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endParaRPr lang="en-U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just"/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They 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are characterized by </a:t>
            </a:r>
            <a:r>
              <a:rPr lang="en-US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erythema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often with small papules throughout. </a:t>
            </a:r>
            <a:endParaRPr lang="en-U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just"/>
            <a:endParaRPr lang="en-U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just"/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They 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tend to occur within the first 2 weeks of treatment but may appear later, or even up to 10days after the medication has been stopped. </a:t>
            </a:r>
            <a:endParaRPr lang="en-U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just"/>
            <a:r>
              <a:rPr lang="en-US" sz="2800" b="1" dirty="0"/>
              <a:t> 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157" y="0"/>
            <a:ext cx="49048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5214942" y="0"/>
            <a:ext cx="2628912" cy="7857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Exanthems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071934" cy="68580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endParaRPr lang="en-US" sz="1600" dirty="0" smtClean="0"/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Lesions tend to appear first proximally, especially in the groin and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generalizing within 1 or 2 days.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face may be spared.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Pruritusis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usually prominent, helping to distinguish a drug eruption from a viral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exanthem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penicillins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trimethoprim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common causes of this reaction pattern.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507206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وحدة نمطية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1441</Words>
  <Application>Microsoft Office PowerPoint</Application>
  <PresentationFormat>عرض على الشاشة (3:4)‏</PresentationFormat>
  <Paragraphs>125</Paragraphs>
  <Slides>24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Office Theme</vt:lpstr>
      <vt:lpstr>الشريحة 1</vt:lpstr>
      <vt:lpstr>الشريحة 2</vt:lpstr>
      <vt:lpstr> Evaluation </vt:lpstr>
      <vt:lpstr>الشريحة 4</vt:lpstr>
      <vt:lpstr>الشريحة 5</vt:lpstr>
      <vt:lpstr>Pathogenesis</vt:lpstr>
      <vt:lpstr> Clinical morphology </vt:lpstr>
      <vt:lpstr>الشريحة 8</vt:lpstr>
      <vt:lpstr>الشريحة 9</vt:lpstr>
      <vt:lpstr>drug reaction with eosinophilia and systemic symptoms (DRESS) </vt:lpstr>
      <vt:lpstr>الشريحة 11</vt:lpstr>
      <vt:lpstr>الشريحة 12</vt:lpstr>
      <vt:lpstr>Bullous drug reactions  (Stevens-Johnson syndrome [SJS] and toxic epidermal necrolysis [TEN]) </vt:lpstr>
      <vt:lpstr>الشريحة 14</vt:lpstr>
      <vt:lpstr>الشريحة 15</vt:lpstr>
      <vt:lpstr>Fixed drug reactions </vt:lpstr>
      <vt:lpstr>الشريحة 17</vt:lpstr>
      <vt:lpstr>الشريحة 18</vt:lpstr>
      <vt:lpstr>  Urticaria/angioedema </vt:lpstr>
      <vt:lpstr>الشريحة 20</vt:lpstr>
      <vt:lpstr>Photosensitivity reactions (photosensitive drug reactions) </vt:lpstr>
      <vt:lpstr>الشريحة 22</vt:lpstr>
      <vt:lpstr>Drug-induced pigmentation </vt:lpstr>
      <vt:lpstr>الشريحة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lg</dc:creator>
  <cp:lastModifiedBy>lg</cp:lastModifiedBy>
  <cp:revision>52</cp:revision>
  <dcterms:created xsi:type="dcterms:W3CDTF">2013-02-22T17:48:14Z</dcterms:created>
  <dcterms:modified xsi:type="dcterms:W3CDTF">2015-02-17T17:09:12Z</dcterms:modified>
</cp:coreProperties>
</file>