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58" r:id="rId5"/>
    <p:sldId id="287" r:id="rId6"/>
    <p:sldId id="297" r:id="rId7"/>
    <p:sldId id="298" r:id="rId8"/>
    <p:sldId id="299" r:id="rId9"/>
    <p:sldId id="300" r:id="rId10"/>
    <p:sldId id="259" r:id="rId11"/>
    <p:sldId id="276" r:id="rId12"/>
    <p:sldId id="301" r:id="rId13"/>
    <p:sldId id="260" r:id="rId14"/>
    <p:sldId id="262" r:id="rId15"/>
    <p:sldId id="281" r:id="rId16"/>
    <p:sldId id="263" r:id="rId17"/>
    <p:sldId id="292" r:id="rId18"/>
    <p:sldId id="294" r:id="rId19"/>
    <p:sldId id="265" r:id="rId20"/>
    <p:sldId id="266" r:id="rId21"/>
    <p:sldId id="295" r:id="rId22"/>
    <p:sldId id="267" r:id="rId23"/>
    <p:sldId id="268" r:id="rId24"/>
    <p:sldId id="296" r:id="rId25"/>
    <p:sldId id="269" r:id="rId26"/>
    <p:sldId id="282" r:id="rId27"/>
    <p:sldId id="270" r:id="rId28"/>
    <p:sldId id="302" r:id="rId29"/>
    <p:sldId id="273" r:id="rId30"/>
    <p:sldId id="284" r:id="rId31"/>
    <p:sldId id="30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EBAE115-1FB3-469D-BBE5-48BBE52D3BE4}" type="datetimeFigureOut">
              <a:rPr lang="en-US" smtClean="0"/>
              <a:pPr/>
              <a:t>9/26/2018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5B233A0-C9FF-4439-B466-7B2D971286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EBAE115-1FB3-469D-BBE5-48BBE52D3BE4}" type="datetimeFigureOut">
              <a:rPr lang="en-US" smtClean="0"/>
              <a:pPr/>
              <a:t>9/26/2018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5B233A0-C9FF-4439-B466-7B2D971286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EBAE115-1FB3-469D-BBE5-48BBE52D3BE4}" type="datetimeFigureOut">
              <a:rPr lang="en-US" smtClean="0"/>
              <a:pPr/>
              <a:t>9/26/2018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5B233A0-C9FF-4439-B466-7B2D971286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EBAE115-1FB3-469D-BBE5-48BBE52D3BE4}" type="datetimeFigureOut">
              <a:rPr lang="en-US" smtClean="0"/>
              <a:pPr/>
              <a:t>9/26/2018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5B233A0-C9FF-4439-B466-7B2D971286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EBAE115-1FB3-469D-BBE5-48BBE52D3BE4}" type="datetimeFigureOut">
              <a:rPr lang="en-US" smtClean="0"/>
              <a:pPr/>
              <a:t>9/26/2018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5B233A0-C9FF-4439-B466-7B2D971286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6EBAE115-1FB3-469D-BBE5-48BBE52D3BE4}" type="datetimeFigureOut">
              <a:rPr lang="en-US" smtClean="0"/>
              <a:pPr/>
              <a:t>9/26/2018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5B233A0-C9FF-4439-B466-7B2D971286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6EBAE115-1FB3-469D-BBE5-48BBE52D3BE4}" type="datetimeFigureOut">
              <a:rPr lang="en-US" smtClean="0"/>
              <a:pPr/>
              <a:t>9/26/2018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5B233A0-C9FF-4439-B466-7B2D971286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EBAE115-1FB3-469D-BBE5-48BBE52D3BE4}" type="datetimeFigureOut">
              <a:rPr lang="en-US" smtClean="0"/>
              <a:pPr/>
              <a:t>9/26/2018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5B233A0-C9FF-4439-B466-7B2D971286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BAE115-1FB3-469D-BBE5-48BBE52D3BE4}" type="datetimeFigureOut">
              <a:rPr lang="en-US" smtClean="0"/>
              <a:pPr/>
              <a:t>9/26/2018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5B233A0-C9FF-4439-B466-7B2D971286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EBAE115-1FB3-469D-BBE5-48BBE52D3BE4}" type="datetimeFigureOut">
              <a:rPr lang="en-US" smtClean="0"/>
              <a:pPr/>
              <a:t>9/26/2018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5B233A0-C9FF-4439-B466-7B2D971286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EBAE115-1FB3-469D-BBE5-48BBE52D3BE4}" type="datetimeFigureOut">
              <a:rPr lang="en-US" smtClean="0"/>
              <a:pPr/>
              <a:t>9/26/2018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5B233A0-C9FF-4439-B466-7B2D971286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AE115-1FB3-469D-BBE5-48BBE52D3BE4}" type="datetimeFigureOut">
              <a:rPr lang="en-US" smtClean="0"/>
              <a:pPr/>
              <a:t>9/26/2018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233A0-C9FF-4439-B466-7B2D971286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33401"/>
            <a:ext cx="7772400" cy="2590799"/>
          </a:xfrm>
        </p:spPr>
        <p:style>
          <a:lnRef idx="3">
            <a:schemeClr val="lt1"/>
          </a:lnRef>
          <a:fillRef idx="1">
            <a:schemeClr val="accent1"/>
          </a:fillRef>
          <a:effectRef idx="1">
            <a:schemeClr val="accent1"/>
          </a:effectRef>
          <a:fontRef idx="minor">
            <a:schemeClr val="lt1"/>
          </a:fontRef>
        </p:style>
        <p:txBody>
          <a:bodyPr/>
          <a:lstStyle/>
          <a:p>
            <a:r>
              <a:rPr lang="en-US" sz="5400" dirty="0">
                <a:latin typeface="Baskerville Old Face" pitchFamily="18" charset="0"/>
              </a:rPr>
              <a:t>Diagnosis of skin disorders</a:t>
            </a:r>
            <a:r>
              <a:rPr lang="en-US" dirty="0"/>
              <a:t/>
            </a:r>
            <a:br>
              <a:rPr lang="en-US" dirty="0"/>
            </a:br>
            <a:endParaRPr lang="en-US" dirty="0"/>
          </a:p>
        </p:txBody>
      </p:sp>
      <p:sp>
        <p:nvSpPr>
          <p:cNvPr id="3" name="عنوان فرعي 2"/>
          <p:cNvSpPr>
            <a:spLocks noGrp="1"/>
          </p:cNvSpPr>
          <p:nvPr>
            <p:ph type="subTitle" idx="1"/>
          </p:nvPr>
        </p:nvSpPr>
        <p:spPr>
          <a:xfrm>
            <a:off x="1371600" y="2362200"/>
            <a:ext cx="6400800" cy="4038600"/>
          </a:xfrm>
        </p:spPr>
        <p:style>
          <a:lnRef idx="1">
            <a:schemeClr val="accent3"/>
          </a:lnRef>
          <a:fillRef idx="2">
            <a:schemeClr val="accent3"/>
          </a:fillRef>
          <a:effectRef idx="1">
            <a:schemeClr val="accent3"/>
          </a:effectRef>
          <a:fontRef idx="minor">
            <a:schemeClr val="dk1"/>
          </a:fontRef>
        </p:style>
        <p:txBody>
          <a:bodyPr>
            <a:normAutofit/>
          </a:bodyPr>
          <a:lstStyle/>
          <a:p>
            <a:endParaRPr lang="ar-IQ" sz="4000" b="1" dirty="0" smtClean="0">
              <a:solidFill>
                <a:srgbClr val="7030A0"/>
              </a:solidFill>
              <a:latin typeface="Baskerville Old Face" pitchFamily="18" charset="0"/>
            </a:endParaRPr>
          </a:p>
          <a:p>
            <a:r>
              <a:rPr lang="en-US" sz="4000" b="1" dirty="0" smtClean="0">
                <a:solidFill>
                  <a:srgbClr val="7030A0"/>
                </a:solidFill>
                <a:latin typeface="Baskerville Old Face" pitchFamily="18" charset="0"/>
              </a:rPr>
              <a:t>HISTORY</a:t>
            </a:r>
          </a:p>
          <a:p>
            <a:r>
              <a:rPr lang="en-US" sz="4000" b="1" dirty="0" smtClean="0">
                <a:solidFill>
                  <a:srgbClr val="7030A0"/>
                </a:solidFill>
                <a:latin typeface="Baskerville Old Face" pitchFamily="18" charset="0"/>
              </a:rPr>
              <a:t>EXAMINATION</a:t>
            </a:r>
          </a:p>
          <a:p>
            <a:r>
              <a:rPr lang="en-US" sz="4000" b="1" dirty="0" smtClean="0">
                <a:solidFill>
                  <a:srgbClr val="7030A0"/>
                </a:solidFill>
                <a:latin typeface="Baskerville Old Face" pitchFamily="18" charset="0"/>
              </a:rPr>
              <a:t>TOOLS</a:t>
            </a:r>
          </a:p>
          <a:p>
            <a:r>
              <a:rPr lang="en-US" sz="4000" b="1" dirty="0" smtClean="0">
                <a:solidFill>
                  <a:srgbClr val="7030A0"/>
                </a:solidFill>
                <a:latin typeface="Baskerville Old Face" pitchFamily="18" charset="0"/>
              </a:rPr>
              <a:t>TESTS</a:t>
            </a:r>
            <a:endParaRPr lang="en-US" sz="4000" b="1" dirty="0">
              <a:solidFill>
                <a:srgbClr val="7030A0"/>
              </a:solidFill>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304800"/>
            <a:ext cx="8610600" cy="6324600"/>
          </a:xfrm>
          <a:blipFill>
            <a:blip r:embed="rId2"/>
            <a:tile tx="0" ty="0" sx="100000" sy="100000" flip="none" algn="tl"/>
          </a:blipFill>
        </p:spPr>
        <p:txBody>
          <a:bodyPr>
            <a:normAutofit lnSpcReduction="10000"/>
          </a:bodyPr>
          <a:lstStyle/>
          <a:p>
            <a:pPr algn="just"/>
            <a:r>
              <a:rPr lang="en-US" b="1" u="sng" dirty="0" err="1" smtClean="0"/>
              <a:t>Erythema</a:t>
            </a:r>
            <a:r>
              <a:rPr lang="en-US" dirty="0" smtClean="0"/>
              <a:t> </a:t>
            </a:r>
            <a:r>
              <a:rPr lang="en-US" dirty="0"/>
              <a:t>is redness caused by vascular dilatation</a:t>
            </a:r>
            <a:r>
              <a:rPr lang="en-US" dirty="0" smtClean="0"/>
              <a:t>. </a:t>
            </a:r>
          </a:p>
          <a:p>
            <a:pPr algn="just"/>
            <a:r>
              <a:rPr lang="en-US" b="1" u="sng" dirty="0" smtClean="0"/>
              <a:t>pustule </a:t>
            </a:r>
            <a:r>
              <a:rPr lang="en-US" dirty="0" smtClean="0"/>
              <a:t>visible accumulation of pus in the skin.</a:t>
            </a:r>
            <a:endParaRPr lang="en-US" dirty="0"/>
          </a:p>
          <a:p>
            <a:pPr algn="just"/>
            <a:r>
              <a:rPr lang="en-US" b="1" u="sng" dirty="0" smtClean="0"/>
              <a:t>abscess</a:t>
            </a:r>
            <a:r>
              <a:rPr lang="en-US" dirty="0" smtClean="0"/>
              <a:t> localized </a:t>
            </a:r>
            <a:r>
              <a:rPr lang="en-US" dirty="0"/>
              <a:t>collection of pus in a cavity, more than 1 cm in diameter. </a:t>
            </a:r>
          </a:p>
          <a:p>
            <a:pPr algn="just"/>
            <a:r>
              <a:rPr lang="en-US" b="1" u="sng" dirty="0" smtClean="0"/>
              <a:t>wheal</a:t>
            </a:r>
            <a:r>
              <a:rPr lang="en-US" dirty="0" smtClean="0"/>
              <a:t> </a:t>
            </a:r>
            <a:r>
              <a:rPr lang="en-US" dirty="0"/>
              <a:t>is an elevated white compressible evanescent area produced by dermal </a:t>
            </a:r>
            <a:r>
              <a:rPr lang="en-US" dirty="0" err="1"/>
              <a:t>oedema</a:t>
            </a:r>
            <a:r>
              <a:rPr lang="en-US" dirty="0" smtClean="0"/>
              <a:t>.. </a:t>
            </a:r>
            <a:endParaRPr lang="en-US" dirty="0"/>
          </a:p>
          <a:p>
            <a:pPr algn="just"/>
            <a:r>
              <a:rPr lang="en-US" b="1" u="sng" dirty="0" err="1"/>
              <a:t>Angioedema</a:t>
            </a:r>
            <a:r>
              <a:rPr lang="en-US" b="1" u="sng" dirty="0"/>
              <a:t> </a:t>
            </a:r>
            <a:r>
              <a:rPr lang="en-US" dirty="0"/>
              <a:t>is a diffuse swelling caused by </a:t>
            </a:r>
            <a:r>
              <a:rPr lang="en-US" dirty="0" err="1"/>
              <a:t>oedema</a:t>
            </a:r>
            <a:r>
              <a:rPr lang="en-US" dirty="0"/>
              <a:t> extending to the subcutaneous tissue.</a:t>
            </a:r>
          </a:p>
          <a:p>
            <a:pPr algn="just"/>
            <a:r>
              <a:rPr lang="en-US" dirty="0"/>
              <a:t>A </a:t>
            </a:r>
            <a:r>
              <a:rPr lang="en-US" b="1" u="sng" dirty="0"/>
              <a:t>nodule</a:t>
            </a:r>
            <a:r>
              <a:rPr lang="en-US" dirty="0"/>
              <a:t> is a solid mass in the skin, usually greater than 0.5 cm in diameter, in both width and </a:t>
            </a:r>
            <a:r>
              <a:rPr lang="en-US" dirty="0" smtClean="0"/>
              <a:t>depth</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04800"/>
            <a:ext cx="8686800" cy="6324600"/>
          </a:xfrm>
          <a:blipFill>
            <a:blip r:embed="rId2"/>
            <a:tile tx="0" ty="0" sx="100000" sy="100000" flip="none" algn="tl"/>
          </a:blipFill>
        </p:spPr>
        <p:txBody>
          <a:bodyPr>
            <a:normAutofit/>
          </a:bodyPr>
          <a:lstStyle/>
          <a:p>
            <a:pPr marL="0" indent="0" algn="just">
              <a:buNone/>
            </a:pPr>
            <a:r>
              <a:rPr lang="en-US" dirty="0" smtClean="0"/>
              <a:t> </a:t>
            </a:r>
          </a:p>
          <a:p>
            <a:pPr algn="just"/>
            <a:r>
              <a:rPr lang="en-US" b="1" u="sng" dirty="0" err="1" smtClean="0"/>
              <a:t>Petechiae</a:t>
            </a:r>
            <a:r>
              <a:rPr lang="en-US" dirty="0" smtClean="0"/>
              <a:t> are pinhead-sized macules of blood in the skin.</a:t>
            </a:r>
          </a:p>
          <a:p>
            <a:pPr algn="just"/>
            <a:r>
              <a:rPr lang="en-US" dirty="0" smtClean="0"/>
              <a:t>The term </a:t>
            </a:r>
            <a:r>
              <a:rPr lang="en-US" dirty="0" err="1" smtClean="0"/>
              <a:t>purpura</a:t>
            </a:r>
            <a:r>
              <a:rPr lang="en-US" dirty="0" smtClean="0"/>
              <a:t> describes a larger </a:t>
            </a:r>
            <a:r>
              <a:rPr lang="en-US" dirty="0" err="1" smtClean="0"/>
              <a:t>macule</a:t>
            </a:r>
            <a:r>
              <a:rPr lang="en-US" dirty="0" smtClean="0"/>
              <a:t> or papule of blood in the skin. Such blood-filled lesions do not blanch if a glass lens is pushed against them</a:t>
            </a:r>
          </a:p>
          <a:p>
            <a:pPr algn="just"/>
            <a:r>
              <a:rPr lang="en-US" dirty="0" smtClean="0"/>
              <a:t>An </a:t>
            </a:r>
            <a:r>
              <a:rPr lang="en-US" b="1" u="sng" dirty="0" err="1" smtClean="0"/>
              <a:t>ecchymosis</a:t>
            </a:r>
            <a:r>
              <a:rPr lang="en-US" dirty="0" smtClean="0"/>
              <a:t> (bruise) is a larger </a:t>
            </a:r>
            <a:r>
              <a:rPr lang="en-US" dirty="0" err="1" smtClean="0"/>
              <a:t>extravasation</a:t>
            </a:r>
            <a:r>
              <a:rPr lang="en-US" dirty="0" smtClean="0"/>
              <a:t> of blood into the skin and deeper structures.</a:t>
            </a:r>
          </a:p>
          <a:p>
            <a:pPr algn="just"/>
            <a:r>
              <a:rPr lang="en-US" dirty="0" smtClean="0"/>
              <a:t>A </a:t>
            </a:r>
            <a:r>
              <a:rPr lang="en-US" b="1" u="sng" dirty="0" err="1" smtClean="0"/>
              <a:t>haematoma</a:t>
            </a:r>
            <a:r>
              <a:rPr lang="en-US" dirty="0" smtClean="0"/>
              <a:t> is a swelling from gross bleeding.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81000"/>
            <a:ext cx="8686800" cy="6248400"/>
          </a:xfrm>
          <a:blipFill>
            <a:blip r:embed="rId2"/>
            <a:tile tx="0" ty="0" sx="100000" sy="100000" flip="none" algn="tl"/>
          </a:blipFill>
        </p:spPr>
        <p:txBody>
          <a:bodyPr>
            <a:normAutofit/>
          </a:bodyPr>
          <a:lstStyle/>
          <a:p>
            <a:pPr algn="just"/>
            <a:endParaRPr lang="en-US" b="1" u="sng" dirty="0" smtClean="0"/>
          </a:p>
          <a:p>
            <a:pPr algn="just"/>
            <a:r>
              <a:rPr lang="en-US" b="1" u="sng" dirty="0" err="1" smtClean="0"/>
              <a:t>comedon</a:t>
            </a:r>
            <a:r>
              <a:rPr lang="en-US" dirty="0" smtClean="0"/>
              <a:t> is a plug of greasy keratin wedged in </a:t>
            </a:r>
            <a:r>
              <a:rPr lang="en-US" dirty="0" err="1" smtClean="0"/>
              <a:t>adilated</a:t>
            </a:r>
            <a:r>
              <a:rPr lang="en-US" dirty="0" smtClean="0"/>
              <a:t> </a:t>
            </a:r>
            <a:r>
              <a:rPr lang="en-US" dirty="0" err="1" smtClean="0"/>
              <a:t>pilosebaceous</a:t>
            </a:r>
            <a:r>
              <a:rPr lang="en-US" dirty="0" smtClean="0"/>
              <a:t> orifice. Open </a:t>
            </a:r>
            <a:r>
              <a:rPr lang="en-US" dirty="0" err="1" smtClean="0"/>
              <a:t>comedon</a:t>
            </a:r>
            <a:r>
              <a:rPr lang="en-US" dirty="0" smtClean="0"/>
              <a:t> are </a:t>
            </a:r>
            <a:r>
              <a:rPr lang="en-US" b="1" dirty="0" smtClean="0">
                <a:solidFill>
                  <a:srgbClr val="FFFF00"/>
                </a:solidFill>
                <a:effectLst>
                  <a:outerShdw blurRad="38100" dist="38100" dir="2700000" algn="tl">
                    <a:srgbClr val="000000">
                      <a:alpha val="43137"/>
                    </a:srgbClr>
                  </a:outerShdw>
                </a:effectLst>
              </a:rPr>
              <a:t>blackheads</a:t>
            </a:r>
            <a:r>
              <a:rPr lang="en-US" dirty="0" smtClean="0"/>
              <a:t>. Closed </a:t>
            </a:r>
            <a:r>
              <a:rPr lang="en-US" dirty="0" err="1" smtClean="0"/>
              <a:t>comedon</a:t>
            </a:r>
            <a:r>
              <a:rPr lang="en-US" dirty="0" smtClean="0"/>
              <a:t> are </a:t>
            </a:r>
            <a:r>
              <a:rPr lang="en-US" b="1" dirty="0" smtClean="0">
                <a:solidFill>
                  <a:srgbClr val="FFFF00"/>
                </a:solidFill>
                <a:effectLst>
                  <a:outerShdw blurRad="38100" dist="38100" dir="2700000" algn="tl">
                    <a:srgbClr val="000000">
                      <a:alpha val="43137"/>
                    </a:srgbClr>
                  </a:outerShdw>
                </a:effectLst>
              </a:rPr>
              <a:t>whiteheads</a:t>
            </a:r>
          </a:p>
          <a:p>
            <a:pPr algn="just"/>
            <a:r>
              <a:rPr lang="en-US" b="1" u="sng" dirty="0" smtClean="0"/>
              <a:t>Telangiectasia</a:t>
            </a:r>
            <a:r>
              <a:rPr lang="en-US" dirty="0" smtClean="0"/>
              <a:t> visible dilatation of small cutaneous blood vessels.</a:t>
            </a:r>
          </a:p>
          <a:p>
            <a:pPr algn="just"/>
            <a:r>
              <a:rPr lang="en-US" b="1" u="sng" dirty="0" err="1" smtClean="0"/>
              <a:t>Erthyroderma</a:t>
            </a:r>
            <a:r>
              <a:rPr lang="en-US" dirty="0" smtClean="0"/>
              <a:t> is a generalized redness of skin that may be scaling (</a:t>
            </a:r>
            <a:r>
              <a:rPr lang="en-US" dirty="0" err="1" smtClean="0"/>
              <a:t>exfoliative</a:t>
            </a:r>
            <a:r>
              <a:rPr lang="en-US" dirty="0" smtClean="0"/>
              <a:t> </a:t>
            </a:r>
            <a:r>
              <a:rPr lang="en-US" dirty="0" err="1" smtClean="0"/>
              <a:t>erythroderma</a:t>
            </a:r>
            <a:r>
              <a:rPr lang="en-US" dirty="0" smtClean="0"/>
              <a:t>) or smooth.</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304800"/>
            <a:ext cx="8839200" cy="6400800"/>
          </a:xfrm>
          <a:blipFill>
            <a:blip r:embed="rId2"/>
            <a:tile tx="0" ty="0" sx="100000" sy="100000" flip="none" algn="tl"/>
          </a:blipFill>
        </p:spPr>
        <p:txBody>
          <a:bodyPr>
            <a:normAutofit fontScale="92500" lnSpcReduction="20000"/>
          </a:bodyPr>
          <a:lstStyle/>
          <a:p>
            <a:r>
              <a:rPr lang="en-US" i="1" dirty="0"/>
              <a:t>Secondary </a:t>
            </a:r>
            <a:r>
              <a:rPr lang="en-US" i="1" dirty="0" smtClean="0"/>
              <a:t>lesions</a:t>
            </a:r>
            <a:endParaRPr lang="en-US" dirty="0"/>
          </a:p>
          <a:p>
            <a:r>
              <a:rPr lang="en-US" b="1" u="sng" dirty="0" smtClean="0"/>
              <a:t>scale</a:t>
            </a:r>
            <a:r>
              <a:rPr lang="en-US" dirty="0" smtClean="0"/>
              <a:t> </a:t>
            </a:r>
            <a:r>
              <a:rPr lang="en-US" dirty="0"/>
              <a:t>is a flake arising from the horny layer. </a:t>
            </a:r>
          </a:p>
          <a:p>
            <a:r>
              <a:rPr lang="en-US" b="1" u="sng" dirty="0" smtClean="0"/>
              <a:t>crust</a:t>
            </a:r>
            <a:r>
              <a:rPr lang="en-US" dirty="0" smtClean="0"/>
              <a:t> like </a:t>
            </a:r>
            <a:r>
              <a:rPr lang="en-US" dirty="0"/>
              <a:t>a scale, composed of dried blood or tissue fluid.</a:t>
            </a:r>
          </a:p>
          <a:p>
            <a:r>
              <a:rPr lang="en-US" b="1" u="sng" dirty="0" smtClean="0"/>
              <a:t>scar</a:t>
            </a:r>
            <a:r>
              <a:rPr lang="en-US" dirty="0" smtClean="0"/>
              <a:t> </a:t>
            </a:r>
            <a:r>
              <a:rPr lang="en-US" dirty="0"/>
              <a:t>is a result of healing, where normal structures are permanently replaced by fibrous tissue.</a:t>
            </a:r>
          </a:p>
          <a:p>
            <a:r>
              <a:rPr lang="en-US" b="1" u="sng" dirty="0"/>
              <a:t>Atrophy</a:t>
            </a:r>
            <a:r>
              <a:rPr lang="en-US" dirty="0"/>
              <a:t> is a thinning of skin caused by diminution of the epidermis, dermis or subcutaneous fat. </a:t>
            </a:r>
          </a:p>
          <a:p>
            <a:r>
              <a:rPr lang="en-US" b="1" u="sng" dirty="0" err="1"/>
              <a:t>Lichenification</a:t>
            </a:r>
            <a:r>
              <a:rPr lang="en-US" dirty="0"/>
              <a:t> </a:t>
            </a:r>
            <a:r>
              <a:rPr lang="en-US" dirty="0" smtClean="0"/>
              <a:t> area </a:t>
            </a:r>
            <a:r>
              <a:rPr lang="en-US" dirty="0"/>
              <a:t>of thickened skin with </a:t>
            </a:r>
            <a:r>
              <a:rPr lang="en-US" dirty="0" smtClean="0"/>
              <a:t>increased markings</a:t>
            </a:r>
            <a:r>
              <a:rPr lang="en-US" dirty="0"/>
              <a:t>.</a:t>
            </a:r>
          </a:p>
          <a:p>
            <a:r>
              <a:rPr lang="en-US" b="1" u="sng" dirty="0" err="1" smtClean="0"/>
              <a:t>stria</a:t>
            </a:r>
            <a:r>
              <a:rPr lang="en-US" dirty="0" smtClean="0"/>
              <a:t> </a:t>
            </a:r>
            <a:r>
              <a:rPr lang="en-US" dirty="0"/>
              <a:t>(stretch mark) is a streak-like linear atrophic pink, purple or white lesion of the </a:t>
            </a:r>
            <a:r>
              <a:rPr lang="en-US" dirty="0" smtClean="0"/>
              <a:t>skin.</a:t>
            </a:r>
            <a:endParaRPr lang="en-US" dirty="0"/>
          </a:p>
          <a:p>
            <a:r>
              <a:rPr lang="en-US" b="1" u="sng" dirty="0"/>
              <a:t>Pigmentation</a:t>
            </a:r>
            <a:r>
              <a:rPr lang="en-US" dirty="0"/>
              <a:t>, either more or less than surrounding </a:t>
            </a:r>
            <a:r>
              <a:rPr lang="en-US" dirty="0" smtClean="0"/>
              <a:t>skin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8686800" cy="6400800"/>
          </a:xfrm>
        </p:spPr>
        <p:style>
          <a:lnRef idx="1">
            <a:schemeClr val="accent3"/>
          </a:lnRef>
          <a:fillRef idx="3">
            <a:schemeClr val="accent3"/>
          </a:fillRef>
          <a:effectRef idx="2">
            <a:schemeClr val="accent3"/>
          </a:effectRef>
          <a:fontRef idx="minor">
            <a:schemeClr val="lt1"/>
          </a:fontRef>
        </p:style>
        <p:txBody>
          <a:bodyPr>
            <a:normAutofit/>
          </a:bodyPr>
          <a:lstStyle/>
          <a:p>
            <a:pPr algn="just"/>
            <a:r>
              <a:rPr lang="en-US" b="1" i="1" dirty="0">
                <a:solidFill>
                  <a:srgbClr val="002060"/>
                </a:solidFill>
                <a:effectLst>
                  <a:outerShdw blurRad="38100" dist="38100" dir="2700000" algn="tl">
                    <a:srgbClr val="000000">
                      <a:alpha val="43137"/>
                    </a:srgbClr>
                  </a:outerShdw>
                </a:effectLst>
              </a:rPr>
              <a:t> </a:t>
            </a:r>
            <a:r>
              <a:rPr lang="en-US" b="1" i="1" dirty="0" smtClean="0">
                <a:solidFill>
                  <a:srgbClr val="002060"/>
                </a:solidFill>
                <a:effectLst>
                  <a:outerShdw blurRad="38100" dist="38100" dir="2700000" algn="tl">
                    <a:srgbClr val="000000">
                      <a:alpha val="43137"/>
                    </a:srgbClr>
                  </a:outerShdw>
                </a:effectLst>
              </a:rPr>
              <a:t>3.Configuration</a:t>
            </a:r>
            <a:endParaRPr lang="en-US" b="1" i="1" dirty="0">
              <a:solidFill>
                <a:srgbClr val="002060"/>
              </a:solidFill>
              <a:effectLst>
                <a:outerShdw blurRad="38100" dist="38100" dir="2700000" algn="tl">
                  <a:srgbClr val="000000">
                    <a:alpha val="43137"/>
                  </a:srgbClr>
                </a:outerShdw>
              </a:effectLst>
            </a:endParaRPr>
          </a:p>
          <a:p>
            <a:pPr algn="just"/>
            <a:r>
              <a:rPr lang="en-US" dirty="0" smtClean="0"/>
              <a:t>Arrangements </a:t>
            </a:r>
            <a:r>
              <a:rPr lang="en-US" dirty="0"/>
              <a:t>and configurations can be as discrete, confluent, grouped, annular, </a:t>
            </a:r>
            <a:r>
              <a:rPr lang="en-US" dirty="0" err="1"/>
              <a:t>arcuate</a:t>
            </a:r>
            <a:r>
              <a:rPr lang="en-US" dirty="0"/>
              <a:t>, segmental or </a:t>
            </a:r>
            <a:r>
              <a:rPr lang="en-US" dirty="0" err="1"/>
              <a:t>dermatomal</a:t>
            </a:r>
            <a:r>
              <a:rPr lang="en-US" dirty="0"/>
              <a:t> . </a:t>
            </a:r>
            <a:endParaRPr lang="en-US" dirty="0" smtClean="0"/>
          </a:p>
          <a:p>
            <a:pPr algn="just"/>
            <a:r>
              <a:rPr lang="en-US" dirty="0" smtClean="0"/>
              <a:t>Individual </a:t>
            </a:r>
            <a:r>
              <a:rPr lang="en-US" dirty="0"/>
              <a:t>lesions may be annular, several individual lesions may arrange themselves into polycyclic configuration. </a:t>
            </a:r>
            <a:endParaRPr lang="en-US" dirty="0" smtClean="0"/>
          </a:p>
          <a:p>
            <a:pPr algn="just"/>
            <a:r>
              <a:rPr lang="en-US" dirty="0" smtClean="0"/>
              <a:t>The </a:t>
            </a:r>
            <a:r>
              <a:rPr lang="en-US" b="1" u="sng" dirty="0" err="1" smtClean="0">
                <a:solidFill>
                  <a:srgbClr val="C00000"/>
                </a:solidFill>
                <a:effectLst>
                  <a:outerShdw blurRad="38100" dist="38100" dir="2700000" algn="tl">
                    <a:srgbClr val="000000">
                      <a:alpha val="43137"/>
                    </a:srgbClr>
                  </a:outerShdw>
                </a:effectLst>
              </a:rPr>
              <a:t>Köbner</a:t>
            </a:r>
            <a:r>
              <a:rPr lang="en-US" b="1" u="sng" dirty="0" smtClean="0">
                <a:solidFill>
                  <a:srgbClr val="C00000"/>
                </a:solidFill>
                <a:effectLst>
                  <a:outerShdw blurRad="38100" dist="38100" dir="2700000" algn="tl">
                    <a:srgbClr val="000000">
                      <a:alpha val="43137"/>
                    </a:srgbClr>
                  </a:outerShdw>
                </a:effectLst>
              </a:rPr>
              <a:t> or </a:t>
            </a:r>
            <a:r>
              <a:rPr lang="en-US" b="1" u="sng" dirty="0">
                <a:solidFill>
                  <a:srgbClr val="C00000"/>
                </a:solidFill>
                <a:effectLst>
                  <a:outerShdw blurRad="38100" dist="38100" dir="2700000" algn="tl">
                    <a:srgbClr val="000000">
                      <a:alpha val="43137"/>
                    </a:srgbClr>
                  </a:outerShdw>
                </a:effectLst>
              </a:rPr>
              <a:t>isomorphic phenomenon</a:t>
            </a:r>
            <a:r>
              <a:rPr lang="en-US" b="1" dirty="0">
                <a:solidFill>
                  <a:srgbClr val="C00000"/>
                </a:solidFill>
                <a:effectLst>
                  <a:outerShdw blurRad="38100" dist="38100" dir="2700000" algn="tl">
                    <a:srgbClr val="000000">
                      <a:alpha val="43137"/>
                    </a:srgbClr>
                  </a:outerShdw>
                </a:effectLst>
              </a:rPr>
              <a:t> </a:t>
            </a:r>
            <a:r>
              <a:rPr lang="en-US" dirty="0"/>
              <a:t>is the induction of skin lesions by, and at the site of, trauma such as scratch marks or operative incisions.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04800" y="304800"/>
            <a:ext cx="8458199"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1143000"/>
          </a:xfrm>
          <a:solidFill>
            <a:srgbClr val="FFC000"/>
          </a:solidFill>
        </p:spPr>
        <p:txBody>
          <a:bodyPr/>
          <a:lstStyle/>
          <a:p>
            <a:r>
              <a:rPr lang="en-US" b="1" dirty="0" smtClean="0">
                <a:effectLst>
                  <a:outerShdw blurRad="38100" dist="38100" dir="2700000" algn="tl">
                    <a:srgbClr val="000000">
                      <a:alpha val="43137"/>
                    </a:srgbClr>
                  </a:outerShdw>
                </a:effectLst>
              </a:rPr>
              <a:t>TOOLS</a:t>
            </a:r>
            <a:endParaRPr lang="en-US" b="1"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228600" y="1295400"/>
            <a:ext cx="8763000" cy="5562600"/>
          </a:xfrm>
          <a:solidFill>
            <a:schemeClr val="accent5">
              <a:lumMod val="40000"/>
              <a:lumOff val="60000"/>
            </a:schemeClr>
          </a:solidFill>
        </p:spPr>
        <p:txBody>
          <a:bodyPr>
            <a:normAutofit fontScale="92500" lnSpcReduction="10000"/>
          </a:bodyPr>
          <a:lstStyle/>
          <a:p>
            <a:pPr algn="just">
              <a:buNone/>
            </a:pPr>
            <a:r>
              <a:rPr lang="en-US" b="1" dirty="0"/>
              <a:t> </a:t>
            </a:r>
            <a:r>
              <a:rPr lang="en-US" b="1" dirty="0" smtClean="0"/>
              <a:t>   </a:t>
            </a:r>
            <a:r>
              <a:rPr lang="en-US" b="1" dirty="0" smtClean="0">
                <a:solidFill>
                  <a:srgbClr val="C00000"/>
                </a:solidFill>
                <a:effectLst>
                  <a:outerShdw blurRad="38100" dist="38100" dir="2700000" algn="tl">
                    <a:srgbClr val="000000">
                      <a:alpha val="43137"/>
                    </a:srgbClr>
                  </a:outerShdw>
                </a:effectLst>
              </a:rPr>
              <a:t>Wood’s </a:t>
            </a:r>
            <a:r>
              <a:rPr lang="en-US" b="1" dirty="0">
                <a:solidFill>
                  <a:srgbClr val="C00000"/>
                </a:solidFill>
                <a:effectLst>
                  <a:outerShdw blurRad="38100" dist="38100" dir="2700000" algn="tl">
                    <a:srgbClr val="000000">
                      <a:alpha val="43137"/>
                    </a:srgbClr>
                  </a:outerShdw>
                </a:effectLst>
              </a:rPr>
              <a:t>light. </a:t>
            </a:r>
            <a:r>
              <a:rPr lang="en-US" dirty="0" smtClean="0"/>
              <a:t>a </a:t>
            </a:r>
            <a:r>
              <a:rPr lang="en-US" dirty="0"/>
              <a:t>source of ultraviolet light from which virtually all visible rays have been excluded by a Wood’s (nickel oxide) filter. </a:t>
            </a:r>
            <a:endParaRPr lang="en-US" dirty="0" smtClean="0"/>
          </a:p>
          <a:p>
            <a:pPr algn="just"/>
            <a:r>
              <a:rPr lang="en-US" dirty="0" smtClean="0"/>
              <a:t>Fluorescence </a:t>
            </a:r>
            <a:r>
              <a:rPr lang="en-US" dirty="0"/>
              <a:t>is seen in some fungal infections , </a:t>
            </a:r>
            <a:r>
              <a:rPr lang="en-US" dirty="0" err="1"/>
              <a:t>erythrasma</a:t>
            </a:r>
            <a:r>
              <a:rPr lang="en-US" dirty="0"/>
              <a:t> and Pseudomonas infections. </a:t>
            </a:r>
            <a:endParaRPr lang="en-US" dirty="0" smtClean="0"/>
          </a:p>
          <a:p>
            <a:pPr algn="just"/>
            <a:r>
              <a:rPr lang="en-US" dirty="0" smtClean="0"/>
              <a:t>Some </a:t>
            </a:r>
            <a:r>
              <a:rPr lang="en-US" dirty="0"/>
              <a:t>subtle disorders of pigmentation can be seen more clearly under  Wood’s light </a:t>
            </a:r>
            <a:r>
              <a:rPr lang="en-US" dirty="0" smtClean="0"/>
              <a:t>( the </a:t>
            </a:r>
            <a:r>
              <a:rPr lang="en-US" dirty="0"/>
              <a:t>pale patches of tuberous </a:t>
            </a:r>
            <a:r>
              <a:rPr lang="en-US" dirty="0" err="1"/>
              <a:t>sclerosis,low</a:t>
            </a:r>
            <a:r>
              <a:rPr lang="en-US" dirty="0"/>
              <a:t>-grade </a:t>
            </a:r>
            <a:r>
              <a:rPr lang="en-US" dirty="0" err="1"/>
              <a:t>vitiligo</a:t>
            </a:r>
            <a:r>
              <a:rPr lang="en-US" dirty="0"/>
              <a:t> and </a:t>
            </a:r>
            <a:r>
              <a:rPr lang="en-US" dirty="0" err="1"/>
              <a:t>pityriasis</a:t>
            </a:r>
            <a:r>
              <a:rPr lang="en-US" dirty="0"/>
              <a:t> </a:t>
            </a:r>
            <a:r>
              <a:rPr lang="en-US" dirty="0" err="1"/>
              <a:t>versicolor</a:t>
            </a:r>
            <a:r>
              <a:rPr lang="en-US" dirty="0"/>
              <a:t>, and the darker café au </a:t>
            </a:r>
            <a:r>
              <a:rPr lang="en-US" dirty="0" err="1"/>
              <a:t>lait</a:t>
            </a:r>
            <a:r>
              <a:rPr lang="en-US" dirty="0"/>
              <a:t> patches of neurofibromatosis). </a:t>
            </a:r>
            <a:endParaRPr lang="en-US" dirty="0" smtClean="0"/>
          </a:p>
          <a:p>
            <a:pPr algn="just"/>
            <a:r>
              <a:rPr lang="en-US" dirty="0" smtClean="0"/>
              <a:t>The </a:t>
            </a:r>
            <a:r>
              <a:rPr lang="en-US" dirty="0"/>
              <a:t>urine in hepatic </a:t>
            </a:r>
            <a:r>
              <a:rPr lang="en-US" dirty="0" err="1"/>
              <a:t>cutaneous</a:t>
            </a:r>
            <a:r>
              <a:rPr lang="en-US" dirty="0"/>
              <a:t> </a:t>
            </a:r>
            <a:r>
              <a:rPr lang="en-US" dirty="0" err="1"/>
              <a:t>porphyria</a:t>
            </a:r>
            <a:r>
              <a:rPr lang="en-US" dirty="0"/>
              <a:t> often fluoresces coral </a:t>
            </a:r>
            <a:r>
              <a:rPr lang="en-US" dirty="0" smtClean="0"/>
              <a:t>pink</a:t>
            </a:r>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images (8).jpg"/>
          <p:cNvPicPr>
            <a:picLocks noGrp="1" noChangeAspect="1"/>
          </p:cNvPicPr>
          <p:nvPr>
            <p:ph idx="1"/>
          </p:nvPr>
        </p:nvPicPr>
        <p:blipFill>
          <a:blip r:embed="rId2"/>
          <a:stretch>
            <a:fillRect/>
          </a:stretch>
        </p:blipFill>
        <p:spPr>
          <a:xfrm>
            <a:off x="609600" y="4114800"/>
            <a:ext cx="3352800" cy="2286000"/>
          </a:xfrm>
        </p:spPr>
      </p:pic>
      <p:pic>
        <p:nvPicPr>
          <p:cNvPr id="5" name="صورة 4" descr="woodsLampExamination_6415_lg.jpg"/>
          <p:cNvPicPr>
            <a:picLocks noChangeAspect="1"/>
          </p:cNvPicPr>
          <p:nvPr/>
        </p:nvPicPr>
        <p:blipFill>
          <a:blip r:embed="rId3"/>
          <a:stretch>
            <a:fillRect/>
          </a:stretch>
        </p:blipFill>
        <p:spPr>
          <a:xfrm>
            <a:off x="5410200" y="4114800"/>
            <a:ext cx="3048000" cy="2362200"/>
          </a:xfrm>
          <a:prstGeom prst="rect">
            <a:avLst/>
          </a:prstGeom>
        </p:spPr>
      </p:pic>
      <p:pic>
        <p:nvPicPr>
          <p:cNvPr id="6" name="صورة 5" descr="woods_light694392.jpg"/>
          <p:cNvPicPr>
            <a:picLocks noChangeAspect="1"/>
          </p:cNvPicPr>
          <p:nvPr/>
        </p:nvPicPr>
        <p:blipFill>
          <a:blip r:embed="rId4"/>
          <a:stretch>
            <a:fillRect/>
          </a:stretch>
        </p:blipFill>
        <p:spPr>
          <a:xfrm>
            <a:off x="0" y="0"/>
            <a:ext cx="9144000" cy="3733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download (6).jpg"/>
          <p:cNvPicPr>
            <a:picLocks noGrp="1" noChangeAspect="1"/>
          </p:cNvPicPr>
          <p:nvPr>
            <p:ph sz="half" idx="1"/>
          </p:nvPr>
        </p:nvPicPr>
        <p:blipFill>
          <a:blip r:embed="rId2"/>
          <a:stretch>
            <a:fillRect/>
          </a:stretch>
        </p:blipFill>
        <p:spPr>
          <a:xfrm>
            <a:off x="533400" y="1371600"/>
            <a:ext cx="3657600" cy="4343400"/>
          </a:xfrm>
          <a:prstGeom prst="rect">
            <a:avLst/>
          </a:prstGeom>
          <a:ln w="228600" cap="sq" cmpd="thickThin">
            <a:solidFill>
              <a:srgbClr val="000000"/>
            </a:solidFill>
            <a:prstDash val="solid"/>
            <a:miter lim="800000"/>
          </a:ln>
          <a:effectLst>
            <a:innerShdw blurRad="76200">
              <a:srgbClr val="000000"/>
            </a:innerShdw>
          </a:effectLst>
        </p:spPr>
      </p:pic>
      <p:sp>
        <p:nvSpPr>
          <p:cNvPr id="4" name="عنصر نائب للمحتوى 3"/>
          <p:cNvSpPr>
            <a:spLocks noGrp="1"/>
          </p:cNvSpPr>
          <p:nvPr>
            <p:ph sz="half" idx="2"/>
          </p:nvPr>
        </p:nvSpPr>
        <p:spPr>
          <a:xfrm>
            <a:off x="4648200" y="1143001"/>
            <a:ext cx="4267200" cy="4800600"/>
          </a:xfrm>
        </p:spPr>
        <p:style>
          <a:lnRef idx="3">
            <a:schemeClr val="lt1"/>
          </a:lnRef>
          <a:fillRef idx="1">
            <a:schemeClr val="accent4"/>
          </a:fillRef>
          <a:effectRef idx="1">
            <a:schemeClr val="accent4"/>
          </a:effectRef>
          <a:fontRef idx="minor">
            <a:schemeClr val="lt1"/>
          </a:fontRef>
        </p:style>
        <p:txBody>
          <a:bodyPr>
            <a:normAutofit lnSpcReduction="10000"/>
          </a:bodyPr>
          <a:lstStyle/>
          <a:p>
            <a:pPr algn="just">
              <a:buNone/>
            </a:pPr>
            <a:r>
              <a:rPr lang="en-US" b="1" dirty="0"/>
              <a:t> </a:t>
            </a:r>
            <a:r>
              <a:rPr lang="en-US" b="1" dirty="0" smtClean="0"/>
              <a:t>    </a:t>
            </a:r>
            <a:r>
              <a:rPr lang="en-US" b="1" dirty="0" err="1" smtClean="0">
                <a:solidFill>
                  <a:srgbClr val="FFC000"/>
                </a:solidFill>
                <a:effectLst>
                  <a:outerShdw blurRad="38100" dist="38100" dir="2700000" algn="tl">
                    <a:srgbClr val="000000">
                      <a:alpha val="43137"/>
                    </a:srgbClr>
                  </a:outerShdw>
                </a:effectLst>
              </a:rPr>
              <a:t>Diascopy</a:t>
            </a:r>
            <a:r>
              <a:rPr lang="en-US" dirty="0" smtClean="0"/>
              <a:t> a glass slide or clear plastic spoon is pressed on vascular lesions to blanch them and verify that their redness is caused by vasodilatation </a:t>
            </a:r>
          </a:p>
          <a:p>
            <a:pPr algn="just">
              <a:buNone/>
            </a:pPr>
            <a:r>
              <a:rPr lang="en-US" dirty="0"/>
              <a:t> </a:t>
            </a:r>
            <a:r>
              <a:rPr lang="en-US" dirty="0" smtClean="0"/>
              <a:t>   confirm the presence of </a:t>
            </a:r>
            <a:r>
              <a:rPr lang="en-US" dirty="0" err="1" smtClean="0"/>
              <a:t>extravasated</a:t>
            </a:r>
            <a:r>
              <a:rPr lang="en-US" dirty="0" smtClean="0"/>
              <a:t> blood in the dermis </a:t>
            </a:r>
          </a:p>
          <a:p>
            <a:pPr algn="just">
              <a:buNone/>
            </a:pPr>
            <a:r>
              <a:rPr lang="en-US" dirty="0"/>
              <a:t> </a:t>
            </a:r>
            <a:r>
              <a:rPr lang="en-US" dirty="0" smtClean="0"/>
              <a:t>  ( </a:t>
            </a:r>
            <a:r>
              <a:rPr lang="en-US" dirty="0" err="1" smtClean="0"/>
              <a:t>petechia</a:t>
            </a:r>
            <a:r>
              <a:rPr lang="en-US" dirty="0" smtClean="0"/>
              <a:t> and </a:t>
            </a:r>
            <a:r>
              <a:rPr lang="en-US" dirty="0" err="1" smtClean="0"/>
              <a:t>purpura</a:t>
            </a:r>
            <a:r>
              <a:rPr lang="en-US" dirty="0"/>
              <a:t> </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8686800" cy="6477000"/>
          </a:xfrm>
        </p:spPr>
        <p:txBody>
          <a:bodyPr>
            <a:normAutofit lnSpcReduction="10000"/>
          </a:bodyPr>
          <a:lstStyle/>
          <a:p>
            <a:pPr algn="just">
              <a:buNone/>
            </a:pPr>
            <a:r>
              <a:rPr lang="en-US" b="1" dirty="0" smtClean="0"/>
              <a:t>4.Dermatoscopy </a:t>
            </a:r>
            <a:r>
              <a:rPr lang="en-US" dirty="0" smtClean="0"/>
              <a:t>lesion covered </a:t>
            </a:r>
            <a:r>
              <a:rPr lang="en-US" dirty="0"/>
              <a:t>with ultrasound gel, mineral oil, alcohol or water and then illuminated and observed </a:t>
            </a:r>
            <a:r>
              <a:rPr lang="en-US" dirty="0" smtClean="0"/>
              <a:t>with </a:t>
            </a:r>
            <a:r>
              <a:rPr lang="en-US" dirty="0"/>
              <a:t>a hand-held </a:t>
            </a:r>
            <a:r>
              <a:rPr lang="en-US" dirty="0" err="1"/>
              <a:t>dermatoscope</a:t>
            </a:r>
            <a:r>
              <a:rPr lang="en-US" dirty="0"/>
              <a:t>. </a:t>
            </a:r>
            <a:endParaRPr lang="en-US" dirty="0" smtClean="0"/>
          </a:p>
          <a:p>
            <a:pPr algn="just"/>
            <a:r>
              <a:rPr lang="en-US" dirty="0" smtClean="0"/>
              <a:t>The </a:t>
            </a:r>
            <a:r>
              <a:rPr lang="en-US" dirty="0"/>
              <a:t>gel or fluid eliminates surface reflection and makes the horny layer translucent so that pigmented structures in the epidermis and superficial dermis, and the superficial vascular plexus , can be assessed. </a:t>
            </a:r>
            <a:endParaRPr lang="en-US" dirty="0" smtClean="0"/>
          </a:p>
          <a:p>
            <a:pPr algn="just"/>
            <a:r>
              <a:rPr lang="en-US" dirty="0" smtClean="0"/>
              <a:t>identify </a:t>
            </a:r>
            <a:r>
              <a:rPr lang="en-US" dirty="0"/>
              <a:t>scabies mites in their </a:t>
            </a:r>
            <a:endParaRPr lang="en-US" dirty="0" smtClean="0"/>
          </a:p>
          <a:p>
            <a:pPr algn="just">
              <a:buNone/>
            </a:pPr>
            <a:r>
              <a:rPr lang="en-US" dirty="0" smtClean="0"/>
              <a:t>burrows </a:t>
            </a:r>
          </a:p>
          <a:p>
            <a:pPr algn="just"/>
            <a:r>
              <a:rPr lang="en-US" dirty="0" smtClean="0"/>
              <a:t>diagnosing </a:t>
            </a:r>
            <a:r>
              <a:rPr lang="en-US" dirty="0"/>
              <a:t>abnormalities </a:t>
            </a:r>
            <a:r>
              <a:rPr lang="en-US" dirty="0" smtClean="0"/>
              <a:t>of</a:t>
            </a:r>
            <a:endParaRPr lang="ar-IQ" dirty="0" smtClean="0"/>
          </a:p>
          <a:p>
            <a:pPr algn="just">
              <a:buNone/>
            </a:pPr>
            <a:r>
              <a:rPr lang="en-US" dirty="0" smtClean="0"/>
              <a:t>hair </a:t>
            </a:r>
            <a:r>
              <a:rPr lang="en-US" dirty="0"/>
              <a:t>shafts.</a:t>
            </a:r>
          </a:p>
          <a:p>
            <a:endParaRPr lang="en-US" dirty="0"/>
          </a:p>
        </p:txBody>
      </p:sp>
      <p:pic>
        <p:nvPicPr>
          <p:cNvPr id="4" name="Picture 2"/>
          <p:cNvPicPr>
            <a:picLocks noChangeAspect="1" noChangeArrowheads="1"/>
          </p:cNvPicPr>
          <p:nvPr/>
        </p:nvPicPr>
        <p:blipFill>
          <a:blip r:embed="rId2"/>
          <a:srcRect/>
          <a:stretch>
            <a:fillRect/>
          </a:stretch>
        </p:blipFill>
        <p:spPr bwMode="auto">
          <a:xfrm>
            <a:off x="5715000" y="4114800"/>
            <a:ext cx="31242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boywithmagnifyingglass.jpg"/>
          <p:cNvPicPr>
            <a:picLocks noGrp="1" noChangeAspect="1"/>
          </p:cNvPicPr>
          <p:nvPr>
            <p:ph idx="1"/>
          </p:nvPr>
        </p:nvPicPr>
        <p:blipFill>
          <a:blip r:embed="rId2"/>
          <a:stretch>
            <a:fillRect/>
          </a:stretch>
        </p:blipFill>
        <p:spPr>
          <a:xfrm>
            <a:off x="0" y="0"/>
            <a:ext cx="9144000" cy="6858000"/>
          </a:xfrm>
        </p:spPr>
      </p:pic>
      <p:sp>
        <p:nvSpPr>
          <p:cNvPr id="6" name="انفجار 2 5"/>
          <p:cNvSpPr/>
          <p:nvPr/>
        </p:nvSpPr>
        <p:spPr>
          <a:xfrm rot="20760380">
            <a:off x="-282571" y="219570"/>
            <a:ext cx="5784466" cy="1524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effectLst>
                  <a:outerShdw blurRad="38100" dist="38100" dir="2700000" algn="tl">
                    <a:srgbClr val="000000">
                      <a:alpha val="43137"/>
                    </a:srgbClr>
                  </a:outerShdw>
                </a:effectLst>
              </a:rPr>
              <a:t>Clinical Dermatology</a:t>
            </a:r>
            <a:endParaRPr lang="en-US" sz="2400" b="1" dirty="0">
              <a:solidFill>
                <a:srgbClr val="FFFF00"/>
              </a:solidFill>
              <a:effectLst>
                <a:outerShdw blurRad="38100" dist="38100" dir="2700000" algn="tl">
                  <a:srgbClr val="000000">
                    <a:alpha val="43137"/>
                  </a:srgbClr>
                </a:outerShdw>
              </a:effectLst>
            </a:endParaRPr>
          </a:p>
        </p:txBody>
      </p:sp>
      <p:sp>
        <p:nvSpPr>
          <p:cNvPr id="7" name="نجمة ذات 16 نقطة 6"/>
          <p:cNvSpPr/>
          <p:nvPr/>
        </p:nvSpPr>
        <p:spPr>
          <a:xfrm>
            <a:off x="6477000" y="4191000"/>
            <a:ext cx="2667000" cy="26670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effectLst>
                  <a:outerShdw blurRad="38100" dist="38100" dir="2700000" algn="tl">
                    <a:srgbClr val="000000">
                      <a:alpha val="43137"/>
                    </a:srgbClr>
                  </a:outerShdw>
                </a:effectLst>
              </a:rPr>
              <a:t>Visual </a:t>
            </a:r>
            <a:r>
              <a:rPr lang="en-US" sz="2400" b="1" dirty="0" err="1" smtClean="0">
                <a:solidFill>
                  <a:srgbClr val="FFFF00"/>
                </a:solidFill>
                <a:effectLst>
                  <a:outerShdw blurRad="38100" dist="38100" dir="2700000" algn="tl">
                    <a:srgbClr val="000000">
                      <a:alpha val="43137"/>
                    </a:srgbClr>
                  </a:outerShdw>
                </a:effectLst>
              </a:rPr>
              <a:t>Speciality</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914400"/>
          </a:xfrm>
          <a:solidFill>
            <a:srgbClr val="FFC000"/>
          </a:solidFill>
        </p:spPr>
        <p:txBody>
          <a:bodyPr>
            <a:normAutofit/>
          </a:bodyPr>
          <a:lstStyle/>
          <a:p>
            <a:r>
              <a:rPr lang="en-US" b="1" dirty="0" smtClean="0">
                <a:effectLst>
                  <a:outerShdw blurRad="38100" dist="38100" dir="2700000" algn="tl">
                    <a:srgbClr val="000000">
                      <a:alpha val="43137"/>
                    </a:srgbClr>
                  </a:outerShdw>
                </a:effectLst>
              </a:rPr>
              <a:t>TESTS</a:t>
            </a:r>
            <a:endParaRPr lang="en-US" b="1"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228600" y="1066800"/>
            <a:ext cx="8686800" cy="5638800"/>
          </a:xfrm>
          <a:blipFill>
            <a:blip r:embed="rId2"/>
            <a:tile tx="0" ty="0" sx="100000" sy="100000" flip="none" algn="tl"/>
          </a:blipFill>
        </p:spPr>
        <p:txBody>
          <a:bodyPr>
            <a:normAutofit/>
          </a:bodyPr>
          <a:lstStyle/>
          <a:p>
            <a:pPr algn="just"/>
            <a:r>
              <a:rPr lang="en-US" b="1" dirty="0" smtClean="0">
                <a:effectLst>
                  <a:outerShdw blurRad="38100" dist="38100" dir="2700000" algn="tl">
                    <a:srgbClr val="000000">
                      <a:alpha val="43137"/>
                    </a:srgbClr>
                  </a:outerShdw>
                </a:effectLst>
              </a:rPr>
              <a:t>Potassium </a:t>
            </a:r>
            <a:r>
              <a:rPr lang="en-US" b="1" dirty="0">
                <a:effectLst>
                  <a:outerShdw blurRad="38100" dist="38100" dir="2700000" algn="tl">
                    <a:srgbClr val="000000">
                      <a:alpha val="43137"/>
                    </a:srgbClr>
                  </a:outerShdw>
                </a:effectLst>
              </a:rPr>
              <a:t>hydroxide preparations</a:t>
            </a:r>
            <a:r>
              <a:rPr lang="en-US" dirty="0"/>
              <a:t>. If a fungal infection is suspected, scales or plucked hairs can be dissolved in an aqueous solution of 20% potassium hydroxide (KOH). </a:t>
            </a:r>
            <a:endParaRPr lang="en-US" dirty="0" smtClean="0"/>
          </a:p>
          <a:p>
            <a:pPr algn="just"/>
            <a:r>
              <a:rPr lang="en-US" dirty="0" smtClean="0"/>
              <a:t>Other </a:t>
            </a:r>
            <a:r>
              <a:rPr lang="en-US" dirty="0"/>
              <a:t>samples can include nail clippings, the roofs of blisters, </a:t>
            </a:r>
            <a:r>
              <a:rPr lang="en-US" dirty="0" smtClean="0"/>
              <a:t>and </a:t>
            </a:r>
            <a:r>
              <a:rPr lang="en-US" dirty="0"/>
              <a:t>the contents of </a:t>
            </a:r>
            <a:r>
              <a:rPr lang="en-US" dirty="0" smtClean="0"/>
              <a:t>pustules</a:t>
            </a:r>
          </a:p>
          <a:p>
            <a:pPr algn="just"/>
            <a:r>
              <a:rPr lang="en-US" dirty="0" smtClean="0"/>
              <a:t>A </a:t>
            </a:r>
            <a:r>
              <a:rPr lang="en-US" dirty="0"/>
              <a:t>drop or two of the KOH solution is run under the cover slip. After 5 –10 </a:t>
            </a:r>
            <a:r>
              <a:rPr lang="en-US" dirty="0" smtClean="0"/>
              <a:t>min examined </a:t>
            </a:r>
            <a:r>
              <a:rPr lang="en-US" dirty="0"/>
              <a:t>under a microscope </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600200" y="2667000"/>
            <a:ext cx="2952750" cy="19621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477000" y="2362200"/>
            <a:ext cx="226695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81000"/>
            <a:ext cx="8686800" cy="6248400"/>
          </a:xfrm>
          <a:solidFill>
            <a:schemeClr val="tx2">
              <a:lumMod val="40000"/>
              <a:lumOff val="60000"/>
            </a:schemeClr>
          </a:solidFill>
          <a:ln w="57150">
            <a:solidFill>
              <a:schemeClr val="tx1"/>
            </a:solidFill>
          </a:ln>
          <a:effectLst>
            <a:glow rad="101600">
              <a:schemeClr val="accent1">
                <a:satMod val="175000"/>
                <a:alpha val="40000"/>
              </a:schemeClr>
            </a:glow>
            <a:softEdge rad="12700"/>
          </a:effectLst>
          <a:scene3d>
            <a:camera prst="obliqueBottomRight"/>
            <a:lightRig rig="threePt" dir="t"/>
          </a:scene3d>
          <a:sp3d/>
        </p:spPr>
        <p:txBody>
          <a:bodyPr>
            <a:normAutofit/>
          </a:bodyPr>
          <a:lstStyle/>
          <a:p>
            <a:pPr algn="just"/>
            <a:r>
              <a:rPr lang="en-US" b="1" dirty="0">
                <a:solidFill>
                  <a:srgbClr val="C00000"/>
                </a:solidFill>
                <a:effectLst>
                  <a:outerShdw blurRad="38100" dist="38100" dir="2700000" algn="tl">
                    <a:srgbClr val="000000">
                      <a:alpha val="43137"/>
                    </a:srgbClr>
                  </a:outerShdw>
                </a:effectLst>
              </a:rPr>
              <a:t>Cytology (</a:t>
            </a:r>
            <a:r>
              <a:rPr lang="en-US" b="1" dirty="0" err="1">
                <a:solidFill>
                  <a:srgbClr val="C00000"/>
                </a:solidFill>
                <a:effectLst>
                  <a:outerShdw blurRad="38100" dist="38100" dir="2700000" algn="tl">
                    <a:srgbClr val="000000">
                      <a:alpha val="43137"/>
                    </a:srgbClr>
                  </a:outerShdw>
                </a:effectLst>
              </a:rPr>
              <a:t>Tzanck</a:t>
            </a:r>
            <a:r>
              <a:rPr lang="en-US" b="1" dirty="0">
                <a:solidFill>
                  <a:srgbClr val="C00000"/>
                </a:solidFill>
                <a:effectLst>
                  <a:outerShdw blurRad="38100" dist="38100" dir="2700000" algn="tl">
                    <a:srgbClr val="000000">
                      <a:alpha val="43137"/>
                    </a:srgbClr>
                  </a:outerShdw>
                </a:effectLst>
              </a:rPr>
              <a:t> smear). </a:t>
            </a:r>
            <a:r>
              <a:rPr lang="en-US" dirty="0"/>
              <a:t>Cytology can aid the diagnosis of viral infections such as herpes simplex and zoster, </a:t>
            </a:r>
            <a:r>
              <a:rPr lang="en-US" dirty="0" err="1" smtClean="0"/>
              <a:t>bullous</a:t>
            </a:r>
            <a:r>
              <a:rPr lang="en-US" dirty="0" smtClean="0"/>
              <a:t> </a:t>
            </a:r>
            <a:r>
              <a:rPr lang="en-US" dirty="0"/>
              <a:t>diseases such as </a:t>
            </a:r>
            <a:r>
              <a:rPr lang="en-US" dirty="0" err="1"/>
              <a:t>pemphigus</a:t>
            </a:r>
            <a:r>
              <a:rPr lang="en-US" dirty="0"/>
              <a:t>. </a:t>
            </a:r>
            <a:endParaRPr lang="en-US" dirty="0" smtClean="0"/>
          </a:p>
          <a:p>
            <a:pPr algn="just"/>
            <a:r>
              <a:rPr lang="en-US" dirty="0" smtClean="0"/>
              <a:t>A </a:t>
            </a:r>
            <a:r>
              <a:rPr lang="en-US" dirty="0"/>
              <a:t>blister roof is removed and the cells from the base of the blister are scraped off </a:t>
            </a:r>
            <a:r>
              <a:rPr lang="en-US" dirty="0" smtClean="0"/>
              <a:t>and smeared </a:t>
            </a:r>
            <a:r>
              <a:rPr lang="en-US" dirty="0"/>
              <a:t>on to a microscope slide, air-dried and fixed with methanol. </a:t>
            </a:r>
            <a:endParaRPr lang="en-US" dirty="0" smtClean="0"/>
          </a:p>
          <a:p>
            <a:pPr algn="just"/>
            <a:r>
              <a:rPr lang="en-US" dirty="0" smtClean="0"/>
              <a:t>They </a:t>
            </a:r>
            <a:r>
              <a:rPr lang="en-US" dirty="0"/>
              <a:t>are then stained with </a:t>
            </a:r>
            <a:r>
              <a:rPr lang="en-US" dirty="0" err="1"/>
              <a:t>Giemsa</a:t>
            </a:r>
            <a:r>
              <a:rPr lang="en-US" dirty="0"/>
              <a:t>, </a:t>
            </a:r>
            <a:r>
              <a:rPr lang="en-US" dirty="0" err="1"/>
              <a:t>toluidine</a:t>
            </a:r>
            <a:r>
              <a:rPr lang="en-US" dirty="0"/>
              <a:t> blue or Wright’s stain. </a:t>
            </a:r>
            <a:r>
              <a:rPr lang="en-US" b="1" dirty="0" err="1">
                <a:solidFill>
                  <a:srgbClr val="FFC000"/>
                </a:solidFill>
                <a:effectLst>
                  <a:outerShdw blurRad="38100" dist="38100" dir="2700000" algn="tl">
                    <a:srgbClr val="000000">
                      <a:alpha val="43137"/>
                    </a:srgbClr>
                  </a:outerShdw>
                </a:effectLst>
              </a:rPr>
              <a:t>Acantholytic</a:t>
            </a:r>
            <a:r>
              <a:rPr lang="en-US" b="1" dirty="0">
                <a:solidFill>
                  <a:srgbClr val="FFC000"/>
                </a:solidFill>
                <a:effectLst>
                  <a:outerShdw blurRad="38100" dist="38100" dir="2700000" algn="tl">
                    <a:srgbClr val="000000">
                      <a:alpha val="43137"/>
                    </a:srgbClr>
                  </a:outerShdw>
                </a:effectLst>
              </a:rPr>
              <a:t> cells </a:t>
            </a:r>
            <a:r>
              <a:rPr lang="en-US" dirty="0"/>
              <a:t>are seen in </a:t>
            </a:r>
            <a:r>
              <a:rPr lang="en-US" dirty="0" err="1"/>
              <a:t>pemphigus</a:t>
            </a:r>
            <a:r>
              <a:rPr lang="en-US" dirty="0"/>
              <a:t>, and </a:t>
            </a:r>
            <a:r>
              <a:rPr lang="en-US" b="1" dirty="0">
                <a:solidFill>
                  <a:srgbClr val="FFC000"/>
                </a:solidFill>
                <a:effectLst>
                  <a:outerShdw blurRad="38100" dist="38100" dir="2700000" algn="tl">
                    <a:srgbClr val="000000">
                      <a:alpha val="43137"/>
                    </a:srgbClr>
                  </a:outerShdw>
                </a:effectLst>
              </a:rPr>
              <a:t>multinucleated giant cells </a:t>
            </a:r>
            <a:r>
              <a:rPr lang="en-US" dirty="0" smtClean="0"/>
              <a:t>in </a:t>
            </a:r>
            <a:r>
              <a:rPr lang="en-US" dirty="0"/>
              <a:t>herpes simplex or </a:t>
            </a:r>
            <a:r>
              <a:rPr lang="en-US" dirty="0" err="1"/>
              <a:t>varicella</a:t>
            </a:r>
            <a:r>
              <a:rPr lang="en-US" dirty="0"/>
              <a:t> zoster infections.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81000"/>
            <a:ext cx="8686800" cy="6172200"/>
          </a:xfrm>
          <a:solidFill>
            <a:schemeClr val="tx2">
              <a:lumMod val="40000"/>
              <a:lumOff val="60000"/>
            </a:schemeClr>
          </a:solidFill>
        </p:spPr>
        <p:txBody>
          <a:bodyPr>
            <a:normAutofit fontScale="85000" lnSpcReduction="10000"/>
          </a:bodyPr>
          <a:lstStyle/>
          <a:p>
            <a:pPr algn="just"/>
            <a:r>
              <a:rPr lang="en-US" sz="3800" b="1" dirty="0">
                <a:solidFill>
                  <a:srgbClr val="FF0000"/>
                </a:solidFill>
                <a:effectLst>
                  <a:outerShdw blurRad="38100" dist="38100" dir="2700000" algn="tl">
                    <a:srgbClr val="000000">
                      <a:alpha val="43137"/>
                    </a:srgbClr>
                  </a:outerShdw>
                </a:effectLst>
              </a:rPr>
              <a:t>Patch tests. </a:t>
            </a:r>
            <a:r>
              <a:rPr lang="en-US" dirty="0" smtClean="0"/>
              <a:t>detecting the allergens responsible for allergic contact dermatitis .</a:t>
            </a:r>
          </a:p>
          <a:p>
            <a:pPr algn="just"/>
            <a:r>
              <a:rPr lang="en-US" dirty="0" smtClean="0"/>
              <a:t>The </a:t>
            </a:r>
            <a:r>
              <a:rPr lang="en-US" dirty="0"/>
              <a:t>test materials are applied to the back under </a:t>
            </a:r>
            <a:r>
              <a:rPr lang="en-US" dirty="0" err="1"/>
              <a:t>aluminium</a:t>
            </a:r>
            <a:r>
              <a:rPr lang="en-US" dirty="0"/>
              <a:t> discs or patches; the occlusion encourages penetration of the allergen. The patches are left in place for 48 </a:t>
            </a:r>
            <a:r>
              <a:rPr lang="en-US" dirty="0" smtClean="0"/>
              <a:t>h. </a:t>
            </a:r>
          </a:p>
          <a:p>
            <a:pPr algn="just"/>
            <a:r>
              <a:rPr lang="en-US" dirty="0" smtClean="0"/>
              <a:t>The </a:t>
            </a:r>
            <a:r>
              <a:rPr lang="en-US" dirty="0"/>
              <a:t>test detects type IV delayed hypersensitivity reactions. </a:t>
            </a:r>
          </a:p>
          <a:p>
            <a:pPr algn="just"/>
            <a:r>
              <a:rPr lang="en-US" b="1" dirty="0" smtClean="0">
                <a:solidFill>
                  <a:schemeClr val="bg1"/>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Doubtful reaction (minimal </a:t>
            </a:r>
            <a:r>
              <a:rPr lang="en-US" b="1" dirty="0" err="1">
                <a:solidFill>
                  <a:schemeClr val="bg1"/>
                </a:solidFill>
                <a:effectLst>
                  <a:outerShdw blurRad="38100" dist="38100" dir="2700000" algn="tl">
                    <a:srgbClr val="000000">
                      <a:alpha val="43137"/>
                    </a:srgbClr>
                  </a:outerShdw>
                </a:effectLst>
              </a:rPr>
              <a:t>erythema</a:t>
            </a:r>
            <a:r>
              <a:rPr lang="en-US" b="1" dirty="0">
                <a:solidFill>
                  <a:schemeClr val="bg1"/>
                </a:solidFill>
                <a:effectLst>
                  <a:outerShdw blurRad="38100" dist="38100" dir="2700000" algn="tl">
                    <a:srgbClr val="000000">
                      <a:alpha val="43137"/>
                    </a:srgbClr>
                  </a:outerShdw>
                </a:effectLst>
              </a:rPr>
              <a:t>).</a:t>
            </a:r>
          </a:p>
          <a:p>
            <a:pPr algn="just"/>
            <a:r>
              <a:rPr lang="en-US" b="1" dirty="0">
                <a:solidFill>
                  <a:schemeClr val="bg1"/>
                </a:solidFill>
                <a:effectLst>
                  <a:outerShdw blurRad="38100" dist="38100" dir="2700000" algn="tl">
                    <a:srgbClr val="000000">
                      <a:alpha val="43137"/>
                    </a:srgbClr>
                  </a:outerShdw>
                </a:effectLst>
              </a:rPr>
              <a:t>+Weak positive reaction (</a:t>
            </a:r>
            <a:r>
              <a:rPr lang="en-US" b="1" dirty="0" err="1">
                <a:solidFill>
                  <a:schemeClr val="bg1"/>
                </a:solidFill>
                <a:effectLst>
                  <a:outerShdw blurRad="38100" dist="38100" dir="2700000" algn="tl">
                    <a:srgbClr val="000000">
                      <a:alpha val="43137"/>
                    </a:srgbClr>
                  </a:outerShdw>
                </a:effectLst>
              </a:rPr>
              <a:t>erythema</a:t>
            </a:r>
            <a:r>
              <a:rPr lang="en-US" b="1" dirty="0">
                <a:solidFill>
                  <a:schemeClr val="bg1"/>
                </a:solidFill>
                <a:effectLst>
                  <a:outerShdw blurRad="38100" dist="38100" dir="2700000" algn="tl">
                    <a:srgbClr val="000000">
                      <a:alpha val="43137"/>
                    </a:srgbClr>
                  </a:outerShdw>
                </a:effectLst>
              </a:rPr>
              <a:t> and may be papules).</a:t>
            </a:r>
          </a:p>
          <a:p>
            <a:pPr algn="just"/>
            <a:r>
              <a:rPr lang="en-US" b="1" dirty="0">
                <a:solidFill>
                  <a:schemeClr val="bg1"/>
                </a:solidFill>
                <a:effectLst>
                  <a:outerShdw blurRad="38100" dist="38100" dir="2700000" algn="tl">
                    <a:srgbClr val="000000">
                      <a:alpha val="43137"/>
                    </a:srgbClr>
                  </a:outerShdw>
                </a:effectLst>
              </a:rPr>
              <a:t>++Strong reaction (palpable </a:t>
            </a:r>
            <a:r>
              <a:rPr lang="en-US" b="1" dirty="0" err="1">
                <a:solidFill>
                  <a:schemeClr val="bg1"/>
                </a:solidFill>
                <a:effectLst>
                  <a:outerShdw blurRad="38100" dist="38100" dir="2700000" algn="tl">
                    <a:srgbClr val="000000">
                      <a:alpha val="43137"/>
                    </a:srgbClr>
                  </a:outerShdw>
                </a:effectLst>
              </a:rPr>
              <a:t>erythema</a:t>
            </a:r>
            <a:r>
              <a:rPr lang="en-US" b="1" dirty="0">
                <a:solidFill>
                  <a:schemeClr val="bg1"/>
                </a:solidFill>
                <a:effectLst>
                  <a:outerShdw blurRad="38100" dist="38100" dir="2700000" algn="tl">
                    <a:srgbClr val="000000">
                      <a:alpha val="43137"/>
                    </a:srgbClr>
                  </a:outerShdw>
                </a:effectLst>
              </a:rPr>
              <a:t> and/or vesicles).</a:t>
            </a:r>
          </a:p>
          <a:p>
            <a:pPr algn="just"/>
            <a:r>
              <a:rPr lang="en-US" b="1" dirty="0">
                <a:solidFill>
                  <a:schemeClr val="bg1"/>
                </a:solidFill>
                <a:effectLst>
                  <a:outerShdw blurRad="38100" dist="38100" dir="2700000" algn="tl">
                    <a:srgbClr val="000000">
                      <a:alpha val="43137"/>
                    </a:srgbClr>
                  </a:outerShdw>
                </a:effectLst>
              </a:rPr>
              <a:t>+++Extreme </a:t>
            </a:r>
            <a:r>
              <a:rPr lang="en-US" b="1" dirty="0" smtClean="0">
                <a:solidFill>
                  <a:schemeClr val="bg1"/>
                </a:solidFill>
                <a:effectLst>
                  <a:outerShdw blurRad="38100" dist="38100" dir="2700000" algn="tl">
                    <a:srgbClr val="000000">
                      <a:alpha val="43137"/>
                    </a:srgbClr>
                  </a:outerShdw>
                </a:effectLst>
              </a:rPr>
              <a:t>reaction (vesicles and/or </a:t>
            </a:r>
            <a:r>
              <a:rPr lang="en-US" b="1" dirty="0" err="1" smtClean="0">
                <a:solidFill>
                  <a:schemeClr val="bg1"/>
                </a:solidFill>
                <a:effectLst>
                  <a:outerShdw blurRad="38100" dist="38100" dir="2700000" algn="tl">
                    <a:srgbClr val="000000">
                      <a:alpha val="43137"/>
                    </a:srgbClr>
                  </a:outerShdw>
                </a:effectLst>
              </a:rPr>
              <a:t>bullae</a:t>
            </a:r>
            <a:r>
              <a:rPr lang="en-US" b="1" dirty="0" smtClean="0">
                <a:solidFill>
                  <a:schemeClr val="bg1"/>
                </a:solidFill>
                <a:effectLst>
                  <a:outerShdw blurRad="38100" dist="38100" dir="2700000" algn="tl">
                    <a:srgbClr val="000000">
                      <a:alpha val="43137"/>
                    </a:srgbClr>
                  </a:outerShdw>
                </a:effectLst>
              </a:rPr>
              <a:t>).</a:t>
            </a:r>
            <a:endParaRPr lang="en-US" b="1" dirty="0">
              <a:solidFill>
                <a:schemeClr val="bg1"/>
              </a:solidFill>
              <a:effectLst>
                <a:outerShdw blurRad="38100" dist="38100" dir="2700000" algn="tl">
                  <a:srgbClr val="000000">
                    <a:alpha val="43137"/>
                  </a:srgbClr>
                </a:outerShdw>
              </a:effectLst>
            </a:endParaRPr>
          </a:p>
          <a:p>
            <a:pPr algn="just"/>
            <a:r>
              <a:rPr lang="en-US" b="1" dirty="0">
                <a:solidFill>
                  <a:schemeClr val="bg1"/>
                </a:solidFill>
                <a:effectLst>
                  <a:outerShdw blurRad="38100" dist="38100" dir="2700000" algn="tl">
                    <a:srgbClr val="000000">
                      <a:alpha val="43137"/>
                    </a:srgbClr>
                  </a:outerShdw>
                </a:effectLst>
              </a:rPr>
              <a:t>IR Irritant </a:t>
            </a:r>
            <a:r>
              <a:rPr lang="en-US" b="1" dirty="0" smtClean="0">
                <a:solidFill>
                  <a:schemeClr val="bg1"/>
                </a:solidFill>
                <a:effectLst>
                  <a:outerShdw blurRad="38100" dist="38100" dir="2700000" algn="tl">
                    <a:srgbClr val="000000">
                      <a:alpha val="43137"/>
                    </a:srgbClr>
                  </a:outerShdw>
                </a:effectLst>
              </a:rPr>
              <a:t>reaction</a:t>
            </a:r>
            <a:endParaRPr lang="en-US" b="1" dirty="0">
              <a:solidFill>
                <a:schemeClr val="bg1"/>
              </a:solidFill>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Patch-Testing-Image.jpg"/>
          <p:cNvPicPr>
            <a:picLocks noGrp="1" noChangeAspect="1"/>
          </p:cNvPicPr>
          <p:nvPr>
            <p:ph idx="1"/>
          </p:nvPr>
        </p:nvPicPr>
        <p:blipFill>
          <a:blip r:embed="rId2"/>
          <a:stretch>
            <a:fillRect/>
          </a:stretch>
        </p:blipFill>
        <p:spPr>
          <a:xfrm>
            <a:off x="914400" y="762000"/>
            <a:ext cx="7086600" cy="2679700"/>
          </a:xfrm>
        </p:spPr>
      </p:pic>
      <p:pic>
        <p:nvPicPr>
          <p:cNvPr id="5" name="صورة 4" descr="patch-testing.jpg"/>
          <p:cNvPicPr>
            <a:picLocks noChangeAspect="1"/>
          </p:cNvPicPr>
          <p:nvPr/>
        </p:nvPicPr>
        <p:blipFill>
          <a:blip r:embed="rId3"/>
          <a:stretch>
            <a:fillRect/>
          </a:stretch>
        </p:blipFill>
        <p:spPr>
          <a:xfrm>
            <a:off x="1828800" y="3733800"/>
            <a:ext cx="5410200" cy="2743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304800"/>
            <a:ext cx="8534400" cy="6324600"/>
          </a:xfrm>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pPr algn="just"/>
            <a:r>
              <a:rPr lang="en-US" b="1" dirty="0">
                <a:solidFill>
                  <a:srgbClr val="FFFF00"/>
                </a:solidFill>
                <a:effectLst>
                  <a:outerShdw blurRad="38100" dist="38100" dir="2700000" algn="tl">
                    <a:srgbClr val="000000">
                      <a:alpha val="43137"/>
                    </a:srgbClr>
                  </a:outerShdw>
                </a:effectLst>
              </a:rPr>
              <a:t>Prick </a:t>
            </a:r>
            <a:r>
              <a:rPr lang="en-US" b="1" dirty="0" smtClean="0">
                <a:solidFill>
                  <a:srgbClr val="FFFF00"/>
                </a:solidFill>
                <a:effectLst>
                  <a:outerShdw blurRad="38100" dist="38100" dir="2700000" algn="tl">
                    <a:srgbClr val="000000">
                      <a:alpha val="43137"/>
                    </a:srgbClr>
                  </a:outerShdw>
                </a:effectLst>
              </a:rPr>
              <a:t>testing.</a:t>
            </a:r>
            <a:r>
              <a:rPr lang="en-US" b="1" dirty="0">
                <a:solidFill>
                  <a:srgbClr val="FFFF00"/>
                </a:solidFill>
                <a:effectLst>
                  <a:outerShdw blurRad="38100" dist="38100" dir="2700000" algn="tl">
                    <a:srgbClr val="000000">
                      <a:alpha val="43137"/>
                    </a:srgbClr>
                  </a:outerShdw>
                </a:effectLst>
              </a:rPr>
              <a:t> </a:t>
            </a:r>
            <a:r>
              <a:rPr lang="en-US" dirty="0" smtClean="0"/>
              <a:t>detects </a:t>
            </a:r>
            <a:r>
              <a:rPr lang="en-US" dirty="0"/>
              <a:t>immediate (type I) </a:t>
            </a:r>
            <a:r>
              <a:rPr lang="en-US" dirty="0" smtClean="0"/>
              <a:t>hypersensitivity </a:t>
            </a:r>
          </a:p>
          <a:p>
            <a:pPr algn="just"/>
            <a:r>
              <a:rPr lang="en-US" dirty="0" smtClean="0"/>
              <a:t>should not take </a:t>
            </a:r>
            <a:r>
              <a:rPr lang="en-US" dirty="0"/>
              <a:t>systemic antihistamines </a:t>
            </a:r>
            <a:r>
              <a:rPr lang="en-US" dirty="0" smtClean="0"/>
              <a:t>for 48 </a:t>
            </a:r>
            <a:r>
              <a:rPr lang="en-US" dirty="0"/>
              <a:t>h before the test. </a:t>
            </a:r>
            <a:endParaRPr lang="en-US" dirty="0" smtClean="0"/>
          </a:p>
          <a:p>
            <a:pPr algn="just"/>
            <a:r>
              <a:rPr lang="en-US" dirty="0" smtClean="0"/>
              <a:t>Commercially </a:t>
            </a:r>
            <a:r>
              <a:rPr lang="en-US" dirty="0"/>
              <a:t>prepared diluted antigens and a control are placed as single drops on marked areas of the forearm</a:t>
            </a:r>
            <a:r>
              <a:rPr lang="en-US" dirty="0" smtClean="0"/>
              <a:t>.</a:t>
            </a:r>
          </a:p>
          <a:p>
            <a:pPr algn="just"/>
            <a:r>
              <a:rPr lang="en-US" dirty="0" smtClean="0"/>
              <a:t>skin </a:t>
            </a:r>
            <a:r>
              <a:rPr lang="en-US" dirty="0"/>
              <a:t>is gently pricked through the drops using separate sterile fine </a:t>
            </a:r>
            <a:r>
              <a:rPr lang="en-US" dirty="0" smtClean="0"/>
              <a:t> needles without </a:t>
            </a:r>
            <a:r>
              <a:rPr lang="en-US" dirty="0"/>
              <a:t>bleeding. </a:t>
            </a:r>
            <a:endParaRPr lang="en-US" dirty="0" smtClean="0"/>
          </a:p>
          <a:p>
            <a:pPr algn="just"/>
            <a:r>
              <a:rPr lang="en-US" dirty="0" smtClean="0"/>
              <a:t>After </a:t>
            </a:r>
            <a:r>
              <a:rPr lang="en-US" dirty="0"/>
              <a:t>10 </a:t>
            </a:r>
            <a:r>
              <a:rPr lang="en-US" dirty="0" smtClean="0"/>
              <a:t>min, inspected </a:t>
            </a:r>
            <a:r>
              <a:rPr lang="en-US" dirty="0"/>
              <a:t>and </a:t>
            </a:r>
            <a:r>
              <a:rPr lang="en-US" dirty="0" smtClean="0"/>
              <a:t>diameter </a:t>
            </a:r>
            <a:r>
              <a:rPr lang="en-US" dirty="0"/>
              <a:t>of any wheal measured and recorded. </a:t>
            </a:r>
            <a:endParaRPr lang="en-US" dirty="0" smtClean="0"/>
          </a:p>
          <a:p>
            <a:pPr algn="just"/>
            <a:r>
              <a:rPr lang="en-US" dirty="0" smtClean="0"/>
              <a:t>positive </a:t>
            </a:r>
            <a:r>
              <a:rPr lang="en-US" dirty="0"/>
              <a:t>if the test antigen causes a wheal of 4 mm or greater and </a:t>
            </a:r>
            <a:r>
              <a:rPr lang="en-US" dirty="0" smtClean="0"/>
              <a:t>control </a:t>
            </a:r>
            <a:r>
              <a:rPr lang="en-US" dirty="0"/>
              <a:t>elicits a negligible reaction.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162175" y="1771650"/>
            <a:ext cx="4819650" cy="331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304800"/>
            <a:ext cx="8763000" cy="6324600"/>
          </a:xfrm>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r>
              <a:rPr lang="en-US" b="1" dirty="0">
                <a:solidFill>
                  <a:srgbClr val="FFFF00"/>
                </a:solidFill>
                <a:effectLst>
                  <a:outerShdw blurRad="38100" dist="38100" dir="2700000" algn="tl">
                    <a:srgbClr val="000000">
                      <a:alpha val="43137"/>
                    </a:srgbClr>
                  </a:outerShdw>
                </a:effectLst>
              </a:rPr>
              <a:t>Skin biopsy</a:t>
            </a:r>
          </a:p>
          <a:p>
            <a:pPr algn="just"/>
            <a:r>
              <a:rPr lang="en-US" dirty="0" smtClean="0"/>
              <a:t>Biopsy </a:t>
            </a:r>
            <a:r>
              <a:rPr lang="en-US" dirty="0"/>
              <a:t>(from the Greek bios meaning ‘life’ and </a:t>
            </a:r>
            <a:r>
              <a:rPr lang="en-US" dirty="0" err="1"/>
              <a:t>opsis</a:t>
            </a:r>
            <a:r>
              <a:rPr lang="en-US" dirty="0"/>
              <a:t> ‘sight</a:t>
            </a:r>
            <a:r>
              <a:rPr lang="en-US" dirty="0" smtClean="0"/>
              <a:t>’). </a:t>
            </a:r>
            <a:r>
              <a:rPr lang="en-US" dirty="0"/>
              <a:t>A piece of tissue is removed surgically for histological examination and sometimes for other tests (e.g. culture for organisms</a:t>
            </a:r>
            <a:r>
              <a:rPr lang="en-US" dirty="0" smtClean="0"/>
              <a:t>).</a:t>
            </a:r>
          </a:p>
          <a:p>
            <a:pPr algn="just"/>
            <a:r>
              <a:rPr lang="en-US" b="1" dirty="0" err="1" smtClean="0">
                <a:solidFill>
                  <a:srgbClr val="FFC000"/>
                </a:solidFill>
                <a:effectLst>
                  <a:outerShdw blurRad="38100" dist="38100" dir="2700000" algn="tl">
                    <a:srgbClr val="000000">
                      <a:alpha val="43137"/>
                    </a:srgbClr>
                  </a:outerShdw>
                </a:effectLst>
              </a:rPr>
              <a:t>Incisional</a:t>
            </a:r>
            <a:r>
              <a:rPr lang="en-US" dirty="0" smtClean="0"/>
              <a:t> : part </a:t>
            </a:r>
            <a:r>
              <a:rPr lang="en-US" dirty="0"/>
              <a:t>of a lesion is </a:t>
            </a:r>
            <a:r>
              <a:rPr lang="en-US" dirty="0" smtClean="0"/>
              <a:t>removed.</a:t>
            </a:r>
          </a:p>
          <a:p>
            <a:pPr algn="just"/>
            <a:r>
              <a:rPr lang="en-US" b="1" dirty="0" err="1" smtClean="0">
                <a:solidFill>
                  <a:srgbClr val="FFC000"/>
                </a:solidFill>
                <a:effectLst>
                  <a:outerShdw blurRad="38100" dist="38100" dir="2700000" algn="tl">
                    <a:srgbClr val="000000">
                      <a:alpha val="43137"/>
                    </a:srgbClr>
                  </a:outerShdw>
                </a:effectLst>
              </a:rPr>
              <a:t>Excisional</a:t>
            </a:r>
            <a:r>
              <a:rPr lang="en-US" dirty="0" smtClean="0"/>
              <a:t> : the </a:t>
            </a:r>
            <a:r>
              <a:rPr lang="en-US" dirty="0"/>
              <a:t>whole lesion is cut out. </a:t>
            </a:r>
            <a:endParaRPr lang="en-US" dirty="0" smtClean="0"/>
          </a:p>
          <a:p>
            <a:pPr algn="just"/>
            <a:r>
              <a:rPr lang="en-US" dirty="0" err="1" smtClean="0"/>
              <a:t>Excisional</a:t>
            </a:r>
            <a:r>
              <a:rPr lang="en-US" dirty="0" smtClean="0"/>
              <a:t> </a:t>
            </a:r>
            <a:r>
              <a:rPr lang="en-US" dirty="0"/>
              <a:t>biopsy is preferable for most small lesions (up to 0.5 cm diameter) but </a:t>
            </a:r>
            <a:r>
              <a:rPr lang="en-US" dirty="0" err="1"/>
              <a:t>incisional</a:t>
            </a:r>
            <a:r>
              <a:rPr lang="en-US" dirty="0"/>
              <a:t> biopsy is chosen when the partial removal of a </a:t>
            </a:r>
            <a:r>
              <a:rPr lang="en-US" dirty="0" smtClean="0"/>
              <a:t>larger, </a:t>
            </a:r>
            <a:r>
              <a:rPr lang="en-US" dirty="0"/>
              <a:t>and complete removal might leave an unnecessary and unsightly scar. </a:t>
            </a:r>
            <a:endParaRPr lang="en-US" dirty="0" smtClean="0"/>
          </a:p>
          <a:p>
            <a:pPr algn="just"/>
            <a:r>
              <a:rPr lang="en-US" dirty="0" err="1" smtClean="0"/>
              <a:t>incisional</a:t>
            </a:r>
            <a:r>
              <a:rPr lang="en-US" dirty="0" smtClean="0"/>
              <a:t> </a:t>
            </a:r>
            <a:r>
              <a:rPr lang="en-US" dirty="0"/>
              <a:t>biopsy should include a piece of the surrounding normal skin.</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6324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03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228600"/>
            <a:ext cx="8763000" cy="6324600"/>
          </a:xfrm>
        </p:spPr>
        <p:style>
          <a:lnRef idx="3">
            <a:schemeClr val="lt1"/>
          </a:lnRef>
          <a:fillRef idx="1">
            <a:schemeClr val="accent5"/>
          </a:fillRef>
          <a:effectRef idx="1">
            <a:schemeClr val="accent5"/>
          </a:effectRef>
          <a:fontRef idx="minor">
            <a:schemeClr val="lt1"/>
          </a:fontRef>
        </p:style>
        <p:txBody>
          <a:bodyPr>
            <a:normAutofit/>
          </a:bodyPr>
          <a:lstStyle/>
          <a:p>
            <a:pPr algn="just"/>
            <a:r>
              <a:rPr lang="en-US" b="1" dirty="0">
                <a:solidFill>
                  <a:srgbClr val="FFFF00"/>
                </a:solidFill>
                <a:effectLst>
                  <a:outerShdw blurRad="38100" dist="38100" dir="2700000" algn="tl">
                    <a:srgbClr val="000000">
                      <a:alpha val="43137"/>
                    </a:srgbClr>
                  </a:outerShdw>
                </a:effectLst>
              </a:rPr>
              <a:t>Punch biopsy. </a:t>
            </a:r>
            <a:r>
              <a:rPr lang="en-US" dirty="0"/>
              <a:t>The skin is sampled with a </a:t>
            </a:r>
            <a:r>
              <a:rPr lang="en-US" dirty="0" smtClean="0"/>
              <a:t>small    </a:t>
            </a:r>
            <a:r>
              <a:rPr lang="en-US" dirty="0"/>
              <a:t>(3 – 4 mm diameter) tissue punch. </a:t>
            </a:r>
            <a:endParaRPr lang="en-US" dirty="0" smtClean="0"/>
          </a:p>
          <a:p>
            <a:pPr algn="just"/>
            <a:r>
              <a:rPr lang="en-US" dirty="0" smtClean="0"/>
              <a:t>cylinder </a:t>
            </a:r>
            <a:r>
              <a:rPr lang="en-US" dirty="0"/>
              <a:t>of skin is incised with the punch by rotating it back and forth. </a:t>
            </a:r>
            <a:endParaRPr lang="en-US" dirty="0" smtClean="0"/>
          </a:p>
          <a:p>
            <a:pPr algn="just"/>
            <a:r>
              <a:rPr lang="en-US" dirty="0" smtClean="0"/>
              <a:t>The </a:t>
            </a:r>
            <a:r>
              <a:rPr lang="en-US" dirty="0"/>
              <a:t>skin is lifted up carefully with a needle or forceps and the base is cut off at the level of subcutaneous fat. </a:t>
            </a:r>
            <a:endParaRPr lang="en-US" dirty="0" smtClean="0"/>
          </a:p>
          <a:p>
            <a:pPr algn="just"/>
            <a:r>
              <a:rPr lang="en-US" dirty="0" smtClean="0"/>
              <a:t>The </a:t>
            </a:r>
            <a:r>
              <a:rPr lang="en-US" dirty="0"/>
              <a:t>defect is cauterized or repaired with a single suture. </a:t>
            </a:r>
            <a:endParaRPr lang="en-US" dirty="0" smtClean="0"/>
          </a:p>
          <a:p>
            <a:pPr algn="just"/>
            <a:r>
              <a:rPr lang="en-US" b="1" dirty="0">
                <a:solidFill>
                  <a:srgbClr val="FFFF00"/>
                </a:solidFill>
                <a:effectLst>
                  <a:outerShdw blurRad="38100" dist="38100" dir="2700000" algn="tl">
                    <a:srgbClr val="000000">
                      <a:alpha val="43137"/>
                    </a:srgbClr>
                  </a:outerShdw>
                </a:effectLst>
              </a:rPr>
              <a:t>shave biopsy </a:t>
            </a:r>
            <a:r>
              <a:rPr lang="en-US" dirty="0"/>
              <a:t>If </a:t>
            </a:r>
            <a:r>
              <a:rPr lang="en-US" dirty="0" smtClean="0"/>
              <a:t>a lesion is superficial</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990600"/>
          </a:xfrm>
          <a:solidFill>
            <a:schemeClr val="accent6">
              <a:lumMod val="75000"/>
            </a:schemeClr>
          </a:solidFill>
        </p:spPr>
        <p:txBody>
          <a:bodyPr/>
          <a:lstStyle/>
          <a:p>
            <a:r>
              <a:rPr lang="en-US" b="1" dirty="0" smtClean="0"/>
              <a:t>History</a:t>
            </a:r>
            <a:endParaRPr lang="en-US" dirty="0"/>
          </a:p>
        </p:txBody>
      </p:sp>
      <p:sp>
        <p:nvSpPr>
          <p:cNvPr id="3" name="عنصر نائب للمحتوى 2"/>
          <p:cNvSpPr>
            <a:spLocks noGrp="1"/>
          </p:cNvSpPr>
          <p:nvPr>
            <p:ph idx="1"/>
          </p:nvPr>
        </p:nvSpPr>
        <p:spPr>
          <a:xfrm>
            <a:off x="0" y="838200"/>
            <a:ext cx="9144000" cy="6019800"/>
          </a:xfrm>
          <a:solidFill>
            <a:schemeClr val="tx2">
              <a:lumMod val="60000"/>
              <a:lumOff val="40000"/>
            </a:schemeClr>
          </a:solidFill>
        </p:spPr>
        <p:txBody>
          <a:bodyPr>
            <a:normAutofit fontScale="92500"/>
          </a:bodyPr>
          <a:lstStyle/>
          <a:p>
            <a:r>
              <a:rPr lang="en-US" b="1" i="1" dirty="0" smtClean="0">
                <a:solidFill>
                  <a:schemeClr val="bg1"/>
                </a:solidFill>
                <a:effectLst>
                  <a:outerShdw blurRad="38100" dist="38100" dir="2700000" algn="tl">
                    <a:srgbClr val="000000">
                      <a:alpha val="43137"/>
                    </a:srgbClr>
                  </a:outerShdw>
                </a:effectLst>
              </a:rPr>
              <a:t>History </a:t>
            </a:r>
            <a:r>
              <a:rPr lang="en-US" b="1" i="1" dirty="0">
                <a:solidFill>
                  <a:schemeClr val="bg1"/>
                </a:solidFill>
                <a:effectLst>
                  <a:outerShdw blurRad="38100" dist="38100" dir="2700000" algn="tl">
                    <a:srgbClr val="000000">
                      <a:alpha val="43137"/>
                    </a:srgbClr>
                  </a:outerShdw>
                </a:effectLst>
              </a:rPr>
              <a:t>of present skin condition</a:t>
            </a:r>
            <a:endParaRPr lang="en-US" dirty="0">
              <a:solidFill>
                <a:schemeClr val="bg1"/>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Duration, Site </a:t>
            </a:r>
            <a:r>
              <a:rPr lang="en-US" dirty="0">
                <a:solidFill>
                  <a:schemeClr val="bg1"/>
                </a:solidFill>
                <a:effectLst>
                  <a:outerShdw blurRad="38100" dist="38100" dir="2700000" algn="tl">
                    <a:srgbClr val="000000">
                      <a:alpha val="43137"/>
                    </a:srgbClr>
                  </a:outerShdw>
                </a:effectLst>
              </a:rPr>
              <a:t>at onset, details of </a:t>
            </a:r>
            <a:r>
              <a:rPr lang="en-US" dirty="0" smtClean="0">
                <a:solidFill>
                  <a:schemeClr val="bg1"/>
                </a:solidFill>
                <a:effectLst>
                  <a:outerShdw blurRad="38100" dist="38100" dir="2700000" algn="tl">
                    <a:srgbClr val="000000">
                      <a:alpha val="43137"/>
                    </a:srgbClr>
                  </a:outerShdw>
                </a:effectLst>
              </a:rPr>
              <a:t>spread, Itch, Burning</a:t>
            </a:r>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Wet, dry, </a:t>
            </a:r>
            <a:r>
              <a:rPr lang="en-US" dirty="0" err="1" smtClean="0">
                <a:solidFill>
                  <a:schemeClr val="bg1"/>
                </a:solidFill>
                <a:effectLst>
                  <a:outerShdw blurRad="38100" dist="38100" dir="2700000" algn="tl">
                    <a:srgbClr val="000000">
                      <a:alpha val="43137"/>
                    </a:srgbClr>
                  </a:outerShdw>
                </a:effectLst>
              </a:rPr>
              <a:t>blisters,Exacerbating</a:t>
            </a:r>
            <a:r>
              <a:rPr lang="en-US" dirty="0" smtClean="0">
                <a:solidFill>
                  <a:schemeClr val="bg1"/>
                </a:solidFill>
                <a:effectLst>
                  <a:outerShdw blurRad="38100" dist="38100" dir="2700000" algn="tl">
                    <a:srgbClr val="000000">
                      <a:alpha val="43137"/>
                    </a:srgbClr>
                  </a:outerShdw>
                </a:effectLst>
              </a:rPr>
              <a:t> </a:t>
            </a:r>
            <a:r>
              <a:rPr lang="en-US" dirty="0" err="1" smtClean="0">
                <a:solidFill>
                  <a:schemeClr val="bg1"/>
                </a:solidFill>
                <a:effectLst>
                  <a:outerShdw blurRad="38100" dist="38100" dir="2700000" algn="tl">
                    <a:srgbClr val="000000">
                      <a:alpha val="43137"/>
                    </a:srgbClr>
                  </a:outerShdw>
                </a:effectLst>
              </a:rPr>
              <a:t>factors,Gowth,Bleeding</a:t>
            </a:r>
            <a:endParaRPr lang="en-US" dirty="0">
              <a:solidFill>
                <a:schemeClr val="bg1"/>
              </a:solidFill>
              <a:effectLst>
                <a:outerShdw blurRad="38100" dist="38100" dir="2700000" algn="tl">
                  <a:srgbClr val="000000">
                    <a:alpha val="43137"/>
                  </a:srgbClr>
                </a:outerShdw>
              </a:effectLst>
            </a:endParaRPr>
          </a:p>
          <a:p>
            <a:r>
              <a:rPr lang="en-US" b="1" i="1" dirty="0">
                <a:solidFill>
                  <a:schemeClr val="bg1"/>
                </a:solidFill>
                <a:effectLst>
                  <a:outerShdw blurRad="38100" dist="38100" dir="2700000" algn="tl">
                    <a:srgbClr val="000000">
                      <a:alpha val="43137"/>
                    </a:srgbClr>
                  </a:outerShdw>
                </a:effectLst>
              </a:rPr>
              <a:t>General health at present</a:t>
            </a:r>
            <a:endParaRPr lang="en-US" dirty="0">
              <a:solidFill>
                <a:schemeClr val="bg1"/>
              </a:solidFill>
              <a:effectLst>
                <a:outerShdw blurRad="38100" dist="38100" dir="2700000" algn="tl">
                  <a:srgbClr val="000000">
                    <a:alpha val="43137"/>
                  </a:srgbClr>
                </a:outerShdw>
              </a:effectLst>
            </a:endParaRPr>
          </a:p>
          <a:p>
            <a:r>
              <a:rPr lang="en-US" b="1" i="1" dirty="0" smtClean="0">
                <a:solidFill>
                  <a:schemeClr val="bg1"/>
                </a:solidFill>
                <a:effectLst>
                  <a:outerShdw blurRad="38100" dist="38100" dir="2700000" algn="tl">
                    <a:srgbClr val="000000">
                      <a:alpha val="43137"/>
                    </a:srgbClr>
                  </a:outerShdw>
                </a:effectLst>
              </a:rPr>
              <a:t>Past </a:t>
            </a:r>
            <a:r>
              <a:rPr lang="en-US" b="1" i="1" dirty="0">
                <a:solidFill>
                  <a:schemeClr val="bg1"/>
                </a:solidFill>
                <a:effectLst>
                  <a:outerShdw blurRad="38100" dist="38100" dir="2700000" algn="tl">
                    <a:srgbClr val="000000">
                      <a:alpha val="43137"/>
                    </a:srgbClr>
                  </a:outerShdw>
                </a:effectLst>
              </a:rPr>
              <a:t>history of skin disorders</a:t>
            </a:r>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 </a:t>
            </a:r>
            <a:r>
              <a:rPr lang="en-US" b="1" i="1" dirty="0" smtClean="0">
                <a:solidFill>
                  <a:schemeClr val="bg1"/>
                </a:solidFill>
                <a:effectLst>
                  <a:outerShdw blurRad="38100" dist="38100" dir="2700000" algn="tl">
                    <a:srgbClr val="000000">
                      <a:alpha val="43137"/>
                    </a:srgbClr>
                  </a:outerShdw>
                </a:effectLst>
              </a:rPr>
              <a:t>Past </a:t>
            </a:r>
            <a:r>
              <a:rPr lang="en-US" b="1" i="1" dirty="0">
                <a:solidFill>
                  <a:schemeClr val="bg1"/>
                </a:solidFill>
                <a:effectLst>
                  <a:outerShdw blurRad="38100" dist="38100" dir="2700000" algn="tl">
                    <a:srgbClr val="000000">
                      <a:alpha val="43137"/>
                    </a:srgbClr>
                  </a:outerShdw>
                </a:effectLst>
              </a:rPr>
              <a:t>general medical history</a:t>
            </a:r>
            <a:endParaRPr lang="en-US" dirty="0">
              <a:solidFill>
                <a:schemeClr val="bg1"/>
              </a:solidFill>
              <a:effectLst>
                <a:outerShdw blurRad="38100" dist="38100" dir="2700000" algn="tl">
                  <a:srgbClr val="000000">
                    <a:alpha val="43137"/>
                  </a:srgbClr>
                </a:outerShdw>
              </a:effectLst>
            </a:endParaRPr>
          </a:p>
          <a:p>
            <a:r>
              <a:rPr lang="en-US" b="1" i="1" dirty="0" smtClean="0">
                <a:solidFill>
                  <a:schemeClr val="bg1"/>
                </a:solidFill>
                <a:effectLst>
                  <a:outerShdw blurRad="38100" dist="38100" dir="2700000" algn="tl">
                    <a:srgbClr val="000000">
                      <a:alpha val="43137"/>
                    </a:srgbClr>
                  </a:outerShdw>
                </a:effectLst>
              </a:rPr>
              <a:t>Family </a:t>
            </a:r>
            <a:r>
              <a:rPr lang="en-US" b="1" i="1" dirty="0">
                <a:solidFill>
                  <a:schemeClr val="bg1"/>
                </a:solidFill>
                <a:effectLst>
                  <a:outerShdw blurRad="38100" dist="38100" dir="2700000" algn="tl">
                    <a:srgbClr val="000000">
                      <a:alpha val="43137"/>
                    </a:srgbClr>
                  </a:outerShdw>
                </a:effectLst>
              </a:rPr>
              <a:t>history of skin disorders</a:t>
            </a:r>
            <a:endParaRPr lang="en-US" dirty="0">
              <a:solidFill>
                <a:schemeClr val="bg1"/>
              </a:solidFill>
              <a:effectLst>
                <a:outerShdw blurRad="38100" dist="38100" dir="2700000" algn="tl">
                  <a:srgbClr val="000000">
                    <a:alpha val="43137"/>
                  </a:srgbClr>
                </a:outerShdw>
              </a:effectLst>
            </a:endParaRPr>
          </a:p>
          <a:p>
            <a:r>
              <a:rPr lang="en-US" b="1" i="1" dirty="0" smtClean="0">
                <a:solidFill>
                  <a:schemeClr val="bg1"/>
                </a:solidFill>
                <a:effectLst>
                  <a:outerShdw blurRad="38100" dist="38100" dir="2700000" algn="tl">
                    <a:srgbClr val="000000">
                      <a:alpha val="43137"/>
                    </a:srgbClr>
                  </a:outerShdw>
                </a:effectLst>
              </a:rPr>
              <a:t>Social </a:t>
            </a:r>
            <a:r>
              <a:rPr lang="en-US" b="1" i="1" dirty="0">
                <a:solidFill>
                  <a:schemeClr val="bg1"/>
                </a:solidFill>
                <a:effectLst>
                  <a:outerShdw blurRad="38100" dist="38100" dir="2700000" algn="tl">
                    <a:srgbClr val="000000">
                      <a:alpha val="43137"/>
                    </a:srgbClr>
                  </a:outerShdw>
                </a:effectLst>
              </a:rPr>
              <a:t>and occupational history</a:t>
            </a:r>
            <a:endParaRPr lang="en-US" dirty="0">
              <a:solidFill>
                <a:schemeClr val="bg1"/>
              </a:solidFill>
              <a:effectLst>
                <a:outerShdw blurRad="38100" dist="38100" dir="2700000" algn="tl">
                  <a:srgbClr val="000000">
                    <a:alpha val="43137"/>
                  </a:srgbClr>
                </a:outerShdw>
              </a:effectLst>
            </a:endParaRPr>
          </a:p>
          <a:p>
            <a:r>
              <a:rPr lang="en-US" b="1" i="1" dirty="0" smtClean="0">
                <a:solidFill>
                  <a:schemeClr val="bg1"/>
                </a:solidFill>
                <a:effectLst>
                  <a:outerShdw blurRad="38100" dist="38100" dir="2700000" algn="tl">
                    <a:srgbClr val="000000">
                      <a:alpha val="43137"/>
                    </a:srgbClr>
                  </a:outerShdw>
                </a:effectLst>
              </a:rPr>
              <a:t>Drugs </a:t>
            </a:r>
            <a:r>
              <a:rPr lang="en-US" b="1" i="1" dirty="0">
                <a:solidFill>
                  <a:schemeClr val="bg1"/>
                </a:solidFill>
                <a:effectLst>
                  <a:outerShdw blurRad="38100" dist="38100" dir="2700000" algn="tl">
                    <a:srgbClr val="000000">
                      <a:alpha val="43137"/>
                    </a:srgbClr>
                  </a:outerShdw>
                </a:effectLst>
              </a:rPr>
              <a:t>used to treat present skin condition</a:t>
            </a:r>
            <a:endParaRPr lang="en-US" dirty="0">
              <a:solidFill>
                <a:schemeClr val="bg1"/>
              </a:solidFill>
              <a:effectLst>
                <a:outerShdw blurRad="38100" dist="38100" dir="2700000" algn="tl">
                  <a:srgbClr val="000000">
                    <a:alpha val="43137"/>
                  </a:srgbClr>
                </a:outerShdw>
              </a:effectLst>
            </a:endParaRPr>
          </a:p>
          <a:p>
            <a:r>
              <a:rPr lang="en-US" b="1" i="1" dirty="0" smtClean="0">
                <a:solidFill>
                  <a:schemeClr val="bg1"/>
                </a:solidFill>
                <a:effectLst>
                  <a:outerShdw blurRad="38100" dist="38100" dir="2700000" algn="tl">
                    <a:srgbClr val="000000">
                      <a:alpha val="43137"/>
                    </a:srgbClr>
                  </a:outerShdw>
                </a:effectLst>
              </a:rPr>
              <a:t>Drugs </a:t>
            </a:r>
            <a:r>
              <a:rPr lang="en-US" b="1" i="1" dirty="0">
                <a:solidFill>
                  <a:schemeClr val="bg1"/>
                </a:solidFill>
                <a:effectLst>
                  <a:outerShdw blurRad="38100" dist="38100" dir="2700000" algn="tl">
                    <a:srgbClr val="000000">
                      <a:alpha val="43137"/>
                    </a:srgbClr>
                  </a:outerShdw>
                </a:effectLst>
              </a:rPr>
              <a:t>prescribed for other disorders</a:t>
            </a:r>
            <a:r>
              <a:rPr lang="en-US" dirty="0">
                <a:solidFill>
                  <a:schemeClr val="bg1"/>
                </a:solidFill>
                <a:effectLst>
                  <a:outerShdw blurRad="38100" dist="38100" dir="2700000" algn="tl">
                    <a:srgbClr val="000000">
                      <a:alpha val="43137"/>
                    </a:srgbClr>
                  </a:outerShdw>
                </a:effectLst>
              </a:rPr>
              <a:t>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04800" y="990600"/>
            <a:ext cx="85344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04800"/>
            <a:ext cx="8763000" cy="63246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just"/>
            <a:r>
              <a:rPr lang="en-US" b="1" dirty="0">
                <a:solidFill>
                  <a:srgbClr val="FFFF00"/>
                </a:solidFill>
                <a:effectLst>
                  <a:outerShdw blurRad="38100" dist="38100" dir="2700000" algn="tl">
                    <a:srgbClr val="000000">
                      <a:alpha val="43137"/>
                    </a:srgbClr>
                  </a:outerShdw>
                </a:effectLst>
              </a:rPr>
              <a:t>Local </a:t>
            </a:r>
            <a:r>
              <a:rPr lang="en-US" b="1" dirty="0" err="1">
                <a:solidFill>
                  <a:srgbClr val="FFFF00"/>
                </a:solidFill>
                <a:effectLst>
                  <a:outerShdw blurRad="38100" dist="38100" dir="2700000" algn="tl">
                    <a:srgbClr val="000000">
                      <a:alpha val="43137"/>
                    </a:srgbClr>
                  </a:outerShdw>
                </a:effectLst>
              </a:rPr>
              <a:t>anaesthetic</a:t>
            </a:r>
            <a:r>
              <a:rPr lang="en-US" dirty="0">
                <a:solidFill>
                  <a:srgbClr val="FFFF00"/>
                </a:solidFill>
                <a:effectLst>
                  <a:outerShdw blurRad="38100" dist="38100" dir="2700000" algn="tl">
                    <a:srgbClr val="000000">
                      <a:alpha val="43137"/>
                    </a:srgbClr>
                  </a:outerShdw>
                </a:effectLst>
              </a:rPr>
              <a:t>. </a:t>
            </a:r>
            <a:r>
              <a:rPr lang="en-US" dirty="0" err="1" smtClean="0"/>
              <a:t>Lidocaine</a:t>
            </a:r>
            <a:r>
              <a:rPr lang="en-US" dirty="0"/>
              <a:t> </a:t>
            </a:r>
            <a:r>
              <a:rPr lang="en-US" dirty="0" smtClean="0"/>
              <a:t>1–2</a:t>
            </a:r>
            <a:r>
              <a:rPr lang="en-US" dirty="0"/>
              <a:t>% is used. Sometimes adrenaline (epinephrine) </a:t>
            </a:r>
            <a:r>
              <a:rPr lang="en-US" dirty="0" smtClean="0"/>
              <a:t>is </a:t>
            </a:r>
            <a:r>
              <a:rPr lang="en-US" dirty="0"/>
              <a:t>added. This causes vasoconstriction, </a:t>
            </a:r>
            <a:r>
              <a:rPr lang="en-US" dirty="0" smtClean="0"/>
              <a:t>prolongation </a:t>
            </a:r>
            <a:r>
              <a:rPr lang="en-US" dirty="0"/>
              <a:t>of </a:t>
            </a:r>
            <a:r>
              <a:rPr lang="en-US" dirty="0" smtClean="0"/>
              <a:t>local </a:t>
            </a:r>
            <a:r>
              <a:rPr lang="en-US" dirty="0" err="1"/>
              <a:t>anaesthetic</a:t>
            </a:r>
            <a:r>
              <a:rPr lang="en-US" dirty="0"/>
              <a:t> effect. </a:t>
            </a:r>
            <a:endParaRPr lang="en-US" dirty="0" smtClean="0"/>
          </a:p>
          <a:p>
            <a:pPr algn="just"/>
            <a:r>
              <a:rPr lang="en-US" dirty="0" smtClean="0"/>
              <a:t>Plain </a:t>
            </a:r>
            <a:r>
              <a:rPr lang="en-US" dirty="0" err="1"/>
              <a:t>lidocaine</a:t>
            </a:r>
            <a:r>
              <a:rPr lang="en-US" dirty="0"/>
              <a:t> </a:t>
            </a:r>
            <a:r>
              <a:rPr lang="en-US" dirty="0" smtClean="0"/>
              <a:t>used on fingers </a:t>
            </a:r>
            <a:r>
              <a:rPr lang="en-US" dirty="0"/>
              <a:t>,</a:t>
            </a:r>
            <a:r>
              <a:rPr lang="en-US" dirty="0" smtClean="0"/>
              <a:t>toes, penis</a:t>
            </a:r>
          </a:p>
          <a:p>
            <a:pPr algn="just"/>
            <a:r>
              <a:rPr lang="en-US" dirty="0" smtClean="0"/>
              <a:t>avoid </a:t>
            </a:r>
            <a:r>
              <a:rPr lang="en-US" dirty="0"/>
              <a:t>local </a:t>
            </a:r>
            <a:r>
              <a:rPr lang="en-US" dirty="0" err="1"/>
              <a:t>anaesthesia</a:t>
            </a:r>
            <a:r>
              <a:rPr lang="en-US" dirty="0"/>
              <a:t> during early pregnancy </a:t>
            </a:r>
            <a:endParaRPr lang="en-US" dirty="0" smtClean="0"/>
          </a:p>
          <a:p>
            <a:pPr algn="just"/>
            <a:r>
              <a:rPr lang="en-US" dirty="0" smtClean="0"/>
              <a:t>If injected </a:t>
            </a:r>
            <a:r>
              <a:rPr lang="en-US" dirty="0"/>
              <a:t>into the subcutaneous </a:t>
            </a:r>
            <a:r>
              <a:rPr lang="en-US" dirty="0" smtClean="0"/>
              <a:t>fat : pain-free, produce </a:t>
            </a:r>
            <a:r>
              <a:rPr lang="en-US" dirty="0"/>
              <a:t>a diffuse swelling </a:t>
            </a:r>
            <a:r>
              <a:rPr lang="en-US" dirty="0" smtClean="0"/>
              <a:t>of skin, take </a:t>
            </a:r>
            <a:r>
              <a:rPr lang="en-US" dirty="0"/>
              <a:t>several </a:t>
            </a:r>
            <a:r>
              <a:rPr lang="en-US" dirty="0" smtClean="0"/>
              <a:t>minutes</a:t>
            </a:r>
          </a:p>
          <a:p>
            <a:pPr algn="just"/>
            <a:r>
              <a:rPr lang="en-US" dirty="0" err="1" smtClean="0"/>
              <a:t>Intradermal</a:t>
            </a:r>
            <a:r>
              <a:rPr lang="en-US" dirty="0" smtClean="0"/>
              <a:t> </a:t>
            </a:r>
            <a:r>
              <a:rPr lang="en-US" dirty="0"/>
              <a:t>injections are painful and produce a discrete wheal associated with rapid </a:t>
            </a:r>
            <a:r>
              <a:rPr lang="en-US" dirty="0" err="1"/>
              <a:t>anaesthesia</a:t>
            </a:r>
            <a:r>
              <a:rPr lang="en-US" dirty="0"/>
              <a:t>. </a:t>
            </a:r>
          </a:p>
          <a:p>
            <a:endParaRPr lang="en-US" dirty="0"/>
          </a:p>
        </p:txBody>
      </p:sp>
    </p:spTree>
    <p:extLst>
      <p:ext uri="{BB962C8B-B14F-4D97-AF65-F5344CB8AC3E}">
        <p14:creationId xmlns:p14="http://schemas.microsoft.com/office/powerpoint/2010/main" val="2715410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371600"/>
          </a:xfrm>
          <a:solidFill>
            <a:schemeClr val="accent6"/>
          </a:solidFill>
        </p:spPr>
        <p:txBody>
          <a:bodyPr>
            <a:normAutofit fontScale="90000"/>
          </a:bodyPr>
          <a:lstStyle/>
          <a:p>
            <a:r>
              <a:rPr lang="en-US" b="1" dirty="0" smtClean="0"/>
              <a:t>Examination</a:t>
            </a:r>
            <a:r>
              <a:rPr lang="en-US" dirty="0" smtClean="0"/>
              <a:t/>
            </a:r>
            <a:br>
              <a:rPr lang="en-US" dirty="0" smtClean="0"/>
            </a:br>
            <a:endParaRPr lang="en-US" dirty="0"/>
          </a:p>
        </p:txBody>
      </p:sp>
      <p:sp>
        <p:nvSpPr>
          <p:cNvPr id="3" name="عنصر نائب للمحتوى 2"/>
          <p:cNvSpPr>
            <a:spLocks noGrp="1"/>
          </p:cNvSpPr>
          <p:nvPr>
            <p:ph idx="1"/>
          </p:nvPr>
        </p:nvSpPr>
        <p:spPr>
          <a:xfrm>
            <a:off x="0" y="914400"/>
            <a:ext cx="9144000" cy="5943600"/>
          </a:xfrm>
          <a:solidFill>
            <a:schemeClr val="tx2">
              <a:lumMod val="60000"/>
              <a:lumOff val="40000"/>
            </a:schemeClr>
          </a:solidFill>
          <a:effectLst>
            <a:glow rad="101600">
              <a:schemeClr val="accent2">
                <a:satMod val="175000"/>
                <a:alpha val="40000"/>
              </a:schemeClr>
            </a:glow>
          </a:effectLst>
        </p:spPr>
        <p:txBody>
          <a:bodyPr>
            <a:normAutofit/>
          </a:bodyPr>
          <a:lstStyle/>
          <a:p>
            <a:pPr algn="just"/>
            <a:r>
              <a:rPr lang="en-US" b="1" i="1" dirty="0" smtClean="0">
                <a:solidFill>
                  <a:srgbClr val="FFFF00"/>
                </a:solidFill>
                <a:effectLst>
                  <a:outerShdw blurRad="38100" dist="38100" dir="2700000" algn="tl">
                    <a:srgbClr val="000000">
                      <a:alpha val="43137"/>
                    </a:srgbClr>
                  </a:outerShdw>
                </a:effectLst>
              </a:rPr>
              <a:t>1.Distribution</a:t>
            </a:r>
            <a:endParaRPr lang="en-US" b="1" dirty="0">
              <a:solidFill>
                <a:srgbClr val="FFFF00"/>
              </a:solidFill>
              <a:effectLst>
                <a:outerShdw blurRad="38100" dist="38100" dir="2700000" algn="tl">
                  <a:srgbClr val="000000">
                    <a:alpha val="43137"/>
                  </a:srgbClr>
                </a:outerShdw>
              </a:effectLst>
            </a:endParaRPr>
          </a:p>
          <a:p>
            <a:pPr algn="just"/>
            <a:r>
              <a:rPr lang="en-US" dirty="0" smtClean="0">
                <a:solidFill>
                  <a:schemeClr val="bg1"/>
                </a:solidFill>
              </a:rPr>
              <a:t>A </a:t>
            </a:r>
            <a:r>
              <a:rPr lang="en-US" dirty="0">
                <a:solidFill>
                  <a:schemeClr val="bg1"/>
                </a:solidFill>
              </a:rPr>
              <a:t>dermatological diagnosis is based both on the distribution of lesions and on their morphology and configuration. </a:t>
            </a:r>
            <a:endParaRPr lang="en-US" dirty="0" smtClean="0">
              <a:solidFill>
                <a:schemeClr val="bg1"/>
              </a:solidFill>
            </a:endParaRPr>
          </a:p>
          <a:p>
            <a:pPr algn="just"/>
            <a:r>
              <a:rPr lang="en-US" dirty="0" smtClean="0">
                <a:solidFill>
                  <a:schemeClr val="bg1"/>
                </a:solidFill>
              </a:rPr>
              <a:t> </a:t>
            </a:r>
            <a:r>
              <a:rPr lang="en-US" dirty="0">
                <a:solidFill>
                  <a:schemeClr val="bg1"/>
                </a:solidFill>
              </a:rPr>
              <a:t>if the skin disease is localized, universal or symmetrical. </a:t>
            </a:r>
            <a:r>
              <a:rPr lang="en-US" b="1" dirty="0">
                <a:solidFill>
                  <a:srgbClr val="FFC000"/>
                </a:solidFill>
                <a:effectLst>
                  <a:outerShdw blurRad="38100" dist="38100" dir="2700000" algn="tl">
                    <a:srgbClr val="000000">
                      <a:alpha val="43137"/>
                    </a:srgbClr>
                  </a:outerShdw>
                </a:effectLst>
              </a:rPr>
              <a:t>Symmetry implies a systemic origin, whereas </a:t>
            </a:r>
            <a:r>
              <a:rPr lang="en-US" b="1" dirty="0" err="1">
                <a:solidFill>
                  <a:srgbClr val="FFC000"/>
                </a:solidFill>
                <a:effectLst>
                  <a:outerShdw blurRad="38100" dist="38100" dir="2700000" algn="tl">
                    <a:srgbClr val="000000">
                      <a:alpha val="43137"/>
                    </a:srgbClr>
                  </a:outerShdw>
                </a:effectLst>
              </a:rPr>
              <a:t>unilaterality</a:t>
            </a:r>
            <a:r>
              <a:rPr lang="en-US" b="1" dirty="0">
                <a:solidFill>
                  <a:srgbClr val="FFC000"/>
                </a:solidFill>
                <a:effectLst>
                  <a:outerShdw blurRad="38100" dist="38100" dir="2700000" algn="tl">
                    <a:srgbClr val="000000">
                      <a:alpha val="43137"/>
                    </a:srgbClr>
                  </a:outerShdw>
                </a:effectLst>
              </a:rPr>
              <a:t> or asymmetry implies an external cause. </a:t>
            </a:r>
            <a:endParaRPr lang="en-US" b="1" dirty="0" smtClean="0">
              <a:solidFill>
                <a:srgbClr val="FFC000"/>
              </a:solidFill>
              <a:effectLst>
                <a:outerShdw blurRad="38100" dist="38100" dir="2700000" algn="tl">
                  <a:srgbClr val="000000">
                    <a:alpha val="43137"/>
                  </a:srgbClr>
                </a:outerShdw>
              </a:effectLst>
            </a:endParaRPr>
          </a:p>
          <a:p>
            <a:pPr algn="just"/>
            <a:r>
              <a:rPr lang="en-US" dirty="0" smtClean="0">
                <a:solidFill>
                  <a:schemeClr val="bg1"/>
                </a:solidFill>
              </a:rPr>
              <a:t>Look </a:t>
            </a:r>
            <a:r>
              <a:rPr lang="en-US" dirty="0">
                <a:solidFill>
                  <a:schemeClr val="bg1"/>
                </a:solidFill>
              </a:rPr>
              <a:t>in the mouth and </a:t>
            </a:r>
            <a:r>
              <a:rPr lang="en-US" dirty="0" smtClean="0">
                <a:solidFill>
                  <a:schemeClr val="bg1"/>
                </a:solidFill>
              </a:rPr>
              <a:t>check </a:t>
            </a:r>
            <a:r>
              <a:rPr lang="en-US" dirty="0">
                <a:solidFill>
                  <a:schemeClr val="bg1"/>
                </a:solidFill>
              </a:rPr>
              <a:t>the hair and the nails. </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solidFill>
            <a:schemeClr val="accent2"/>
          </a:solidFill>
        </p:spPr>
        <p:txBody>
          <a:bodyPr>
            <a:normAutofit fontScale="90000"/>
          </a:bodyPr>
          <a:lstStyle/>
          <a:p>
            <a:r>
              <a:rPr lang="en-US" b="1" i="1" dirty="0" smtClean="0"/>
              <a:t>2.Morphology</a:t>
            </a:r>
            <a:r>
              <a:rPr lang="en-US" b="1" dirty="0" smtClean="0"/>
              <a:t/>
            </a:r>
            <a:br>
              <a:rPr lang="en-US" b="1" dirty="0" smtClean="0"/>
            </a:br>
            <a:endParaRPr lang="en-US" dirty="0"/>
          </a:p>
        </p:txBody>
      </p:sp>
      <p:sp>
        <p:nvSpPr>
          <p:cNvPr id="3" name="عنصر نائب للمحتوى 2"/>
          <p:cNvSpPr>
            <a:spLocks noGrp="1"/>
          </p:cNvSpPr>
          <p:nvPr>
            <p:ph idx="1"/>
          </p:nvPr>
        </p:nvSpPr>
        <p:spPr>
          <a:xfrm>
            <a:off x="457200" y="1295400"/>
            <a:ext cx="8229600" cy="5105400"/>
          </a:xfrm>
          <a:blipFill>
            <a:blip r:embed="rId2"/>
            <a:tile tx="0" ty="0" sx="100000" sy="100000" flip="none" algn="tl"/>
          </a:blipFill>
        </p:spPr>
        <p:txBody>
          <a:bodyPr>
            <a:normAutofit/>
          </a:bodyPr>
          <a:lstStyle/>
          <a:p>
            <a:pPr algn="just"/>
            <a:r>
              <a:rPr lang="en-US" dirty="0" smtClean="0"/>
              <a:t>The rule is to find an early or ‘primary’ lesion and to inspect it closely. </a:t>
            </a:r>
          </a:p>
          <a:p>
            <a:pPr algn="just"/>
            <a:r>
              <a:rPr lang="en-US" dirty="0" smtClean="0"/>
              <a:t>What is its shape? </a:t>
            </a:r>
          </a:p>
          <a:p>
            <a:pPr algn="just"/>
            <a:r>
              <a:rPr lang="en-US" dirty="0" smtClean="0"/>
              <a:t>What is its size? </a:t>
            </a:r>
          </a:p>
          <a:p>
            <a:pPr algn="just"/>
            <a:r>
              <a:rPr lang="en-US" dirty="0" smtClean="0"/>
              <a:t>What is its </a:t>
            </a:r>
            <a:r>
              <a:rPr lang="en-US" dirty="0" err="1" smtClean="0"/>
              <a:t>colour</a:t>
            </a:r>
            <a:r>
              <a:rPr lang="en-US" dirty="0" smtClean="0"/>
              <a:t>? </a:t>
            </a:r>
          </a:p>
          <a:p>
            <a:pPr algn="just"/>
            <a:r>
              <a:rPr lang="en-US" dirty="0" smtClean="0"/>
              <a:t>What are its margins like? </a:t>
            </a:r>
          </a:p>
          <a:p>
            <a:pPr algn="just"/>
            <a:r>
              <a:rPr lang="en-US" dirty="0" smtClean="0"/>
              <a:t>What are the surface characteristics?</a:t>
            </a:r>
          </a:p>
          <a:p>
            <a:pPr algn="just"/>
            <a:r>
              <a:rPr lang="en-US" dirty="0" smtClean="0"/>
              <a:t> What does it feel like?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752600"/>
          </a:xfrm>
          <a:blipFill>
            <a:blip r:embed="rId2"/>
            <a:tile tx="0" ty="0" sx="100000" sy="100000" flip="none" algn="tl"/>
          </a:blipFill>
        </p:spPr>
        <p:txBody>
          <a:bodyPr>
            <a:normAutofit fontScale="90000"/>
          </a:bodyPr>
          <a:lstStyle/>
          <a:p>
            <a:r>
              <a:rPr lang="en-US" b="1" dirty="0" smtClean="0"/>
              <a:t/>
            </a:r>
            <a:br>
              <a:rPr lang="en-US" b="1" dirty="0" smtClean="0"/>
            </a:br>
            <a:r>
              <a:rPr lang="en-US" b="1" dirty="0" smtClean="0"/>
              <a:t>Terminology of lesions </a:t>
            </a:r>
            <a:r>
              <a:rPr lang="en-US" dirty="0" smtClean="0"/>
              <a:t/>
            </a:r>
            <a:br>
              <a:rPr lang="en-US" dirty="0" smtClean="0"/>
            </a:br>
            <a:r>
              <a:rPr lang="en-US" i="1" dirty="0" smtClean="0"/>
              <a:t>    Primary lesions</a:t>
            </a:r>
            <a:r>
              <a:rPr lang="en-US" dirty="0" smtClean="0"/>
              <a:t/>
            </a:r>
            <a:br>
              <a:rPr lang="en-US" dirty="0" smtClean="0"/>
            </a:br>
            <a:endParaRPr lang="en-US" dirty="0"/>
          </a:p>
        </p:txBody>
      </p:sp>
      <p:sp>
        <p:nvSpPr>
          <p:cNvPr id="4" name="عنصر نائب للمحتوى 3"/>
          <p:cNvSpPr>
            <a:spLocks noGrp="1"/>
          </p:cNvSpPr>
          <p:nvPr>
            <p:ph sz="half" idx="2"/>
          </p:nvPr>
        </p:nvSpPr>
        <p:spPr>
          <a:xfrm>
            <a:off x="4648200" y="1752600"/>
            <a:ext cx="4267200" cy="4876800"/>
          </a:xfrm>
        </p:spPr>
        <p:style>
          <a:lnRef idx="3">
            <a:schemeClr val="lt1"/>
          </a:lnRef>
          <a:fillRef idx="1">
            <a:schemeClr val="accent1"/>
          </a:fillRef>
          <a:effectRef idx="1">
            <a:schemeClr val="accent1"/>
          </a:effectRef>
          <a:fontRef idx="minor">
            <a:schemeClr val="lt1"/>
          </a:fontRef>
        </p:style>
        <p:txBody>
          <a:bodyPr/>
          <a:lstStyle/>
          <a:p>
            <a:pPr algn="just"/>
            <a:r>
              <a:rPr lang="en-US" dirty="0" smtClean="0"/>
              <a:t>A </a:t>
            </a:r>
            <a:r>
              <a:rPr lang="en-US" b="1" u="sng" dirty="0" err="1" smtClean="0">
                <a:solidFill>
                  <a:srgbClr val="FFFF00"/>
                </a:solidFill>
                <a:effectLst>
                  <a:outerShdw blurRad="38100" dist="38100" dir="2700000" algn="tl">
                    <a:srgbClr val="000000">
                      <a:alpha val="43137"/>
                    </a:srgbClr>
                  </a:outerShdw>
                </a:effectLst>
              </a:rPr>
              <a:t>macule</a:t>
            </a:r>
            <a:r>
              <a:rPr lang="en-US" b="1" u="sng" dirty="0" smtClean="0"/>
              <a:t> </a:t>
            </a:r>
            <a:r>
              <a:rPr lang="en-US" dirty="0" smtClean="0"/>
              <a:t>is a small flat area, less than 5 mm in diameter, of altered </a:t>
            </a:r>
            <a:r>
              <a:rPr lang="en-US" dirty="0" err="1" smtClean="0"/>
              <a:t>colour</a:t>
            </a:r>
            <a:r>
              <a:rPr lang="en-US" dirty="0" smtClean="0"/>
              <a:t> or texture.</a:t>
            </a:r>
          </a:p>
          <a:p>
            <a:r>
              <a:rPr lang="en-US" dirty="0" smtClean="0"/>
              <a:t>A </a:t>
            </a:r>
            <a:r>
              <a:rPr lang="en-US" b="1" u="sng" dirty="0" smtClean="0">
                <a:solidFill>
                  <a:srgbClr val="FFFF00"/>
                </a:solidFill>
                <a:effectLst>
                  <a:outerShdw blurRad="38100" dist="38100" dir="2700000" algn="tl">
                    <a:srgbClr val="000000">
                      <a:alpha val="43137"/>
                    </a:srgbClr>
                  </a:outerShdw>
                </a:effectLst>
              </a:rPr>
              <a:t>patch</a:t>
            </a:r>
            <a:r>
              <a:rPr lang="en-US" b="1" u="sng" dirty="0" smtClean="0"/>
              <a:t> </a:t>
            </a:r>
            <a:r>
              <a:rPr lang="en-US" dirty="0" smtClean="0"/>
              <a:t>is a large </a:t>
            </a:r>
            <a:r>
              <a:rPr lang="en-US" dirty="0" err="1" smtClean="0"/>
              <a:t>macule</a:t>
            </a:r>
            <a:r>
              <a:rPr lang="en-US" dirty="0" smtClean="0"/>
              <a:t>.</a:t>
            </a:r>
          </a:p>
        </p:txBody>
      </p:sp>
      <p:pic>
        <p:nvPicPr>
          <p:cNvPr id="5" name="Picture 2"/>
          <p:cNvPicPr>
            <a:picLocks noGrp="1" noChangeAspect="1" noChangeArrowheads="1"/>
          </p:cNvPicPr>
          <p:nvPr>
            <p:ph sz="half" idx="1"/>
          </p:nvPr>
        </p:nvPicPr>
        <p:blipFill>
          <a:blip r:embed="rId3"/>
          <a:srcRect/>
          <a:stretch>
            <a:fillRect/>
          </a:stretch>
        </p:blipFill>
        <p:spPr bwMode="auto">
          <a:xfrm>
            <a:off x="381000" y="1981200"/>
            <a:ext cx="4038600" cy="4495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4800600" y="685800"/>
            <a:ext cx="4114800" cy="4876800"/>
          </a:xfrm>
        </p:spPr>
        <p:style>
          <a:lnRef idx="3">
            <a:schemeClr val="lt1"/>
          </a:lnRef>
          <a:fillRef idx="1">
            <a:schemeClr val="accent1"/>
          </a:fillRef>
          <a:effectRef idx="1">
            <a:schemeClr val="accent1"/>
          </a:effectRef>
          <a:fontRef idx="minor">
            <a:schemeClr val="lt1"/>
          </a:fontRef>
        </p:style>
        <p:txBody>
          <a:bodyPr/>
          <a:lstStyle/>
          <a:p>
            <a:pPr algn="just"/>
            <a:r>
              <a:rPr lang="en-US" dirty="0" smtClean="0"/>
              <a:t>A </a:t>
            </a:r>
            <a:r>
              <a:rPr lang="en-US" b="1" u="sng" dirty="0" smtClean="0">
                <a:solidFill>
                  <a:srgbClr val="FFFF00"/>
                </a:solidFill>
                <a:effectLst>
                  <a:outerShdw blurRad="38100" dist="38100" dir="2700000" algn="tl">
                    <a:srgbClr val="000000">
                      <a:alpha val="43137"/>
                    </a:srgbClr>
                  </a:outerShdw>
                </a:effectLst>
              </a:rPr>
              <a:t>papule</a:t>
            </a:r>
            <a:r>
              <a:rPr lang="en-US" dirty="0" smtClean="0"/>
              <a:t> is a small solid elevation of skin, less than0.5 cm in diameter</a:t>
            </a:r>
          </a:p>
          <a:p>
            <a:pPr algn="just"/>
            <a:r>
              <a:rPr lang="en-US" dirty="0" smtClean="0"/>
              <a:t>.A </a:t>
            </a:r>
            <a:r>
              <a:rPr lang="en-US" b="1" u="sng" dirty="0" smtClean="0">
                <a:solidFill>
                  <a:srgbClr val="FFFF00"/>
                </a:solidFill>
                <a:effectLst>
                  <a:outerShdw blurRad="38100" dist="38100" dir="2700000" algn="tl">
                    <a:srgbClr val="000000">
                      <a:alpha val="43137"/>
                    </a:srgbClr>
                  </a:outerShdw>
                </a:effectLst>
              </a:rPr>
              <a:t>plaque</a:t>
            </a:r>
            <a:r>
              <a:rPr lang="en-US" b="1" u="sng" dirty="0" smtClean="0"/>
              <a:t> </a:t>
            </a:r>
            <a:r>
              <a:rPr lang="en-US" dirty="0" smtClean="0"/>
              <a:t>is an elevated area of skin greater than 2 cm in diameter but without substantial depth.</a:t>
            </a:r>
          </a:p>
          <a:p>
            <a:pPr>
              <a:buNone/>
            </a:pPr>
            <a:endParaRPr lang="en-US" dirty="0"/>
          </a:p>
        </p:txBody>
      </p:sp>
      <p:pic>
        <p:nvPicPr>
          <p:cNvPr id="5" name="Picture 2"/>
          <p:cNvPicPr>
            <a:picLocks noGrp="1" noChangeAspect="1" noChangeArrowheads="1"/>
          </p:cNvPicPr>
          <p:nvPr>
            <p:ph sz="half" idx="1"/>
          </p:nvPr>
        </p:nvPicPr>
        <p:blipFill>
          <a:blip r:embed="rId2"/>
          <a:srcRect/>
          <a:stretch>
            <a:fillRect/>
          </a:stretch>
        </p:blipFill>
        <p:spPr bwMode="auto">
          <a:xfrm>
            <a:off x="457200" y="914400"/>
            <a:ext cx="4038600" cy="4419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4572000" y="609600"/>
            <a:ext cx="4572000" cy="5029199"/>
          </a:xfrm>
        </p:spPr>
        <p:style>
          <a:lnRef idx="3">
            <a:schemeClr val="lt1"/>
          </a:lnRef>
          <a:fillRef idx="1">
            <a:schemeClr val="accent1"/>
          </a:fillRef>
          <a:effectRef idx="1">
            <a:schemeClr val="accent1"/>
          </a:effectRef>
          <a:fontRef idx="minor">
            <a:schemeClr val="lt1"/>
          </a:fontRef>
        </p:style>
        <p:txBody>
          <a:bodyPr>
            <a:normAutofit/>
          </a:bodyPr>
          <a:lstStyle/>
          <a:p>
            <a:pPr algn="just"/>
            <a:r>
              <a:rPr lang="en-US" dirty="0" smtClean="0"/>
              <a:t>A </a:t>
            </a:r>
            <a:r>
              <a:rPr lang="en-US" b="1" u="sng" dirty="0" smtClean="0">
                <a:solidFill>
                  <a:srgbClr val="FFFF00"/>
                </a:solidFill>
                <a:effectLst>
                  <a:outerShdw blurRad="38100" dist="38100" dir="2700000" algn="tl">
                    <a:srgbClr val="000000">
                      <a:alpha val="43137"/>
                    </a:srgbClr>
                  </a:outerShdw>
                </a:effectLst>
              </a:rPr>
              <a:t>vesicle</a:t>
            </a:r>
            <a:r>
              <a:rPr lang="en-US" dirty="0" smtClean="0"/>
              <a:t> is a circumscribed elevation of skin, less than 0.5 cm in </a:t>
            </a:r>
            <a:r>
              <a:rPr lang="en-US" dirty="0" err="1" smtClean="0"/>
              <a:t>diameter,and</a:t>
            </a:r>
            <a:r>
              <a:rPr lang="en-US" dirty="0" smtClean="0"/>
              <a:t> containing fluid.</a:t>
            </a:r>
          </a:p>
          <a:p>
            <a:pPr algn="just"/>
            <a:r>
              <a:rPr lang="en-US" dirty="0" smtClean="0"/>
              <a:t>A </a:t>
            </a:r>
            <a:r>
              <a:rPr lang="en-US" b="1" u="sng" dirty="0" smtClean="0">
                <a:solidFill>
                  <a:srgbClr val="FFFF00"/>
                </a:solidFill>
                <a:effectLst>
                  <a:outerShdw blurRad="38100" dist="38100" dir="2700000" algn="tl">
                    <a:srgbClr val="000000">
                      <a:alpha val="43137"/>
                    </a:srgbClr>
                  </a:outerShdw>
                </a:effectLst>
              </a:rPr>
              <a:t>bulla</a:t>
            </a:r>
            <a:r>
              <a:rPr lang="en-US" dirty="0" smtClean="0"/>
              <a:t> is a circumscribed elevation of skin over 0.5 cm in diameter and containing fluid.</a:t>
            </a:r>
          </a:p>
          <a:p>
            <a:pPr algn="just"/>
            <a:endParaRPr lang="en-US" dirty="0"/>
          </a:p>
        </p:txBody>
      </p:sp>
      <p:pic>
        <p:nvPicPr>
          <p:cNvPr id="5" name="Picture 2"/>
          <p:cNvPicPr>
            <a:picLocks noGrp="1" noChangeAspect="1" noChangeArrowheads="1"/>
          </p:cNvPicPr>
          <p:nvPr>
            <p:ph sz="half" idx="1"/>
          </p:nvPr>
        </p:nvPicPr>
        <p:blipFill>
          <a:blip r:embed="rId2"/>
          <a:srcRect/>
          <a:stretch>
            <a:fillRect/>
          </a:stretch>
        </p:blipFill>
        <p:spPr bwMode="auto">
          <a:xfrm>
            <a:off x="228600" y="838200"/>
            <a:ext cx="4038600" cy="456330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4572000" y="609601"/>
            <a:ext cx="4343400" cy="5257800"/>
          </a:xfrm>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algn="just"/>
            <a:r>
              <a:rPr lang="en-US" dirty="0" smtClean="0"/>
              <a:t>An </a:t>
            </a:r>
            <a:r>
              <a:rPr lang="en-US" b="1" u="sng" dirty="0" smtClean="0">
                <a:solidFill>
                  <a:srgbClr val="FFFF00"/>
                </a:solidFill>
                <a:effectLst>
                  <a:outerShdw blurRad="38100" dist="38100" dir="2700000" algn="tl">
                    <a:srgbClr val="000000">
                      <a:alpha val="43137"/>
                    </a:srgbClr>
                  </a:outerShdw>
                </a:effectLst>
              </a:rPr>
              <a:t>ulcer</a:t>
            </a:r>
            <a:r>
              <a:rPr lang="en-US" dirty="0" smtClean="0"/>
              <a:t> is an area of skin from which the whole of the epidermis and at least the upper part of the dermis has been lost. Ulcers may extend into subcutaneous fat, and heal with scarring.</a:t>
            </a:r>
          </a:p>
          <a:p>
            <a:pPr algn="just"/>
            <a:r>
              <a:rPr lang="en-US" dirty="0" smtClean="0"/>
              <a:t>An </a:t>
            </a:r>
            <a:r>
              <a:rPr lang="en-US" b="1" u="sng" dirty="0" smtClean="0">
                <a:solidFill>
                  <a:srgbClr val="FFFF00"/>
                </a:solidFill>
                <a:effectLst>
                  <a:outerShdw blurRad="38100" dist="38100" dir="2700000" algn="tl">
                    <a:srgbClr val="000000">
                      <a:alpha val="43137"/>
                    </a:srgbClr>
                  </a:outerShdw>
                </a:effectLst>
              </a:rPr>
              <a:t>erosion</a:t>
            </a:r>
            <a:r>
              <a:rPr lang="en-US" dirty="0" smtClean="0"/>
              <a:t> is an area of skin denuded by a complete or partial loss of only the epidermis. Erosions heal without scarring.</a:t>
            </a:r>
          </a:p>
          <a:p>
            <a:pPr algn="just"/>
            <a:r>
              <a:rPr lang="en-US" dirty="0" smtClean="0"/>
              <a:t>An </a:t>
            </a:r>
            <a:r>
              <a:rPr lang="en-US" b="1" u="sng" dirty="0" smtClean="0">
                <a:solidFill>
                  <a:srgbClr val="FFFF00"/>
                </a:solidFill>
                <a:effectLst>
                  <a:outerShdw blurRad="38100" dist="38100" dir="2700000" algn="tl">
                    <a:srgbClr val="000000">
                      <a:alpha val="43137"/>
                    </a:srgbClr>
                  </a:outerShdw>
                </a:effectLst>
              </a:rPr>
              <a:t>excoriation</a:t>
            </a:r>
            <a:r>
              <a:rPr lang="en-US" dirty="0" smtClean="0"/>
              <a:t> is an ulcer or erosion produced by scratching.</a:t>
            </a:r>
          </a:p>
          <a:p>
            <a:pPr algn="just"/>
            <a:r>
              <a:rPr lang="en-US" dirty="0" smtClean="0"/>
              <a:t>A </a:t>
            </a:r>
            <a:r>
              <a:rPr lang="en-US" b="1" u="sng" dirty="0" smtClean="0">
                <a:solidFill>
                  <a:srgbClr val="FFFF00"/>
                </a:solidFill>
                <a:effectLst>
                  <a:outerShdw blurRad="38100" dist="38100" dir="2700000" algn="tl">
                    <a:srgbClr val="000000">
                      <a:alpha val="43137"/>
                    </a:srgbClr>
                  </a:outerShdw>
                </a:effectLst>
              </a:rPr>
              <a:t>fissure</a:t>
            </a:r>
            <a:r>
              <a:rPr lang="en-US" dirty="0" smtClean="0"/>
              <a:t> is a slit in the skin.</a:t>
            </a:r>
          </a:p>
          <a:p>
            <a:endParaRPr lang="en-US" dirty="0"/>
          </a:p>
        </p:txBody>
      </p:sp>
      <p:pic>
        <p:nvPicPr>
          <p:cNvPr id="5" name="Picture 2"/>
          <p:cNvPicPr>
            <a:picLocks noGrp="1" noChangeAspect="1" noChangeArrowheads="1"/>
          </p:cNvPicPr>
          <p:nvPr>
            <p:ph sz="half" idx="1"/>
          </p:nvPr>
        </p:nvPicPr>
        <p:blipFill>
          <a:blip r:embed="rId2"/>
          <a:srcRect/>
          <a:stretch>
            <a:fillRect/>
          </a:stretch>
        </p:blipFill>
        <p:spPr bwMode="auto">
          <a:xfrm>
            <a:off x="304800" y="838200"/>
            <a:ext cx="3962400" cy="4800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761</TotalTime>
  <Words>1502</Words>
  <Application>Microsoft Office PowerPoint</Application>
  <PresentationFormat>عرض على الشاشة (3:4)‏</PresentationFormat>
  <Paragraphs>121</Paragraphs>
  <Slides>31</Slides>
  <Notes>0</Notes>
  <HiddenSlides>0</HiddenSlides>
  <MMClips>0</MMClips>
  <ScaleCrop>false</ScaleCrop>
  <HeadingPairs>
    <vt:vector size="4" baseType="variant">
      <vt:variant>
        <vt:lpstr>نسق</vt:lpstr>
      </vt:variant>
      <vt:variant>
        <vt:i4>1</vt:i4>
      </vt:variant>
      <vt:variant>
        <vt:lpstr>عناوين الشرائح</vt:lpstr>
      </vt:variant>
      <vt:variant>
        <vt:i4>31</vt:i4>
      </vt:variant>
    </vt:vector>
  </HeadingPairs>
  <TitlesOfParts>
    <vt:vector size="32" baseType="lpstr">
      <vt:lpstr>سمة Office</vt:lpstr>
      <vt:lpstr>Diagnosis of skin disorders </vt:lpstr>
      <vt:lpstr>عرض تقديمي في PowerPoint</vt:lpstr>
      <vt:lpstr>History</vt:lpstr>
      <vt:lpstr>Examination </vt:lpstr>
      <vt:lpstr>2.Morphology </vt:lpstr>
      <vt:lpstr> Terminology of lesions      Primary lesions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TOOLS</vt:lpstr>
      <vt:lpstr>عرض تقديمي في PowerPoint</vt:lpstr>
      <vt:lpstr>عرض تقديمي في PowerPoint</vt:lpstr>
      <vt:lpstr>عرض تقديمي في PowerPoint</vt:lpstr>
      <vt:lpstr>TESTS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skin disorders</dc:title>
  <dc:creator>lg</dc:creator>
  <cp:lastModifiedBy>DELL</cp:lastModifiedBy>
  <cp:revision>85</cp:revision>
  <dcterms:created xsi:type="dcterms:W3CDTF">2015-09-13T14:15:19Z</dcterms:created>
  <dcterms:modified xsi:type="dcterms:W3CDTF">2018-09-26T10:04:53Z</dcterms:modified>
</cp:coreProperties>
</file>