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2" r:id="rId4"/>
    <p:sldId id="284" r:id="rId5"/>
    <p:sldId id="308" r:id="rId6"/>
    <p:sldId id="286" r:id="rId7"/>
    <p:sldId id="287" r:id="rId8"/>
    <p:sldId id="288" r:id="rId9"/>
    <p:sldId id="309" r:id="rId10"/>
    <p:sldId id="259" r:id="rId11"/>
    <p:sldId id="295" r:id="rId12"/>
    <p:sldId id="294" r:id="rId13"/>
    <p:sldId id="310" r:id="rId14"/>
    <p:sldId id="296" r:id="rId15"/>
    <p:sldId id="311" r:id="rId16"/>
    <p:sldId id="264" r:id="rId17"/>
    <p:sldId id="312" r:id="rId18"/>
    <p:sldId id="266" r:id="rId19"/>
    <p:sldId id="300" r:id="rId20"/>
    <p:sldId id="267" r:id="rId21"/>
    <p:sldId id="301" r:id="rId22"/>
    <p:sldId id="269" r:id="rId23"/>
    <p:sldId id="270" r:id="rId24"/>
    <p:sldId id="271" r:id="rId25"/>
    <p:sldId id="272" r:id="rId26"/>
    <p:sldId id="302" r:id="rId27"/>
    <p:sldId id="274" r:id="rId28"/>
    <p:sldId id="275" r:id="rId29"/>
    <p:sldId id="313" r:id="rId30"/>
    <p:sldId id="304" r:id="rId31"/>
    <p:sldId id="276" r:id="rId32"/>
    <p:sldId id="305" r:id="rId33"/>
    <p:sldId id="277" r:id="rId34"/>
    <p:sldId id="278" r:id="rId35"/>
    <p:sldId id="303" r:id="rId36"/>
    <p:sldId id="279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BA30-73F7-4796-B53B-56F8AF80E761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B7-9B24-49C9-8AEB-01083FEBD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BA30-73F7-4796-B53B-56F8AF80E761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B7-9B24-49C9-8AEB-01083FEBD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BA30-73F7-4796-B53B-56F8AF80E761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B7-9B24-49C9-8AEB-01083FEBD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BA30-73F7-4796-B53B-56F8AF80E761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B7-9B24-49C9-8AEB-01083FEBD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BA30-73F7-4796-B53B-56F8AF80E761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B7-9B24-49C9-8AEB-01083FEBD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BA30-73F7-4796-B53B-56F8AF80E761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B7-9B24-49C9-8AEB-01083FEBD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BA30-73F7-4796-B53B-56F8AF80E761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B7-9B24-49C9-8AEB-01083FEBD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BA30-73F7-4796-B53B-56F8AF80E761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B7-9B24-49C9-8AEB-01083FEBD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BA30-73F7-4796-B53B-56F8AF80E761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B7-9B24-49C9-8AEB-01083FEBD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BA30-73F7-4796-B53B-56F8AF80E761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B7-9B24-49C9-8AEB-01083FEBD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BA30-73F7-4796-B53B-56F8AF80E761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B7-9B24-49C9-8AEB-01083FEBD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BA30-73F7-4796-B53B-56F8AF80E761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AAB7-9B24-49C9-8AEB-01083FEBD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209799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STRUCTURE AND FUNCTION </a:t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OF THE SKIN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924800" cy="2362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The skin – the interface between humans and their environment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Epidermis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US" sz="3600" dirty="0" smtClean="0"/>
              <a:t>many </a:t>
            </a:r>
            <a:r>
              <a:rPr lang="en-US" sz="3600" dirty="0"/>
              <a:t>layers of closely packed </a:t>
            </a:r>
            <a:r>
              <a:rPr lang="en-US" sz="3600" dirty="0" smtClean="0"/>
              <a:t>cells </a:t>
            </a:r>
            <a:endParaRPr lang="en-US" sz="3600" dirty="0" smtClean="0"/>
          </a:p>
          <a:p>
            <a:pPr algn="just"/>
            <a:r>
              <a:rPr lang="en-US" sz="3600" dirty="0" smtClean="0"/>
              <a:t>the </a:t>
            </a:r>
            <a:r>
              <a:rPr lang="en-US" sz="3600" dirty="0"/>
              <a:t>most superficial of which are flattened and filled with keratins; it is therefore a </a:t>
            </a:r>
            <a:r>
              <a:rPr 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stratified squamous epithelium</a:t>
            </a:r>
            <a:r>
              <a:rPr lang="en-US" sz="3600" dirty="0" smtClean="0"/>
              <a:t>. </a:t>
            </a:r>
          </a:p>
          <a:p>
            <a:pPr algn="just"/>
            <a:r>
              <a:rPr lang="en-US" sz="3600" b="1" i="1" dirty="0" smtClean="0">
                <a:solidFill>
                  <a:srgbClr val="FFFF00"/>
                </a:solidFill>
              </a:rPr>
              <a:t>The </a:t>
            </a:r>
            <a:r>
              <a:rPr lang="en-US" sz="3600" b="1" i="1" dirty="0">
                <a:solidFill>
                  <a:srgbClr val="FFFF00"/>
                </a:solidFill>
              </a:rPr>
              <a:t>epidermis contains no blood vessels. </a:t>
            </a:r>
            <a:endParaRPr lang="en-US" sz="3600" b="1" i="1" dirty="0" smtClean="0">
              <a:solidFill>
                <a:srgbClr val="FFFF00"/>
              </a:solidFill>
            </a:endParaRPr>
          </a:p>
          <a:p>
            <a:pPr algn="just"/>
            <a:r>
              <a:rPr lang="en-US" sz="3600" dirty="0" smtClean="0"/>
              <a:t>It </a:t>
            </a:r>
            <a:r>
              <a:rPr lang="en-US" sz="3600" dirty="0"/>
              <a:t>varies in thickness from less than 0.1 mm on the eyelids to nearly 1 mm on the palms </a:t>
            </a:r>
            <a:r>
              <a:rPr lang="en-US" sz="3600" dirty="0" smtClean="0"/>
              <a:t>and soles. </a:t>
            </a:r>
          </a:p>
          <a:p>
            <a:pPr algn="just"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364163"/>
          </a:xfrm>
          <a:solidFill>
            <a:srgbClr val="0070C0"/>
          </a:solidFill>
        </p:spPr>
        <p:txBody>
          <a:bodyPr/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cells reside amongst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interfollicular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basal cells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amongst the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of the external root sheath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bulge in the hair follicle at the level of attachment of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arrector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9623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14800" cy="518160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 layer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deepest layer, rests on a basement membrane.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is a single layer of columnar cells, whose basal surfaces sprout many fine processes and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hemidesmosomes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anchoring them to lamina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basement membrane.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2590799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91000" y="457200"/>
            <a:ext cx="4800600" cy="5943600"/>
          </a:xfr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spinous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prickle cell layer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composed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keratinocytes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differentiating cells, which synthesize keratins, are larger than basal cells. </a:t>
            </a:r>
          </a:p>
          <a:p>
            <a:pPr algn="just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Keratinocytes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firmly attached to each other by small interlocking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processes, by abundant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desmosomes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by other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cadherins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the light microscope,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desmosomes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look like ‘prickles’.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135204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91000" y="304800"/>
            <a:ext cx="4724400" cy="62484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granular layer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consists of two or three layers cells are flatter than those in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spinous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layer,have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tonofibrils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contain large irregular basophilic granules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keratohyalin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merge with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tonofibrils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keratohyalin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granules break up and their contents are dispersed throughout the cytoplasm.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58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038600" y="228600"/>
            <a:ext cx="4876800" cy="6324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horny layer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(stratum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corneum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is made of piled-up layers of flattened dead cells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corneocytes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)– the bricks – separated by lipids – the mortar – in the intercellular space.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corneocyte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cytoplasm is packed with keratin filaments, embedded in a matrix and enclosed by an envelope derived from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keratohyalin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granules.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34290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Keratinization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smtClean="0"/>
              <a:t>All </a:t>
            </a:r>
            <a:r>
              <a:rPr lang="en-US" dirty="0"/>
              <a:t>cells have an internal skeleton made up of microfilaments </a:t>
            </a:r>
            <a:r>
              <a:rPr lang="en-US" dirty="0" smtClean="0"/>
              <a:t>(</a:t>
            </a:r>
            <a:r>
              <a:rPr lang="en-US" dirty="0" err="1" smtClean="0"/>
              <a:t>actin</a:t>
            </a:r>
            <a:r>
              <a:rPr lang="en-US" dirty="0"/>
              <a:t>), microtubules </a:t>
            </a:r>
            <a:r>
              <a:rPr lang="en-US" dirty="0" smtClean="0"/>
              <a:t>(</a:t>
            </a:r>
            <a:r>
              <a:rPr lang="en-US" dirty="0" err="1" smtClean="0"/>
              <a:t>tubulin</a:t>
            </a:r>
            <a:r>
              <a:rPr lang="en-US" dirty="0"/>
              <a:t>) and intermediate filaments 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Keratins </a:t>
            </a:r>
            <a:r>
              <a:rPr lang="en-US" dirty="0"/>
              <a:t>( meaning ‘horn’) are the </a:t>
            </a:r>
            <a:r>
              <a:rPr lang="en-US" b="1" dirty="0">
                <a:solidFill>
                  <a:srgbClr val="FF0000"/>
                </a:solidFill>
              </a:rPr>
              <a:t>main intermediate filaments</a:t>
            </a:r>
            <a:r>
              <a:rPr lang="en-US" dirty="0"/>
              <a:t> in epithelial </a:t>
            </a:r>
            <a:r>
              <a:rPr lang="en-US" dirty="0" smtClean="0"/>
              <a:t>cells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During differentiation, the keratin fibrils in the cells of the horny layer align and aggregate, under the influence of </a:t>
            </a:r>
            <a:r>
              <a:rPr lang="en-US" dirty="0" err="1"/>
              <a:t>filaggrin</a:t>
            </a:r>
            <a:r>
              <a:rPr lang="en-US" dirty="0"/>
              <a:t>. </a:t>
            </a:r>
            <a:r>
              <a:rPr lang="en-US" dirty="0" err="1"/>
              <a:t>Cysteine</a:t>
            </a:r>
            <a:r>
              <a:rPr lang="en-US" dirty="0"/>
              <a:t>, found in keratins of the horny layer, allows cross-linking of fibrils to give the epidermis strength to withstand injury.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Other cells in the epidermis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0" y="1066800"/>
            <a:ext cx="5562600" cy="5562600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Melanocytes</a:t>
            </a: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migrate from the neural crest into the basal layer.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found in hair bulbs, retina and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dendritic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melanocyte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associates with a number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keratinocytes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forming an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‘epidermal melanin unit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.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contains discrete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organelles,melanosomes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containing varying amounts of the pigment melanin.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1241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 err="1" smtClean="0"/>
              <a:t>dendritic</a:t>
            </a:r>
            <a:r>
              <a:rPr lang="en-US" dirty="0" smtClean="0"/>
              <a:t> cell like the </a:t>
            </a:r>
            <a:r>
              <a:rPr lang="en-US" dirty="0" err="1" smtClean="0"/>
              <a:t>melanocyte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lacks </a:t>
            </a:r>
            <a:r>
              <a:rPr lang="en-US" dirty="0" err="1" smtClean="0"/>
              <a:t>desmosomes,tonofibrils</a:t>
            </a:r>
            <a:r>
              <a:rPr lang="en-US" dirty="0" smtClean="0"/>
              <a:t>, has a </a:t>
            </a:r>
            <a:r>
              <a:rPr lang="en-US" dirty="0" err="1" smtClean="0"/>
              <a:t>lobulated</a:t>
            </a:r>
            <a:r>
              <a:rPr lang="en-US" dirty="0" smtClean="0"/>
              <a:t> nucleus. </a:t>
            </a:r>
          </a:p>
          <a:p>
            <a:pPr algn="just"/>
            <a:r>
              <a:rPr lang="en-US" dirty="0" smtClean="0"/>
              <a:t>their </a:t>
            </a:r>
            <a:r>
              <a:rPr lang="en-US" dirty="0" err="1" smtClean="0"/>
              <a:t>dendritic</a:t>
            </a:r>
            <a:r>
              <a:rPr lang="en-US" dirty="0" smtClean="0"/>
              <a:t> processes fan out as striking network</a:t>
            </a:r>
          </a:p>
          <a:p>
            <a:pPr algn="just"/>
            <a:r>
              <a:rPr lang="en-US" dirty="0" smtClean="0"/>
              <a:t>highly specialized macrophages. They take up exogenous antigen, process it and present it to T lymphocytes either in skin or in local lymph nodes. </a:t>
            </a:r>
          </a:p>
          <a:p>
            <a:pPr algn="just"/>
            <a:r>
              <a:rPr lang="en-US" dirty="0" err="1" smtClean="0"/>
              <a:t>immunosurveillance</a:t>
            </a:r>
            <a:r>
              <a:rPr lang="en-US" dirty="0" smtClean="0"/>
              <a:t> for viral and </a:t>
            </a:r>
            <a:r>
              <a:rPr lang="en-US" dirty="0" err="1" smtClean="0"/>
              <a:t>tumour</a:t>
            </a:r>
            <a:r>
              <a:rPr lang="en-US" dirty="0" smtClean="0"/>
              <a:t> antigens. </a:t>
            </a:r>
          </a:p>
          <a:p>
            <a:pPr algn="just"/>
            <a:r>
              <a:rPr lang="en-US" dirty="0" smtClean="0"/>
              <a:t>Topical or systemic </a:t>
            </a:r>
            <a:r>
              <a:rPr lang="en-US" dirty="0" err="1" smtClean="0"/>
              <a:t>glucocorticoids</a:t>
            </a:r>
            <a:r>
              <a:rPr lang="en-US" dirty="0" smtClean="0"/>
              <a:t> reduce their density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Langerhans</a:t>
            </a:r>
            <a:r>
              <a:rPr lang="en-US" dirty="0" smtClean="0"/>
              <a:t> cell is principal cell in skin </a:t>
            </a:r>
            <a:r>
              <a:rPr lang="en-US" dirty="0" err="1" smtClean="0"/>
              <a:t>allografts</a:t>
            </a:r>
            <a:r>
              <a:rPr lang="en-US" dirty="0" smtClean="0"/>
              <a:t> to which T lymphocytes of the host react during rejection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5105400"/>
            <a:ext cx="6705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Skin is your passport into the world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عنصر نائب للصورة 4" descr="05-02-15-90797114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838200" y="304800"/>
            <a:ext cx="73152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i="1" dirty="0"/>
              <a:t> </a:t>
            </a:r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Merkel cells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dirty="0" smtClean="0"/>
              <a:t>act </a:t>
            </a:r>
            <a:r>
              <a:rPr lang="en-US" sz="3600" dirty="0"/>
              <a:t>as transducers for fine touch. </a:t>
            </a:r>
            <a:endParaRPr lang="en-US" sz="3600" dirty="0" smtClean="0"/>
          </a:p>
          <a:p>
            <a:pPr algn="just"/>
            <a:r>
              <a:rPr lang="en-US" sz="3600" dirty="0" smtClean="0"/>
              <a:t>non-</a:t>
            </a:r>
            <a:r>
              <a:rPr lang="en-US" sz="3600" dirty="0" err="1" smtClean="0"/>
              <a:t>dendritic</a:t>
            </a:r>
            <a:r>
              <a:rPr lang="en-US" sz="3600" dirty="0" smtClean="0"/>
              <a:t> </a:t>
            </a:r>
            <a:r>
              <a:rPr lang="en-US" sz="3600" dirty="0"/>
              <a:t>cells, lying in or near the basal </a:t>
            </a:r>
            <a:r>
              <a:rPr lang="en-US" sz="3600" dirty="0" smtClean="0"/>
              <a:t>layer. </a:t>
            </a:r>
          </a:p>
          <a:p>
            <a:pPr algn="just"/>
            <a:r>
              <a:rPr lang="en-US" sz="3600" dirty="0" smtClean="0"/>
              <a:t>concentrated </a:t>
            </a:r>
            <a:r>
              <a:rPr lang="en-US" sz="3600" dirty="0"/>
              <a:t>in localized thickenings of the epidermis near hair follicles (hair </a:t>
            </a:r>
            <a:r>
              <a:rPr lang="en-US" sz="3600" dirty="0" smtClean="0"/>
              <a:t>discs)</a:t>
            </a:r>
          </a:p>
          <a:p>
            <a:pPr algn="just"/>
            <a:r>
              <a:rPr lang="en-US" sz="3600" dirty="0" smtClean="0"/>
              <a:t>Sparse </a:t>
            </a:r>
            <a:r>
              <a:rPr lang="en-US" sz="3600" dirty="0"/>
              <a:t>desmosomes connect these cells to </a:t>
            </a:r>
            <a:r>
              <a:rPr lang="en-US" sz="3600" dirty="0" err="1" smtClean="0"/>
              <a:t>neighbouring</a:t>
            </a:r>
            <a:r>
              <a:rPr lang="en-US" sz="3600" dirty="0" smtClean="0"/>
              <a:t>  keratinocytes</a:t>
            </a:r>
            <a:r>
              <a:rPr lang="en-US" sz="3600" dirty="0"/>
              <a:t>. </a:t>
            </a:r>
            <a:endParaRPr lang="en-US" sz="3600" dirty="0" smtClean="0"/>
          </a:p>
          <a:p>
            <a:pPr algn="just"/>
            <a:r>
              <a:rPr lang="en-US" sz="3600" dirty="0" smtClean="0"/>
              <a:t>Fine </a:t>
            </a:r>
            <a:r>
              <a:rPr lang="en-US" sz="3600" dirty="0" err="1"/>
              <a:t>unmyelinated</a:t>
            </a:r>
            <a:r>
              <a:rPr lang="en-US" sz="3600" dirty="0"/>
              <a:t> nerve endings are often associated with Merkel </a:t>
            </a:r>
            <a:r>
              <a:rPr lang="en-US" sz="3600" dirty="0" smtClean="0"/>
              <a:t>cells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6629400" y="533400"/>
            <a:ext cx="2362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629400" y="3200400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28600" y="14478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Dermis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lies </a:t>
            </a:r>
            <a:r>
              <a:rPr lang="en-US" dirty="0"/>
              <a:t>between the epidermis and the subcutaneous fat.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supports the epidermis structurally and nutritionally. </a:t>
            </a:r>
            <a:endParaRPr lang="en-US" dirty="0" smtClean="0"/>
          </a:p>
          <a:p>
            <a:pPr algn="just"/>
            <a:r>
              <a:rPr lang="en-US" dirty="0" smtClean="0"/>
              <a:t>Its </a:t>
            </a:r>
            <a:r>
              <a:rPr lang="en-US" dirty="0"/>
              <a:t>thickness varies, being greatest in the palms and soles and least in the eyelids and penis.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dermis </a:t>
            </a:r>
            <a:r>
              <a:rPr lang="en-US" dirty="0" err="1"/>
              <a:t>interdigitates</a:t>
            </a:r>
            <a:r>
              <a:rPr lang="en-US" dirty="0"/>
              <a:t> with the epidermis so that upward projections of the dermis, the dermal papillae, interlock with downward ridges of the epidermis, the </a:t>
            </a:r>
            <a:r>
              <a:rPr lang="en-US" dirty="0" err="1"/>
              <a:t>rete</a:t>
            </a:r>
            <a:r>
              <a:rPr lang="en-US" dirty="0"/>
              <a:t> pegs. This </a:t>
            </a:r>
            <a:r>
              <a:rPr lang="en-US" dirty="0" err="1"/>
              <a:t>interdigitation</a:t>
            </a:r>
            <a:r>
              <a:rPr lang="en-US" dirty="0"/>
              <a:t> is responsible for the ridges seen most readily on </a:t>
            </a:r>
            <a:r>
              <a:rPr lang="en-US" dirty="0" smtClean="0"/>
              <a:t>fingertips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>
                <a:solidFill>
                  <a:srgbClr val="7030A0"/>
                </a:solidFill>
              </a:rPr>
              <a:t>as fingerprints)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dermis has three components: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amorphous ground substance.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Cells of the dermis</a:t>
            </a:r>
            <a:endParaRPr lang="en-US" dirty="0">
              <a:solidFill>
                <a:srgbClr val="C00000"/>
              </a:solidFill>
            </a:endParaRPr>
          </a:p>
          <a:p>
            <a:pPr algn="just"/>
            <a:r>
              <a:rPr lang="en-US" dirty="0" smtClean="0"/>
              <a:t>main cells are fibroblasts, resident </a:t>
            </a:r>
            <a:r>
              <a:rPr lang="en-US" dirty="0"/>
              <a:t>and </a:t>
            </a:r>
            <a:r>
              <a:rPr lang="en-US" dirty="0" smtClean="0"/>
              <a:t>transitory phagocytes</a:t>
            </a:r>
            <a:r>
              <a:rPr lang="en-US" dirty="0"/>
              <a:t>, lymphocytes</a:t>
            </a:r>
            <a:r>
              <a:rPr lang="en-US" dirty="0" smtClean="0"/>
              <a:t>, </a:t>
            </a:r>
            <a:r>
              <a:rPr lang="en-US" dirty="0" err="1" smtClean="0"/>
              <a:t>Langerhans</a:t>
            </a:r>
            <a:r>
              <a:rPr lang="en-US" dirty="0" smtClean="0"/>
              <a:t> and </a:t>
            </a:r>
            <a:r>
              <a:rPr lang="en-US" dirty="0"/>
              <a:t>mast cells. </a:t>
            </a:r>
          </a:p>
          <a:p>
            <a:pPr algn="just"/>
            <a:r>
              <a:rPr lang="en-US" b="1" i="1" dirty="0" smtClean="0"/>
              <a:t> </a:t>
            </a:r>
            <a:r>
              <a:rPr lang="en-US" b="1" i="1" dirty="0" err="1">
                <a:solidFill>
                  <a:srgbClr val="C00000"/>
                </a:solidFill>
              </a:rPr>
              <a:t>Fibres</a:t>
            </a:r>
            <a:r>
              <a:rPr lang="en-US" b="1" i="1" dirty="0">
                <a:solidFill>
                  <a:srgbClr val="C00000"/>
                </a:solidFill>
              </a:rPr>
              <a:t> of the dermis</a:t>
            </a:r>
            <a:endParaRPr lang="en-US" dirty="0">
              <a:solidFill>
                <a:srgbClr val="C00000"/>
              </a:solidFill>
            </a:endParaRPr>
          </a:p>
          <a:p>
            <a:pPr algn="just"/>
            <a:r>
              <a:rPr lang="en-US" dirty="0" smtClean="0"/>
              <a:t>dermis </a:t>
            </a:r>
            <a:r>
              <a:rPr lang="en-US" dirty="0"/>
              <a:t>is largely made up of interwoven </a:t>
            </a:r>
            <a:r>
              <a:rPr lang="en-US" dirty="0" err="1"/>
              <a:t>fibres</a:t>
            </a:r>
            <a:r>
              <a:rPr lang="en-US" dirty="0"/>
              <a:t>, principally of collagen, packed in </a:t>
            </a:r>
            <a:r>
              <a:rPr lang="en-US" dirty="0" smtClean="0"/>
              <a:t>bundles.70 </a:t>
            </a:r>
            <a:r>
              <a:rPr lang="en-US" dirty="0"/>
              <a:t>– 80% 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Reticulin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 are fine </a:t>
            </a:r>
            <a:r>
              <a:rPr lang="en-US" dirty="0"/>
              <a:t>collagen </a:t>
            </a:r>
            <a:r>
              <a:rPr lang="en-US" dirty="0" err="1"/>
              <a:t>fibres</a:t>
            </a:r>
            <a:r>
              <a:rPr lang="en-US" dirty="0"/>
              <a:t>, seen in </a:t>
            </a:r>
            <a:r>
              <a:rPr lang="en-US" dirty="0" err="1"/>
              <a:t>foetal</a:t>
            </a:r>
            <a:r>
              <a:rPr lang="en-US" dirty="0"/>
              <a:t> </a:t>
            </a:r>
            <a:r>
              <a:rPr lang="en-US" dirty="0" err="1" smtClean="0"/>
              <a:t>skin,around</a:t>
            </a:r>
            <a:r>
              <a:rPr lang="en-US" dirty="0" smtClean="0"/>
              <a:t> </a:t>
            </a:r>
            <a:r>
              <a:rPr lang="en-US" dirty="0"/>
              <a:t>the blood </a:t>
            </a:r>
            <a:r>
              <a:rPr lang="en-US" dirty="0" err="1" smtClean="0"/>
              <a:t>vessels,appendages</a:t>
            </a:r>
            <a:r>
              <a:rPr lang="en-US" dirty="0" smtClean="0"/>
              <a:t> </a:t>
            </a:r>
            <a:r>
              <a:rPr lang="en-US" dirty="0"/>
              <a:t>of adult skin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Elastic </a:t>
            </a:r>
            <a:r>
              <a:rPr lang="en-US" dirty="0" err="1" smtClean="0"/>
              <a:t>fibres</a:t>
            </a:r>
            <a:r>
              <a:rPr lang="en-US" dirty="0"/>
              <a:t> </a:t>
            </a:r>
            <a:r>
              <a:rPr lang="en-US" dirty="0" smtClean="0"/>
              <a:t>2%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substance of the dermis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dirty="0" smtClean="0"/>
              <a:t>consists </a:t>
            </a:r>
            <a:r>
              <a:rPr lang="en-US" sz="3600" dirty="0"/>
              <a:t>largely of two </a:t>
            </a:r>
            <a:r>
              <a:rPr lang="en-US" sz="3600" dirty="0" err="1"/>
              <a:t>glycosaminoglycans</a:t>
            </a:r>
            <a:r>
              <a:rPr lang="en-US" sz="3600" dirty="0"/>
              <a:t> (</a:t>
            </a:r>
            <a:r>
              <a:rPr lang="en-US" sz="3600" dirty="0" err="1"/>
              <a:t>hyaluronic</a:t>
            </a:r>
            <a:r>
              <a:rPr lang="en-US" sz="3600" dirty="0"/>
              <a:t> acid and </a:t>
            </a:r>
            <a:r>
              <a:rPr lang="en-US" sz="3600" dirty="0" err="1"/>
              <a:t>dermatan</a:t>
            </a:r>
            <a:r>
              <a:rPr lang="en-US" sz="3600" dirty="0"/>
              <a:t> </a:t>
            </a:r>
            <a:r>
              <a:rPr lang="en-US" sz="3600" dirty="0" err="1"/>
              <a:t>sulphate</a:t>
            </a:r>
            <a:r>
              <a:rPr lang="en-US" sz="3600" dirty="0"/>
              <a:t>) with smaller amounts of </a:t>
            </a:r>
            <a:r>
              <a:rPr lang="en-US" sz="3600" dirty="0" err="1"/>
              <a:t>heparan</a:t>
            </a:r>
            <a:r>
              <a:rPr lang="en-US" sz="3600" dirty="0"/>
              <a:t> </a:t>
            </a:r>
            <a:r>
              <a:rPr lang="en-US" sz="3600" dirty="0" err="1"/>
              <a:t>sulphate</a:t>
            </a:r>
            <a:r>
              <a:rPr lang="en-US" sz="3600" dirty="0"/>
              <a:t> and </a:t>
            </a:r>
            <a:r>
              <a:rPr lang="en-US" sz="3600" dirty="0" err="1"/>
              <a:t>chondroitin</a:t>
            </a:r>
            <a:r>
              <a:rPr lang="en-US" sz="3600" dirty="0"/>
              <a:t> </a:t>
            </a:r>
            <a:r>
              <a:rPr lang="en-US" sz="3600" dirty="0" err="1"/>
              <a:t>sulphate</a:t>
            </a:r>
            <a:r>
              <a:rPr lang="en-US" sz="3600" dirty="0"/>
              <a:t>. </a:t>
            </a:r>
            <a:endParaRPr lang="en-US" sz="3600" dirty="0" smtClean="0"/>
          </a:p>
          <a:p>
            <a:pPr algn="just"/>
            <a:r>
              <a:rPr lang="en-US" sz="3600" dirty="0" smtClean="0"/>
              <a:t>It </a:t>
            </a:r>
            <a:r>
              <a:rPr lang="en-US" sz="3600" dirty="0"/>
              <a:t>binds water, allowing nutrients, hormones and waste products to pass through the dermis. </a:t>
            </a:r>
            <a:endParaRPr lang="en-US" sz="3600" dirty="0" smtClean="0"/>
          </a:p>
          <a:p>
            <a:pPr algn="just"/>
            <a:r>
              <a:rPr lang="en-US" sz="3600" dirty="0" smtClean="0"/>
              <a:t>It </a:t>
            </a:r>
            <a:r>
              <a:rPr lang="en-US" sz="3600" dirty="0"/>
              <a:t>acts as a lubricant between the collagen and elastic </a:t>
            </a:r>
            <a:r>
              <a:rPr lang="en-US" sz="3600" dirty="0" err="1"/>
              <a:t>fibre</a:t>
            </a:r>
            <a:r>
              <a:rPr lang="en-US" sz="3600" dirty="0"/>
              <a:t> networks during skin </a:t>
            </a:r>
            <a:r>
              <a:rPr lang="en-US" sz="3600" dirty="0" smtClean="0"/>
              <a:t>movement</a:t>
            </a:r>
          </a:p>
          <a:p>
            <a:pPr algn="just"/>
            <a:r>
              <a:rPr lang="en-US" sz="3600" dirty="0" smtClean="0"/>
              <a:t>it </a:t>
            </a:r>
            <a:r>
              <a:rPr lang="en-US" sz="3600" dirty="0"/>
              <a:t>provides </a:t>
            </a:r>
            <a:r>
              <a:rPr lang="en-US" sz="3600" dirty="0" smtClean="0"/>
              <a:t>bulk to </a:t>
            </a:r>
            <a:r>
              <a:rPr lang="en-US" sz="3600" dirty="0"/>
              <a:t>act as a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 absorber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/>
            <a:r>
              <a:rPr lang="en-US" sz="3900" dirty="0" smtClean="0"/>
              <a:t>Both </a:t>
            </a:r>
            <a:r>
              <a:rPr lang="en-US" sz="3900" dirty="0"/>
              <a:t>smooth and striated muscle </a:t>
            </a:r>
            <a:r>
              <a:rPr lang="en-US" sz="3900" dirty="0" smtClean="0"/>
              <a:t>found in </a:t>
            </a:r>
            <a:r>
              <a:rPr lang="en-US" sz="3900" dirty="0"/>
              <a:t>skin. </a:t>
            </a:r>
            <a:endParaRPr lang="ar-IQ" sz="3900" dirty="0" smtClean="0"/>
          </a:p>
          <a:p>
            <a:pPr algn="just"/>
            <a:r>
              <a:rPr lang="en-US" sz="3900" dirty="0" smtClean="0"/>
              <a:t>smooth </a:t>
            </a:r>
            <a:r>
              <a:rPr lang="en-US" sz="39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arrector</a:t>
            </a:r>
            <a:r>
              <a:rPr 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9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pili</a:t>
            </a:r>
            <a:r>
              <a:rPr 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</a:t>
            </a:r>
            <a:r>
              <a:rPr lang="en-US" sz="3900" dirty="0" smtClean="0"/>
              <a:t>vestigial </a:t>
            </a:r>
            <a:r>
              <a:rPr lang="en-US" sz="3900" dirty="0"/>
              <a:t>in </a:t>
            </a:r>
            <a:r>
              <a:rPr lang="en-US" sz="3900" dirty="0" smtClean="0"/>
              <a:t>humans, may </a:t>
            </a:r>
            <a:r>
              <a:rPr lang="en-US" sz="3900" dirty="0"/>
              <a:t>help to express </a:t>
            </a:r>
            <a:r>
              <a:rPr lang="en-US" sz="3900" dirty="0" smtClean="0"/>
              <a:t>sebum, is </a:t>
            </a:r>
            <a:r>
              <a:rPr lang="en-US" sz="3900" dirty="0"/>
              <a:t>also responsible for ‘goose pimples’ (bumps) from cold, nipple erection, and the raising of the scrotum by the </a:t>
            </a:r>
            <a:r>
              <a:rPr lang="en-US" sz="3900" dirty="0" err="1"/>
              <a:t>dartos</a:t>
            </a:r>
            <a:r>
              <a:rPr lang="en-US" sz="3900" dirty="0"/>
              <a:t> muscle. </a:t>
            </a:r>
            <a:endParaRPr lang="en-US" sz="3900" dirty="0" smtClean="0"/>
          </a:p>
          <a:p>
            <a:pPr algn="just"/>
            <a:r>
              <a:rPr lang="en-US" sz="3900" dirty="0" smtClean="0"/>
              <a:t>Striated fibers : </a:t>
            </a:r>
            <a:r>
              <a:rPr lang="en-US" sz="3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platysma</a:t>
            </a:r>
            <a:r>
              <a:rPr lang="en-US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900" dirty="0"/>
              <a:t>and some of the muscles of facial expression are also found in the dermis.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701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28600"/>
            <a:ext cx="8991600" cy="6629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 smtClean="0"/>
              <a:t>skin supplied </a:t>
            </a:r>
            <a:r>
              <a:rPr lang="en-US" dirty="0"/>
              <a:t>with </a:t>
            </a:r>
            <a:r>
              <a:rPr lang="en-US" dirty="0" smtClean="0"/>
              <a:t>1 </a:t>
            </a:r>
            <a:r>
              <a:rPr lang="en-US" dirty="0"/>
              <a:t>million nerve </a:t>
            </a:r>
            <a:r>
              <a:rPr lang="en-US" dirty="0" err="1"/>
              <a:t>fibres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face </a:t>
            </a:r>
            <a:r>
              <a:rPr lang="en-US" dirty="0"/>
              <a:t>and extremities. </a:t>
            </a:r>
            <a:endParaRPr lang="en-US" dirty="0" smtClean="0"/>
          </a:p>
          <a:p>
            <a:pPr algn="just"/>
            <a:r>
              <a:rPr lang="en-US" dirty="0" smtClean="0"/>
              <a:t>Both </a:t>
            </a:r>
            <a:r>
              <a:rPr lang="en-US" dirty="0" err="1"/>
              <a:t>myelinated</a:t>
            </a:r>
            <a:r>
              <a:rPr lang="en-US" dirty="0"/>
              <a:t> and non-</a:t>
            </a:r>
            <a:r>
              <a:rPr lang="en-US" dirty="0" err="1"/>
              <a:t>myelinated</a:t>
            </a:r>
            <a:r>
              <a:rPr lang="en-US" dirty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Free </a:t>
            </a:r>
            <a:r>
              <a:rPr lang="en-US" dirty="0"/>
              <a:t>nerve endings detect the potentially damaging stimuli of heat and pain (</a:t>
            </a:r>
            <a:r>
              <a:rPr lang="en-US" dirty="0" err="1"/>
              <a:t>nocioceptors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Pacinian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and </a:t>
            </a:r>
            <a:r>
              <a:rPr lang="en-US" b="1" dirty="0" err="1">
                <a:solidFill>
                  <a:srgbClr val="FFFF00"/>
                </a:solidFill>
              </a:rPr>
              <a:t>Meissner</a:t>
            </a:r>
            <a:r>
              <a:rPr lang="en-US" b="1" dirty="0">
                <a:solidFill>
                  <a:srgbClr val="FFFF00"/>
                </a:solidFill>
              </a:rPr>
              <a:t> corpuscles</a:t>
            </a:r>
            <a:r>
              <a:rPr lang="en-US" dirty="0"/>
              <a:t>, register deformation </a:t>
            </a:r>
            <a:r>
              <a:rPr lang="en-US" dirty="0" smtClean="0"/>
              <a:t>of skin </a:t>
            </a:r>
            <a:r>
              <a:rPr lang="en-US" dirty="0"/>
              <a:t>caused by pressure (mechanoreceptors</a:t>
            </a:r>
            <a:r>
              <a:rPr lang="en-US" dirty="0" smtClean="0"/>
              <a:t>), </a:t>
            </a:r>
            <a:r>
              <a:rPr lang="en-US" dirty="0"/>
              <a:t>vibration </a:t>
            </a:r>
            <a:r>
              <a:rPr lang="en-US" dirty="0" smtClean="0"/>
              <a:t>, </a:t>
            </a:r>
            <a:r>
              <a:rPr lang="en-US" dirty="0"/>
              <a:t>touch. </a:t>
            </a:r>
            <a:endParaRPr lang="en-US" dirty="0" smtClean="0"/>
          </a:p>
          <a:p>
            <a:pPr algn="just"/>
            <a:r>
              <a:rPr lang="en-US" dirty="0" smtClean="0"/>
              <a:t>Autonomic </a:t>
            </a:r>
            <a:r>
              <a:rPr lang="en-US" dirty="0"/>
              <a:t>nerves supply the blood vessels, sweat glands and </a:t>
            </a:r>
            <a:r>
              <a:rPr lang="en-US" dirty="0" err="1"/>
              <a:t>arrector</a:t>
            </a:r>
            <a:r>
              <a:rPr lang="en-US" dirty="0"/>
              <a:t> </a:t>
            </a:r>
            <a:r>
              <a:rPr lang="en-US" dirty="0" err="1"/>
              <a:t>pili</a:t>
            </a:r>
            <a:r>
              <a:rPr lang="en-US" dirty="0"/>
              <a:t> </a:t>
            </a:r>
            <a:r>
              <a:rPr lang="en-US" dirty="0" smtClean="0"/>
              <a:t>muscles.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257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Sebaceous glands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715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develop </a:t>
            </a:r>
            <a:r>
              <a:rPr lang="en-US" dirty="0" err="1"/>
              <a:t>embryologically</a:t>
            </a:r>
            <a:r>
              <a:rPr lang="en-US" dirty="0"/>
              <a:t> from hair germs, but a few free glands arise from the epidermis. </a:t>
            </a:r>
            <a:endParaRPr lang="en-US" dirty="0" smtClean="0"/>
          </a:p>
          <a:p>
            <a:pPr algn="just"/>
            <a:r>
              <a:rPr lang="en-US" dirty="0" smtClean="0"/>
              <a:t>Those </a:t>
            </a:r>
            <a:r>
              <a:rPr lang="en-US" dirty="0"/>
              <a:t>associated with hairs lie in the obtuse angle between the follicle and the epidermis. </a:t>
            </a:r>
            <a:endParaRPr lang="en-US" dirty="0" smtClean="0"/>
          </a:p>
          <a:p>
            <a:pPr algn="just"/>
            <a:r>
              <a:rPr lang="en-US" dirty="0" err="1" smtClean="0"/>
              <a:t>multilobed</a:t>
            </a:r>
            <a:r>
              <a:rPr lang="en-US" dirty="0" smtClean="0"/>
              <a:t> </a:t>
            </a:r>
            <a:r>
              <a:rPr lang="en-US" dirty="0"/>
              <a:t>and contain cells full of lipid, which are shed whole(</a:t>
            </a:r>
            <a:r>
              <a:rPr lang="en-US" dirty="0" err="1"/>
              <a:t>holocrine</a:t>
            </a:r>
            <a:r>
              <a:rPr lang="en-US" dirty="0"/>
              <a:t> secretion)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 err="1" smtClean="0"/>
              <a:t>lubricates,waterproofs</a:t>
            </a:r>
            <a:r>
              <a:rPr lang="en-US" dirty="0" smtClean="0"/>
              <a:t> </a:t>
            </a:r>
            <a:r>
              <a:rPr lang="en-US" dirty="0"/>
              <a:t>the skin, and protects it from drying; </a:t>
            </a:r>
            <a:r>
              <a:rPr lang="en-US" dirty="0" smtClean="0"/>
              <a:t>mildly </a:t>
            </a:r>
            <a:r>
              <a:rPr lang="en-US" dirty="0"/>
              <a:t>bactericidal and </a:t>
            </a:r>
            <a:r>
              <a:rPr lang="en-US" dirty="0" err="1"/>
              <a:t>fungistatic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Free </a:t>
            </a:r>
            <a:r>
              <a:rPr lang="en-US" dirty="0"/>
              <a:t>sebaceous </a:t>
            </a:r>
            <a:r>
              <a:rPr lang="en-US" dirty="0" smtClean="0"/>
              <a:t>glands may </a:t>
            </a:r>
            <a:r>
              <a:rPr lang="en-US" dirty="0"/>
              <a:t>be found in the eyelid </a:t>
            </a:r>
            <a:r>
              <a:rPr lang="en-US" b="1" i="1" dirty="0">
                <a:solidFill>
                  <a:srgbClr val="FFFF00"/>
                </a:solidFill>
              </a:rPr>
              <a:t>(</a:t>
            </a:r>
            <a:r>
              <a:rPr lang="en-US" b="1" i="1" dirty="0" err="1">
                <a:solidFill>
                  <a:srgbClr val="FFFF00"/>
                </a:solidFill>
              </a:rPr>
              <a:t>meibomian</a:t>
            </a:r>
            <a:r>
              <a:rPr lang="en-US" b="1" i="1" dirty="0">
                <a:solidFill>
                  <a:srgbClr val="FFFF00"/>
                </a:solidFill>
              </a:rPr>
              <a:t> glands),</a:t>
            </a:r>
            <a:r>
              <a:rPr lang="en-US" b="1" dirty="0">
                <a:solidFill>
                  <a:srgbClr val="FFFF00"/>
                </a:solidFill>
              </a:rPr>
              <a:t>mucous membranes </a:t>
            </a:r>
            <a:r>
              <a:rPr lang="en-US" b="1" i="1" dirty="0">
                <a:solidFill>
                  <a:srgbClr val="FFFF00"/>
                </a:solidFill>
              </a:rPr>
              <a:t>(Fordyce spots),</a:t>
            </a:r>
            <a:r>
              <a:rPr lang="en-US" b="1" dirty="0">
                <a:solidFill>
                  <a:srgbClr val="FFFF00"/>
                </a:solidFill>
              </a:rPr>
              <a:t> nipple, </a:t>
            </a:r>
            <a:r>
              <a:rPr lang="en-US" b="1" dirty="0" err="1">
                <a:solidFill>
                  <a:srgbClr val="FFFF00"/>
                </a:solidFill>
              </a:rPr>
              <a:t>perianalregion</a:t>
            </a:r>
            <a:r>
              <a:rPr lang="en-US" b="1" dirty="0">
                <a:solidFill>
                  <a:srgbClr val="FFFF00"/>
                </a:solidFill>
              </a:rPr>
              <a:t> and genitalia.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02107"/>
            <a:ext cx="8229600" cy="412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78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gency FB" pitchFamily="34" charset="0"/>
              </a:rPr>
              <a:t>Skin can decide if you are : </a:t>
            </a:r>
            <a:br>
              <a:rPr lang="en-US" b="1" dirty="0" smtClean="0">
                <a:latin typeface="Agency FB" pitchFamily="34" charset="0"/>
              </a:rPr>
            </a:br>
            <a:r>
              <a:rPr lang="en-US" b="1" dirty="0" smtClean="0">
                <a:latin typeface="Agency FB" pitchFamily="34" charset="0"/>
              </a:rPr>
              <a:t>or</a:t>
            </a:r>
            <a:endParaRPr lang="en-US" b="1" dirty="0">
              <a:latin typeface="Agency FB" pitchFamily="34" charset="0"/>
            </a:endParaRPr>
          </a:p>
        </p:txBody>
      </p:sp>
      <p:pic>
        <p:nvPicPr>
          <p:cNvPr id="4" name="عنصر نائب للمحتوى 3" descr="9242125-Fingerprint-Guy-Stock-Vector-fingerprint-arms-carto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590800"/>
            <a:ext cx="3962400" cy="3590544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1371600" y="1295400"/>
            <a:ext cx="20574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itchFamily="34" charset="0"/>
              </a:rPr>
              <a:t>criminal</a:t>
            </a:r>
            <a:endParaRPr lang="en-US" sz="3200" b="1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34000" y="1295400"/>
            <a:ext cx="2286000" cy="685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>innocent</a:t>
            </a:r>
            <a:endParaRPr lang="en-US" sz="32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720181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Sweat glands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715000"/>
          </a:xfrm>
        </p:spPr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rgbClr val="FFFF00"/>
                </a:solidFill>
              </a:rPr>
              <a:t>Eccrine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FF00"/>
                </a:solidFill>
              </a:rPr>
              <a:t>sweat glands </a:t>
            </a:r>
            <a:endParaRPr lang="en-US" b="1" dirty="0">
              <a:solidFill>
                <a:srgbClr val="FFFF00"/>
              </a:solidFill>
            </a:endParaRPr>
          </a:p>
          <a:p>
            <a:pPr algn="just"/>
            <a:r>
              <a:rPr lang="en-US" dirty="0" smtClean="0"/>
              <a:t>2–3 </a:t>
            </a:r>
            <a:r>
              <a:rPr lang="en-US" dirty="0"/>
              <a:t>million sweat glands distributed all over the body </a:t>
            </a:r>
            <a:r>
              <a:rPr lang="en-US" dirty="0" smtClean="0"/>
              <a:t>surface, most </a:t>
            </a:r>
            <a:r>
              <a:rPr lang="en-US" dirty="0"/>
              <a:t>numerous on the palms, soles and </a:t>
            </a:r>
            <a:r>
              <a:rPr lang="en-US" dirty="0" err="1"/>
              <a:t>axillae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tightly coiled glands lie deep in the dermis, and the emerging duct passes to the surface by penetrating the epidermis in a corkscrew fashion. </a:t>
            </a:r>
            <a:endParaRPr lang="en-US" dirty="0" smtClean="0"/>
          </a:p>
          <a:p>
            <a:pPr algn="just"/>
            <a:r>
              <a:rPr lang="en-US" dirty="0" smtClean="0"/>
              <a:t>Initially</a:t>
            </a:r>
            <a:r>
              <a:rPr lang="en-US" dirty="0"/>
              <a:t>, sweat is isotonic with plasma but, under normal conditions, it becomes hypotonic by the time it is discharged at the </a:t>
            </a:r>
            <a:r>
              <a:rPr lang="en-US" dirty="0" smtClean="0"/>
              <a:t>surface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7" y="1948656"/>
            <a:ext cx="21431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81000"/>
            <a:ext cx="8915400" cy="647700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 </a:t>
            </a:r>
            <a:r>
              <a:rPr lang="en-US" b="1" i="1" dirty="0" err="1">
                <a:solidFill>
                  <a:srgbClr val="FFFF00"/>
                </a:solidFill>
              </a:rPr>
              <a:t>Apocrine</a:t>
            </a:r>
            <a:r>
              <a:rPr lang="en-US" b="1" i="1" dirty="0">
                <a:solidFill>
                  <a:srgbClr val="FFFF00"/>
                </a:solidFill>
              </a:rPr>
              <a:t> sweat glands </a:t>
            </a:r>
            <a:endParaRPr lang="en-US" b="1" dirty="0">
              <a:solidFill>
                <a:srgbClr val="FFFF00"/>
              </a:solidFill>
            </a:endParaRPr>
          </a:p>
          <a:p>
            <a:pPr algn="just"/>
            <a:r>
              <a:rPr lang="en-US" dirty="0" err="1" smtClean="0"/>
              <a:t>Apocrine</a:t>
            </a:r>
            <a:r>
              <a:rPr lang="en-US" dirty="0" smtClean="0"/>
              <a:t> </a:t>
            </a:r>
            <a:r>
              <a:rPr lang="en-US" dirty="0"/>
              <a:t>glands are limited to the </a:t>
            </a:r>
            <a:r>
              <a:rPr lang="en-US" dirty="0" err="1"/>
              <a:t>axillae</a:t>
            </a:r>
            <a:r>
              <a:rPr lang="en-US" dirty="0"/>
              <a:t>, </a:t>
            </a:r>
            <a:r>
              <a:rPr lang="en-US" dirty="0" err="1"/>
              <a:t>nipples,periumbilical</a:t>
            </a:r>
            <a:r>
              <a:rPr lang="en-US" dirty="0"/>
              <a:t> area, perineum and genitalia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The coiled tubular glands (larger than </a:t>
            </a:r>
            <a:r>
              <a:rPr lang="en-US" dirty="0" err="1"/>
              <a:t>eccrine</a:t>
            </a:r>
            <a:r>
              <a:rPr lang="en-US" dirty="0"/>
              <a:t> glands) lie deep in the dermis, and during sweating the luminal part of their cells is lost (decapitation secretion). </a:t>
            </a:r>
            <a:endParaRPr lang="en-US" dirty="0" smtClean="0"/>
          </a:p>
          <a:p>
            <a:pPr algn="just"/>
            <a:r>
              <a:rPr lang="en-US" dirty="0" smtClean="0"/>
              <a:t>Apocrine </a:t>
            </a:r>
            <a:r>
              <a:rPr lang="en-US" dirty="0"/>
              <a:t>sweat passes via the duct into the mid-portion of the hair follicle. </a:t>
            </a:r>
            <a:endParaRPr lang="en-US" dirty="0" smtClean="0"/>
          </a:p>
          <a:p>
            <a:pPr algn="just"/>
            <a:r>
              <a:rPr lang="en-US" dirty="0" smtClean="0"/>
              <a:t>action </a:t>
            </a:r>
            <a:r>
              <a:rPr lang="en-US" dirty="0"/>
              <a:t>of bacteria on apocrine sweat is responsible for body </a:t>
            </a:r>
            <a:r>
              <a:rPr lang="en-US" dirty="0" err="1"/>
              <a:t>odour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innervated </a:t>
            </a:r>
            <a:r>
              <a:rPr lang="en-US" dirty="0"/>
              <a:t>by adrenergic </a:t>
            </a:r>
            <a:r>
              <a:rPr lang="en-US" dirty="0" err="1"/>
              <a:t>fibres</a:t>
            </a:r>
            <a:r>
              <a:rPr lang="en-US" dirty="0"/>
              <a:t> of </a:t>
            </a:r>
            <a:r>
              <a:rPr lang="en-US" dirty="0" smtClean="0"/>
              <a:t>sympathetic </a:t>
            </a:r>
            <a:r>
              <a:rPr lang="en-US" dirty="0"/>
              <a:t>nervous system.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Hair follicle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6388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Hair </a:t>
            </a:r>
            <a:r>
              <a:rPr lang="en-US" dirty="0"/>
              <a:t>is the keratinized product of the hair follicle, a tube-like structure continuous with the epidermis at its upper end.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hair </a:t>
            </a:r>
            <a:r>
              <a:rPr lang="en-US" dirty="0" err="1"/>
              <a:t>fibre</a:t>
            </a:r>
            <a:r>
              <a:rPr lang="en-US" dirty="0"/>
              <a:t> is made up of three cell layers: an outer cuticle, the </a:t>
            </a:r>
            <a:r>
              <a:rPr lang="en-US" dirty="0" smtClean="0"/>
              <a:t>cortex and </a:t>
            </a:r>
            <a:r>
              <a:rPr lang="en-US" dirty="0"/>
              <a:t>a variable central </a:t>
            </a:r>
            <a:r>
              <a:rPr lang="en-US" dirty="0" smtClean="0"/>
              <a:t>medulla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inner root sheath which surrounds the hair </a:t>
            </a:r>
            <a:r>
              <a:rPr lang="en-US" dirty="0" err="1"/>
              <a:t>fibre</a:t>
            </a:r>
            <a:r>
              <a:rPr lang="en-US" dirty="0"/>
              <a:t> </a:t>
            </a:r>
            <a:r>
              <a:rPr lang="en-US" dirty="0" smtClean="0"/>
              <a:t>disintegrates </a:t>
            </a:r>
            <a:r>
              <a:rPr lang="en-US" dirty="0"/>
              <a:t>before the hair emerges from the skin</a:t>
            </a:r>
            <a:r>
              <a:rPr lang="en-US"/>
              <a:t>. </a:t>
            </a:r>
            <a:endParaRPr lang="en-US" smtClean="0"/>
          </a:p>
          <a:p>
            <a:pPr algn="just"/>
            <a:r>
              <a:rPr lang="en-US" smtClean="0"/>
              <a:t>The </a:t>
            </a:r>
            <a:r>
              <a:rPr lang="en-US" dirty="0"/>
              <a:t>inner root sheath is itself enclosed by the outer root sheath, which forms a continuous structure extending from the hair bulb to the epidermis.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086600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6629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sz="3600" dirty="0"/>
              <a:t>Hairs are classified into three main types.</a:t>
            </a:r>
          </a:p>
          <a:p>
            <a:pPr algn="just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1.Lanugo hairs: </a:t>
            </a:r>
            <a:r>
              <a:rPr lang="en-US" sz="3600" dirty="0" smtClean="0"/>
              <a:t>Fine </a:t>
            </a:r>
            <a:r>
              <a:rPr lang="en-US" sz="3600" dirty="0"/>
              <a:t>long hairs covering the </a:t>
            </a:r>
            <a:r>
              <a:rPr lang="en-US" sz="3600" dirty="0" err="1"/>
              <a:t>foetus</a:t>
            </a:r>
            <a:r>
              <a:rPr lang="en-US" sz="3600" dirty="0" smtClean="0"/>
              <a:t>, </a:t>
            </a:r>
            <a:endParaRPr lang="en-US" sz="3600" dirty="0"/>
          </a:p>
          <a:p>
            <a:pPr algn="just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2.Vellus hairs: </a:t>
            </a:r>
            <a:r>
              <a:rPr lang="en-US" sz="3600" dirty="0" smtClean="0"/>
              <a:t>Fine </a:t>
            </a:r>
            <a:r>
              <a:rPr lang="en-US" sz="3600" dirty="0"/>
              <a:t>short </a:t>
            </a:r>
            <a:r>
              <a:rPr lang="en-US" sz="3600" dirty="0" err="1"/>
              <a:t>unmedullated</a:t>
            </a:r>
            <a:r>
              <a:rPr lang="en-US" sz="3600" dirty="0"/>
              <a:t> hairs </a:t>
            </a:r>
            <a:r>
              <a:rPr lang="en-US" sz="3600" dirty="0" smtClean="0"/>
              <a:t>covering </a:t>
            </a:r>
            <a:r>
              <a:rPr lang="en-US" sz="3600" dirty="0"/>
              <a:t>much </a:t>
            </a:r>
            <a:r>
              <a:rPr lang="en-US" sz="3600" dirty="0" smtClean="0"/>
              <a:t>of body, replace </a:t>
            </a:r>
            <a:r>
              <a:rPr lang="en-US" sz="3600" dirty="0" err="1" smtClean="0"/>
              <a:t>lanugo</a:t>
            </a:r>
            <a:r>
              <a:rPr lang="en-US" sz="3600" dirty="0" smtClean="0"/>
              <a:t> hairs before </a:t>
            </a:r>
            <a:r>
              <a:rPr lang="en-US" sz="3600" dirty="0"/>
              <a:t>birth.</a:t>
            </a:r>
          </a:p>
          <a:p>
            <a:pPr algn="just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3.Terminal hairs: </a:t>
            </a:r>
            <a:r>
              <a:rPr lang="en-US" sz="3600" dirty="0" smtClean="0"/>
              <a:t>Long </a:t>
            </a:r>
            <a:r>
              <a:rPr lang="en-US" sz="3600" dirty="0"/>
              <a:t>coarse </a:t>
            </a:r>
            <a:r>
              <a:rPr lang="en-US" sz="3600" dirty="0" err="1"/>
              <a:t>medullated</a:t>
            </a:r>
            <a:r>
              <a:rPr lang="en-US" sz="3600" dirty="0"/>
              <a:t> hairs </a:t>
            </a:r>
            <a:r>
              <a:rPr lang="en-US" sz="3600" dirty="0" smtClean="0"/>
              <a:t>scalp </a:t>
            </a:r>
            <a:r>
              <a:rPr lang="en-US" sz="3600" dirty="0"/>
              <a:t>or pubic </a:t>
            </a:r>
            <a:r>
              <a:rPr lang="en-US" sz="3600" dirty="0" smtClean="0"/>
              <a:t>regions. growth influenced </a:t>
            </a:r>
            <a:r>
              <a:rPr lang="en-US" sz="3600" dirty="0"/>
              <a:t>by </a:t>
            </a:r>
            <a:r>
              <a:rPr lang="en-US" sz="3600" dirty="0" smtClean="0"/>
              <a:t> androgen</a:t>
            </a:r>
            <a:endParaRPr lang="en-US" sz="3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858000" cy="548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ernard MT Condensed" pitchFamily="18" charset="0"/>
              </a:rPr>
              <a:t>Skin can decide your race</a:t>
            </a:r>
            <a:endParaRPr lang="en-US" sz="3600" dirty="0">
              <a:latin typeface="Bernard MT Condensed" pitchFamily="18" charset="0"/>
            </a:endParaRPr>
          </a:p>
        </p:txBody>
      </p:sp>
      <p:pic>
        <p:nvPicPr>
          <p:cNvPr id="5" name="عنصر نائب للصورة 4" descr="CBNZLVzWkAEX9NX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856" r="1685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download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5867400" y="1447800"/>
            <a:ext cx="2057400" cy="411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Skin is the largest organ in the body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downloa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133600"/>
            <a:ext cx="4348162" cy="4343399"/>
          </a:xfrm>
        </p:spPr>
      </p:pic>
      <p:sp>
        <p:nvSpPr>
          <p:cNvPr id="5" name="وسيلة شرح خطية 1 4"/>
          <p:cNvSpPr/>
          <p:nvPr/>
        </p:nvSpPr>
        <p:spPr>
          <a:xfrm>
            <a:off x="5638800" y="914400"/>
            <a:ext cx="2971800" cy="19812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itchFamily="34" charset="0"/>
              </a:rPr>
              <a:t>Skin weighs an average </a:t>
            </a:r>
          </a:p>
          <a:p>
            <a:pPr algn="ctr"/>
            <a:r>
              <a:rPr lang="en-US" sz="3600" dirty="0" smtClean="0">
                <a:latin typeface="Arial Rounded MT Bold" pitchFamily="34" charset="0"/>
              </a:rPr>
              <a:t>of </a:t>
            </a:r>
            <a:endParaRPr lang="en-US" sz="3600" dirty="0">
              <a:latin typeface="Arial Rounded MT Bold" pitchFamily="34" charset="0"/>
            </a:endParaRPr>
          </a:p>
        </p:txBody>
      </p:sp>
      <p:pic>
        <p:nvPicPr>
          <p:cNvPr id="6" name="صورة 5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21336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419600"/>
            <a:ext cx="5903912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i="1" u="sng" dirty="0" smtClean="0"/>
              <a:t>Skin covers an area of 2m</a:t>
            </a:r>
            <a:r>
              <a:rPr lang="en-US" sz="4000" i="1" u="sng" baseline="30000" dirty="0" smtClean="0"/>
              <a:t>2</a:t>
            </a:r>
            <a:endParaRPr lang="en-US" sz="4000" i="1" u="sng" dirty="0"/>
          </a:p>
        </p:txBody>
      </p:sp>
      <p:pic>
        <p:nvPicPr>
          <p:cNvPr id="5" name="عنصر نائب للصورة 4" descr="imag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31" r="1331"/>
          <a:stretch>
            <a:fillRect/>
          </a:stretch>
        </p:blipFill>
        <p:spPr>
          <a:xfrm>
            <a:off x="838200" y="612775"/>
            <a:ext cx="7391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 descr="wall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732" b="5732"/>
          <a:stretch>
            <a:fillRect/>
          </a:stretch>
        </p:blipFill>
        <p:spPr/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85800" y="5029200"/>
            <a:ext cx="7772400" cy="114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 smtClean="0"/>
              <a:t>It acts as a barrier, protecting the body from harsh external conditions and preventing the loss of important body constituents, especially water.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1854</TotalTime>
  <Words>1420</Words>
  <Application>Microsoft Office PowerPoint</Application>
  <PresentationFormat>عرض على الشاشة (3:4)‏</PresentationFormat>
  <Paragraphs>108</Paragraphs>
  <Slides>37</Slides>
  <Notes>0</Notes>
  <HiddenSlides>1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سمة Office</vt:lpstr>
      <vt:lpstr>STRUCTURE AND FUNCTION  OF THE SKIN</vt:lpstr>
      <vt:lpstr>Skin is your passport into the world</vt:lpstr>
      <vt:lpstr>Skin can decide if you are :  or</vt:lpstr>
      <vt:lpstr>Skin can decide your race</vt:lpstr>
      <vt:lpstr>عرض تقديمي في PowerPoint</vt:lpstr>
      <vt:lpstr>عرض تقديمي في PowerPoint</vt:lpstr>
      <vt:lpstr>Skin covers an area of 2m2</vt:lpstr>
      <vt:lpstr>عرض تقديمي في PowerPoint</vt:lpstr>
      <vt:lpstr>عرض تقديمي في PowerPoint</vt:lpstr>
      <vt:lpstr> Epidermis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Keratinization</vt:lpstr>
      <vt:lpstr>Other cells in the epidermis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Dermis </vt:lpstr>
      <vt:lpstr>عرض تقديمي في PowerPoint</vt:lpstr>
      <vt:lpstr>عرض تقديمي في PowerPoint</vt:lpstr>
      <vt:lpstr> Muscles </vt:lpstr>
      <vt:lpstr>عرض تقديمي في PowerPoint</vt:lpstr>
      <vt:lpstr>عرض تقديمي في PowerPoint</vt:lpstr>
      <vt:lpstr> Sebaceous glands  </vt:lpstr>
      <vt:lpstr>عرض تقديمي في PowerPoint</vt:lpstr>
      <vt:lpstr>عرض تقديمي في PowerPoint</vt:lpstr>
      <vt:lpstr> Sweat glands  </vt:lpstr>
      <vt:lpstr>عرض تقديمي في PowerPoint</vt:lpstr>
      <vt:lpstr>عرض تقديمي في PowerPoint</vt:lpstr>
      <vt:lpstr> Hair follicle  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lg</dc:creator>
  <cp:lastModifiedBy>DELL</cp:lastModifiedBy>
  <cp:revision>108</cp:revision>
  <dcterms:created xsi:type="dcterms:W3CDTF">2015-09-08T09:58:25Z</dcterms:created>
  <dcterms:modified xsi:type="dcterms:W3CDTF">2018-09-22T19:32:25Z</dcterms:modified>
</cp:coreProperties>
</file>