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81" r:id="rId4"/>
    <p:sldId id="283" r:id="rId5"/>
    <p:sldId id="282" r:id="rId6"/>
    <p:sldId id="284" r:id="rId7"/>
    <p:sldId id="260" r:id="rId8"/>
    <p:sldId id="261" r:id="rId9"/>
    <p:sldId id="280" r:id="rId10"/>
    <p:sldId id="262" r:id="rId11"/>
    <p:sldId id="263" r:id="rId12"/>
    <p:sldId id="264" r:id="rId13"/>
    <p:sldId id="285" r:id="rId14"/>
    <p:sldId id="265" r:id="rId15"/>
    <p:sldId id="28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7EE45-FD81-46CD-8F55-37EC9789975A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3D32B-C155-401B-B334-5C0F34997B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7EE45-FD81-46CD-8F55-37EC9789975A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3D32B-C155-401B-B334-5C0F34997B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7EE45-FD81-46CD-8F55-37EC9789975A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3D32B-C155-401B-B334-5C0F34997B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7EE45-FD81-46CD-8F55-37EC9789975A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3D32B-C155-401B-B334-5C0F34997B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7EE45-FD81-46CD-8F55-37EC9789975A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3D32B-C155-401B-B334-5C0F34997B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7EE45-FD81-46CD-8F55-37EC9789975A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3D32B-C155-401B-B334-5C0F34997B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7EE45-FD81-46CD-8F55-37EC9789975A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3D32B-C155-401B-B334-5C0F34997B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7EE45-FD81-46CD-8F55-37EC9789975A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3D32B-C155-401B-B334-5C0F34997B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7EE45-FD81-46CD-8F55-37EC9789975A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3D32B-C155-401B-B334-5C0F34997B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7EE45-FD81-46CD-8F55-37EC9789975A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3D32B-C155-401B-B334-5C0F34997B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7EE45-FD81-46CD-8F55-37EC9789975A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3D32B-C155-401B-B334-5C0F34997B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7EE45-FD81-46CD-8F55-37EC9789975A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3D32B-C155-401B-B334-5C0F34997B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Sexullay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transmitted diseases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181600"/>
          </a:xfrm>
        </p:spPr>
        <p:txBody>
          <a:bodyPr>
            <a:normAutofit/>
          </a:bodyPr>
          <a:lstStyle/>
          <a:p>
            <a:pPr algn="just"/>
            <a:r>
              <a:rPr lang="en-US" sz="3600" dirty="0" err="1"/>
              <a:t>Sexullay</a:t>
            </a:r>
            <a:r>
              <a:rPr lang="en-US" sz="3600" dirty="0"/>
              <a:t> transmitted diseases can present as: </a:t>
            </a:r>
            <a:endParaRPr lang="en-US" sz="3600" dirty="0" smtClean="0"/>
          </a:p>
          <a:p>
            <a:pPr algn="just"/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Genital </a:t>
            </a:r>
            <a: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ulcers, </a:t>
            </a:r>
            <a:r>
              <a:rPr lang="en-US" sz="36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Urethritis</a:t>
            </a:r>
            <a: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6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Cervicitis</a:t>
            </a:r>
            <a: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Vaginal discharge, and Papules. </a:t>
            </a:r>
            <a:endParaRPr lang="en-US" sz="36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n-US" sz="3600" dirty="0" smtClean="0"/>
              <a:t>In </a:t>
            </a:r>
            <a:r>
              <a:rPr lang="en-US" sz="3600" dirty="0"/>
              <a:t>developed countries, most patients who have genital ulcer have either herpes virus, syphilis, or </a:t>
            </a:r>
            <a:r>
              <a:rPr lang="en-US" sz="3600" dirty="0" err="1"/>
              <a:t>chancroid</a:t>
            </a:r>
            <a:r>
              <a:rPr lang="en-US" sz="3600" dirty="0"/>
              <a:t>. </a:t>
            </a:r>
            <a:endParaRPr lang="en-US" sz="3600" dirty="0" smtClean="0"/>
          </a:p>
          <a:p>
            <a:pPr algn="just"/>
            <a:r>
              <a:rPr lang="en-US" sz="3600" dirty="0" smtClean="0"/>
              <a:t>Herpes </a:t>
            </a:r>
            <a:r>
              <a:rPr lang="en-US" sz="3600" dirty="0"/>
              <a:t>is the most prevalent.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Urethritis</a:t>
            </a:r>
            <a:endParaRPr lang="en-US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990600"/>
            <a:ext cx="8915400" cy="5867400"/>
          </a:xfrm>
        </p:spPr>
        <p:txBody>
          <a:bodyPr>
            <a:normAutofit/>
          </a:bodyPr>
          <a:lstStyle/>
          <a:p>
            <a:pPr algn="just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urethral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discharge of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mucopurulent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 purulent material and sometimes by dysuria or urethral pruritus. 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N. </a:t>
            </a:r>
            <a:r>
              <a:rPr lang="en-US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gonorrhoeae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C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trachomatis</a:t>
            </a:r>
          </a:p>
          <a:p>
            <a:pPr algn="just"/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nongonococcal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urethritis is demonstrated by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:</a:t>
            </a:r>
          </a:p>
          <a:p>
            <a:pPr algn="just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absence of gram negative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intracellular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diplococcic, 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negative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gonococcal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culture result, and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</a:p>
          <a:p>
            <a:pPr algn="just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detection of inflammatory cells (at lest five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polymorphonuclear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leukocytes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b="1" i="1" dirty="0" err="1" smtClean="0">
                <a:solidFill>
                  <a:srgbClr val="FFC000"/>
                </a:solidFill>
              </a:rPr>
              <a:t>Gonococcal</a:t>
            </a:r>
            <a:r>
              <a:rPr lang="en-US" b="1" i="1" dirty="0" smtClean="0">
                <a:solidFill>
                  <a:srgbClr val="FFC000"/>
                </a:solidFill>
              </a:rPr>
              <a:t> </a:t>
            </a:r>
            <a:r>
              <a:rPr lang="en-US" b="1" i="1" dirty="0" err="1" smtClean="0">
                <a:solidFill>
                  <a:srgbClr val="FFC000"/>
                </a:solidFill>
              </a:rPr>
              <a:t>urethritis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838200"/>
            <a:ext cx="8991600" cy="6019800"/>
          </a:xfrm>
        </p:spPr>
        <p:txBody>
          <a:bodyPr>
            <a:normAutofit/>
          </a:bodyPr>
          <a:lstStyle/>
          <a:p>
            <a:pPr algn="just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gram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negative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coccus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infects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columnar or cuboidal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epithelium create a purulent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discharge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pPr algn="just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large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numbers of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phagocytosed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gonococci in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pairs              ( diplococcic )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within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polymorphonuclear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leukocytes. 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3-5 days incubation period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sudden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onset of burning frequent urination, and a yellow, thick purulent urethral discharge. 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spread to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prostate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gland, seminal vesicles,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epididymis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228600"/>
            <a:ext cx="8915400" cy="6629400"/>
          </a:xfrm>
        </p:spPr>
        <p:txBody>
          <a:bodyPr>
            <a:normAutofit/>
          </a:bodyPr>
          <a:lstStyle/>
          <a:p>
            <a:pPr algn="just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females 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asymptomatic disease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urethritis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begins with frequency and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dysuria.pus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 discharge from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external urinary meatus or after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urethra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milked with a finger in the vagina. 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endocervicitis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found in 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40%-60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</a:t>
            </a:r>
            <a:endParaRPr 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endocervical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infection nonspecific, pale yellow vaginal discharge. cervix may appear normal or show inflammatory changes with erosions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52400" y="609600"/>
            <a:ext cx="88392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Diagnosis </a:t>
            </a:r>
          </a:p>
          <a:p>
            <a:pPr algn="just"/>
            <a:r>
              <a:rPr lang="en-US" sz="36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gram negative diplococcic are present inside </a:t>
            </a:r>
            <a:r>
              <a:rPr lang="en-US" sz="3600" b="1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polmorphonuclear</a:t>
            </a:r>
            <a:r>
              <a:rPr lang="en-US" sz="36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leukocytes. </a:t>
            </a:r>
          </a:p>
          <a:p>
            <a:pPr algn="just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nucleic acid amplification tests and Culture</a:t>
            </a:r>
          </a:p>
          <a:p>
            <a:pPr algn="just"/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Treatment</a:t>
            </a:r>
          </a:p>
          <a:p>
            <a:pPr algn="just"/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Cefixime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400mg,ciprofloxacin 500mg,ofloxacin 400mg or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cefotriaxone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500mg IM all in single dose. </a:t>
            </a:r>
          </a:p>
          <a:p>
            <a:pPr algn="just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patients should receive treatment for Chlamydia.</a:t>
            </a:r>
            <a:endParaRPr lang="ar-IQ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FFC000"/>
                </a:solidFill>
              </a:rPr>
              <a:t>Non-</a:t>
            </a:r>
            <a:r>
              <a:rPr lang="en-US" b="1" i="1" dirty="0" err="1" smtClean="0">
                <a:solidFill>
                  <a:srgbClr val="FFC000"/>
                </a:solidFill>
              </a:rPr>
              <a:t>gonococcal</a:t>
            </a:r>
            <a:r>
              <a:rPr lang="en-US" b="1" i="1" dirty="0" smtClean="0">
                <a:solidFill>
                  <a:srgbClr val="FFC000"/>
                </a:solidFill>
              </a:rPr>
              <a:t> </a:t>
            </a:r>
            <a:r>
              <a:rPr lang="en-US" b="1" i="1" dirty="0" err="1" smtClean="0">
                <a:solidFill>
                  <a:srgbClr val="FFC000"/>
                </a:solidFill>
              </a:rPr>
              <a:t>urethritis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371600"/>
            <a:ext cx="8915400" cy="5486400"/>
          </a:xfrm>
        </p:spPr>
        <p:txBody>
          <a:bodyPr>
            <a:noAutofit/>
          </a:bodyPr>
          <a:lstStyle/>
          <a:p>
            <a:pPr algn="just"/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chlamydial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infection is responsible for about half of NGU </a:t>
            </a:r>
          </a:p>
          <a:p>
            <a:pPr algn="just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male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urethritis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begins with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dysuria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urethral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discharge 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28 days after sexual contact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a smarting sensation while urinating and a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mucoid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discharge. 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female signs and symptoms in females are even more nonspecific.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04800" y="457200"/>
            <a:ext cx="85344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Diagnosis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just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presence of C.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trachomatis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excluding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gonococcal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infection. the presence of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polymorphonuclear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leukocytes </a:t>
            </a:r>
          </a:p>
          <a:p>
            <a:pPr algn="just"/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Treatment</a:t>
            </a:r>
          </a:p>
          <a:p>
            <a:pPr algn="just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Doxycycline 100 mg twice daily for 7 days or azithromycin 1 gm oral once are the drugs of choice. </a:t>
            </a:r>
          </a:p>
          <a:p>
            <a:pPr algn="just"/>
            <a:r>
              <a:rPr lang="en-US" sz="3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levofloxacin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500mg oral once daily for 7 days or erythromycin 500 mg four times daily for 7 days.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8991600" cy="7086600"/>
          </a:xfrm>
        </p:spPr>
        <p:txBody>
          <a:bodyPr>
            <a:normAutofit/>
          </a:bodyPr>
          <a:lstStyle/>
          <a:p>
            <a:r>
              <a:rPr lang="en-US" sz="41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Syphilis</a:t>
            </a:r>
            <a:endParaRPr lang="en-US" sz="41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n-US" dirty="0" err="1" smtClean="0"/>
              <a:t>Treponema</a:t>
            </a:r>
            <a:r>
              <a:rPr lang="en-US" dirty="0" smtClean="0"/>
              <a:t> </a:t>
            </a:r>
            <a:r>
              <a:rPr lang="en-US" dirty="0" err="1" smtClean="0"/>
              <a:t>pallidum</a:t>
            </a:r>
            <a:r>
              <a:rPr lang="en-US" dirty="0" smtClean="0"/>
              <a:t> </a:t>
            </a:r>
          </a:p>
          <a:p>
            <a:pPr algn="just"/>
            <a:r>
              <a:rPr lang="en-US" dirty="0" smtClean="0"/>
              <a:t>congenital</a:t>
            </a:r>
          </a:p>
          <a:p>
            <a:pPr algn="just"/>
            <a:r>
              <a:rPr lang="en-US" dirty="0" smtClean="0"/>
              <a:t>acquired ( blood</a:t>
            </a:r>
            <a:r>
              <a:rPr lang="en-US" dirty="0"/>
              <a:t>, </a:t>
            </a:r>
            <a:r>
              <a:rPr lang="en-US" dirty="0" smtClean="0"/>
              <a:t>accidental inoculation )</a:t>
            </a:r>
          </a:p>
          <a:p>
            <a:pPr algn="just"/>
            <a:r>
              <a:rPr lang="en-US" dirty="0" smtClean="0"/>
              <a:t>most </a:t>
            </a:r>
            <a:r>
              <a:rPr lang="en-US" dirty="0"/>
              <a:t>important </a:t>
            </a:r>
            <a:r>
              <a:rPr lang="en-US" dirty="0" smtClean="0"/>
              <a:t>route is </a:t>
            </a:r>
            <a:r>
              <a:rPr lang="en-US" dirty="0"/>
              <a:t>through sexual </a:t>
            </a:r>
            <a:r>
              <a:rPr lang="en-US" dirty="0" smtClean="0"/>
              <a:t>contact</a:t>
            </a:r>
            <a:endParaRPr lang="en-US" dirty="0"/>
          </a:p>
          <a:p>
            <a:pPr algn="just"/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Congenital syphilis</a:t>
            </a:r>
            <a:endParaRPr lang="en-US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n-US" dirty="0" smtClean="0"/>
              <a:t>congenital syphilis is </a:t>
            </a:r>
            <a:r>
              <a:rPr lang="en-US" dirty="0"/>
              <a:t>rare. Otherwise, stillbirth is a common outcome, although some children </a:t>
            </a:r>
            <a:r>
              <a:rPr lang="en-US" dirty="0" smtClean="0"/>
              <a:t>with congenital </a:t>
            </a:r>
            <a:r>
              <a:rPr lang="en-US" dirty="0"/>
              <a:t>syphilis may develop the stigmata of </a:t>
            </a:r>
            <a:r>
              <a:rPr lang="en-US" dirty="0" smtClean="0"/>
              <a:t>the disease </a:t>
            </a:r>
            <a:r>
              <a:rPr lang="en-US" dirty="0"/>
              <a:t>only in late childhood.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685800"/>
            <a:ext cx="298132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3352800"/>
            <a:ext cx="2028825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مستطيل 3"/>
          <p:cNvSpPr/>
          <p:nvPr/>
        </p:nvSpPr>
        <p:spPr>
          <a:xfrm>
            <a:off x="152400" y="302358"/>
            <a:ext cx="50292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Acquired syphilis</a:t>
            </a:r>
            <a:endParaRPr lang="en-US" sz="3200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n-US" sz="3200" dirty="0" smtClean="0"/>
              <a:t>After an incubation period </a:t>
            </a:r>
          </a:p>
          <a:p>
            <a:pPr algn="just"/>
            <a:r>
              <a:rPr lang="en-US" sz="3200" dirty="0" smtClean="0"/>
              <a:t>( 9 – 90 days ), a primary chancre develops at the site of inoculation. Often this is genital, but oral and anal chancres are not uncommon.</a:t>
            </a:r>
          </a:p>
          <a:p>
            <a:pPr algn="just"/>
            <a:r>
              <a:rPr lang="en-US" sz="3200" dirty="0" smtClean="0"/>
              <a:t> </a:t>
            </a:r>
            <a:r>
              <a:rPr lang="en-US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typical chancre </a:t>
            </a:r>
            <a:r>
              <a:rPr lang="en-US" sz="3200" dirty="0" smtClean="0"/>
              <a:t>is a painless, button-like ulcer of up to 1 cm in diameter accompanied by local </a:t>
            </a:r>
            <a:r>
              <a:rPr lang="en-US" sz="3200" dirty="0" err="1" smtClean="0"/>
              <a:t>lymphadenopathy</a:t>
            </a:r>
            <a:r>
              <a:rPr lang="en-US" sz="3200" dirty="0" smtClean="0"/>
              <a:t>.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52400" y="0"/>
            <a:ext cx="55626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1" dirty="0" smtClean="0">
                <a:solidFill>
                  <a:srgbClr val="FFC000"/>
                </a:solidFill>
              </a:rPr>
              <a:t>Secondary stage</a:t>
            </a:r>
            <a:r>
              <a:rPr lang="en-US" sz="3200" dirty="0" smtClean="0"/>
              <a:t>: Systemic symptoms and a generalized </a:t>
            </a:r>
            <a:r>
              <a:rPr lang="en-US" sz="3200" dirty="0" err="1" smtClean="0"/>
              <a:t>lymphadenopathy</a:t>
            </a:r>
            <a:r>
              <a:rPr lang="en-US" sz="3200" dirty="0" smtClean="0"/>
              <a:t>. </a:t>
            </a:r>
          </a:p>
          <a:p>
            <a:pPr algn="just"/>
            <a:r>
              <a:rPr lang="en-US" sz="3200" dirty="0" smtClean="0"/>
              <a:t> eruptions at first are </a:t>
            </a:r>
            <a:r>
              <a:rPr lang="en-US" sz="3200" dirty="0" err="1" smtClean="0"/>
              <a:t>macules</a:t>
            </a:r>
            <a:r>
              <a:rPr lang="en-US" sz="3200" dirty="0" smtClean="0"/>
              <a:t> and later papules. distributed symmetrically and are of a </a:t>
            </a:r>
            <a:r>
              <a:rPr lang="en-US" sz="3200" b="1" dirty="0" smtClean="0">
                <a:solidFill>
                  <a:srgbClr val="FFFF00"/>
                </a:solidFill>
              </a:rPr>
              <a:t>coppery ham </a:t>
            </a:r>
            <a:r>
              <a:rPr lang="en-US" sz="3200" b="1" dirty="0" err="1" smtClean="0">
                <a:solidFill>
                  <a:srgbClr val="FFFF00"/>
                </a:solidFill>
              </a:rPr>
              <a:t>colour</a:t>
            </a:r>
            <a:r>
              <a:rPr lang="en-US" sz="3200" dirty="0" smtClean="0"/>
              <a:t>. </a:t>
            </a:r>
          </a:p>
          <a:p>
            <a:pPr algn="just"/>
            <a:r>
              <a:rPr lang="en-US" sz="3200" dirty="0" smtClean="0"/>
              <a:t>Classically, there are obvious lesions on the palms and soles. </a:t>
            </a:r>
            <a:r>
              <a:rPr lang="en-US" sz="3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Condylomata</a:t>
            </a:r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lata</a:t>
            </a:r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smtClean="0"/>
              <a:t>are moist papules in the genital and anal areas. ‘</a:t>
            </a:r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moth-</a:t>
            </a:r>
            <a:r>
              <a:rPr lang="en-US" sz="3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eaten’alopecia</a:t>
            </a:r>
            <a:r>
              <a:rPr lang="en-US" sz="3200" dirty="0" smtClean="0"/>
              <a:t> and mucous patches in mouth.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381000"/>
            <a:ext cx="3009900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2971800"/>
            <a:ext cx="1981200" cy="307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4419600"/>
            <a:ext cx="3000375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مستطيل 5"/>
          <p:cNvSpPr/>
          <p:nvPr/>
        </p:nvSpPr>
        <p:spPr>
          <a:xfrm>
            <a:off x="381000" y="117693"/>
            <a:ext cx="8305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skin lesions of late syphilis may be nodules that spread peripherally and clear centrally, </a:t>
            </a:r>
          </a:p>
          <a:p>
            <a:pPr algn="just"/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Gummas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granulomatous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areas; they quickly break down to leave punched-out ulcers heal poorly, leaving papery white scars.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52400"/>
            <a:ext cx="8991600" cy="6705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Diagnosis </a:t>
            </a:r>
          </a:p>
          <a:p>
            <a:pPr algn="just"/>
            <a:r>
              <a:rPr lang="en-US" dirty="0"/>
              <a:t>dark-field </a:t>
            </a:r>
            <a:r>
              <a:rPr lang="en-US" dirty="0" smtClean="0"/>
              <a:t>microscopy in infectious stages</a:t>
            </a:r>
          </a:p>
          <a:p>
            <a:pPr algn="just"/>
            <a:r>
              <a:rPr lang="en-US" dirty="0" smtClean="0"/>
              <a:t> Serological tests positive only some 5 – 6 weeks after infection (week or two after the chancre). </a:t>
            </a:r>
          </a:p>
          <a:p>
            <a:pPr algn="just"/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non-</a:t>
            </a:r>
            <a:r>
              <a:rPr lang="en-US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treponemal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(rapid plasma </a:t>
            </a:r>
            <a:r>
              <a:rPr lang="en-US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reagin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[RPR] and Venereal Disease Research Laboratory [VDRL]) </a:t>
            </a:r>
          </a:p>
          <a:p>
            <a:pPr algn="just"/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specific </a:t>
            </a:r>
            <a:r>
              <a:rPr lang="en-US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treponemal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tests such as the fluorescent </a:t>
            </a:r>
            <a:r>
              <a:rPr lang="en-US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treponemal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antibody/absorption (FTA/ABS) and T. </a:t>
            </a:r>
            <a:r>
              <a:rPr lang="en-US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pallidum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particle agglutination (TPPA) tests</a:t>
            </a:r>
            <a:r>
              <a:rPr lang="en-US" dirty="0" smtClean="0"/>
              <a:t>,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228600"/>
            <a:ext cx="8991600" cy="6629400"/>
          </a:xfrm>
        </p:spPr>
        <p:txBody>
          <a:bodyPr>
            <a:normAutofit/>
          </a:bodyPr>
          <a:lstStyle/>
          <a:p>
            <a:pPr algn="just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Penicillin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benzathine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2.4 million unit intramuscular once  is still the treatment of choice, in early syphilis and weekly for three weeks in late-stage disease or in early syphilis with neurological involvement. 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Doxycycline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 mg twice daily for 14 days 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Azithromycin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gm oral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once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Chancroid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762000"/>
            <a:ext cx="8991600" cy="6096000"/>
          </a:xfrm>
        </p:spPr>
        <p:txBody>
          <a:bodyPr>
            <a:normAutofit/>
          </a:bodyPr>
          <a:lstStyle/>
          <a:p>
            <a:pPr algn="just"/>
            <a:r>
              <a:rPr lang="en-US" sz="33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soft chancre </a:t>
            </a:r>
            <a: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</a:t>
            </a:r>
            <a:r>
              <a:rPr lang="en-US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infectious, ulcerative STD caused by the Gram-negative bacillus </a:t>
            </a:r>
            <a:r>
              <a:rPr lang="en-US" sz="3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Haemoplzilus</a:t>
            </a:r>
            <a:r>
              <a:rPr lang="en-US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ducreyi</a:t>
            </a:r>
            <a:r>
              <a:rPr lang="en-US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. One or more deep or superficial tender ulcers on the genitalia, and painful inguinal adenitis in 50%, which may </a:t>
            </a:r>
            <a: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suppurate</a:t>
            </a:r>
          </a:p>
          <a:p>
            <a:pPr algn="just"/>
            <a: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begins </a:t>
            </a:r>
            <a:r>
              <a:rPr lang="en-US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an inflammatory </a:t>
            </a:r>
            <a:r>
              <a:rPr lang="en-US" sz="3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macule</a:t>
            </a:r>
            <a:r>
              <a:rPr lang="en-US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 pustule </a:t>
            </a:r>
            <a: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1-5 days after </a:t>
            </a:r>
            <a:r>
              <a:rPr lang="en-US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intercourse. </a:t>
            </a:r>
            <a: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appears on distal </a:t>
            </a:r>
            <a:r>
              <a:rPr lang="en-US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penis or </a:t>
            </a:r>
            <a:r>
              <a:rPr lang="en-US" sz="3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perianal</a:t>
            </a:r>
            <a:r>
              <a:rPr lang="en-US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area in men, or on the vulva, cervix, or </a:t>
            </a:r>
            <a:r>
              <a:rPr lang="en-US" sz="3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perianal</a:t>
            </a:r>
            <a:r>
              <a:rPr lang="en-US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area in women. </a:t>
            </a:r>
            <a:endParaRPr lang="en-US" sz="33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1981200"/>
            <a:ext cx="299085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مستطيل 2"/>
          <p:cNvSpPr/>
          <p:nvPr/>
        </p:nvSpPr>
        <p:spPr>
          <a:xfrm>
            <a:off x="152400" y="304800"/>
            <a:ext cx="55626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ulcers appear punched out or have undermined irregular edges surrounded by mild hyperemia. base is covered with a purulent, dirty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exudate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ulcers bleed easily and very tender. </a:t>
            </a:r>
          </a:p>
          <a:p>
            <a:pPr algn="just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azithromycin, 1 g orally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cefotriaxone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250 mg IM</a:t>
            </a:r>
          </a:p>
          <a:p>
            <a:pPr algn="just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ciprofloxacin, 500 mg orally twice a day for 3 days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1728</TotalTime>
  <Words>818</Words>
  <Application>Microsoft Office PowerPoint</Application>
  <PresentationFormat>عرض على الشاشة (3:4)‏</PresentationFormat>
  <Paragraphs>66</Paragraphs>
  <Slides>15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6" baseType="lpstr">
      <vt:lpstr>سمة Office</vt:lpstr>
      <vt:lpstr>Sexullay transmitted diseases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Chancroid </vt:lpstr>
      <vt:lpstr>عرض تقديمي في PowerPoint</vt:lpstr>
      <vt:lpstr>Urethritis</vt:lpstr>
      <vt:lpstr>Gonococcal urethritis</vt:lpstr>
      <vt:lpstr>عرض تقديمي في PowerPoint</vt:lpstr>
      <vt:lpstr>عرض تقديمي في PowerPoint</vt:lpstr>
      <vt:lpstr>Non-gonococcal urethritis</vt:lpstr>
      <vt:lpstr>عرض تقديمي في PowerPoint</vt:lpstr>
    </vt:vector>
  </TitlesOfParts>
  <Company>Ahmed-Under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lg</dc:creator>
  <cp:lastModifiedBy>DELL</cp:lastModifiedBy>
  <cp:revision>80</cp:revision>
  <dcterms:created xsi:type="dcterms:W3CDTF">2015-04-28T20:33:12Z</dcterms:created>
  <dcterms:modified xsi:type="dcterms:W3CDTF">2017-10-24T18:37:55Z</dcterms:modified>
</cp:coreProperties>
</file>