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77" r:id="rId5"/>
    <p:sldId id="273" r:id="rId6"/>
    <p:sldId id="274" r:id="rId7"/>
    <p:sldId id="275" r:id="rId8"/>
    <p:sldId id="261" r:id="rId9"/>
    <p:sldId id="262" r:id="rId10"/>
    <p:sldId id="263" r:id="rId11"/>
    <p:sldId id="272" r:id="rId12"/>
    <p:sldId id="278" r:id="rId13"/>
    <p:sldId id="281" r:id="rId14"/>
    <p:sldId id="283" r:id="rId15"/>
    <p:sldId id="282" r:id="rId16"/>
    <p:sldId id="276" r:id="rId17"/>
    <p:sldId id="279" r:id="rId18"/>
    <p:sldId id="280" r:id="rId19"/>
    <p:sldId id="267" r:id="rId20"/>
    <p:sldId id="268" r:id="rId21"/>
    <p:sldId id="269" r:id="rId22"/>
    <p:sldId id="271" r:id="rId2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653E8-F617-4D03-A8BA-5F8A029F1537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IQ"/>
        </a:p>
      </dgm:t>
    </dgm:pt>
    <dgm:pt modelId="{D983A709-4AD7-4EE9-BD41-47728197E0AC}">
      <dgm:prSet phldrT="[Text]" custT="1"/>
      <dgm:spPr/>
      <dgm:t>
        <a:bodyPr/>
        <a:lstStyle/>
        <a:p>
          <a:pPr rtl="1"/>
          <a:r>
            <a:rPr lang="en-US" sz="2400" b="1" smtClean="0">
              <a:latin typeface="Aharoni" pitchFamily="2" charset="-79"/>
              <a:cs typeface="Aharoni" pitchFamily="2" charset="-79"/>
            </a:rPr>
            <a:t>urticaria</a:t>
          </a:r>
          <a:endParaRPr lang="ar-IQ" sz="2400" b="1" dirty="0">
            <a:latin typeface="Aharoni" pitchFamily="2" charset="-79"/>
          </a:endParaRPr>
        </a:p>
      </dgm:t>
    </dgm:pt>
    <dgm:pt modelId="{C0BEC953-C37B-4A48-86A1-7FD105F263DE}" type="parTrans" cxnId="{15354C6B-4940-4291-9C3C-B9B319A9D3B8}">
      <dgm:prSet/>
      <dgm:spPr/>
      <dgm:t>
        <a:bodyPr/>
        <a:lstStyle/>
        <a:p>
          <a:pPr rtl="1"/>
          <a:endParaRPr lang="ar-IQ" sz="2400" b="1">
            <a:latin typeface="Aharoni" pitchFamily="2" charset="-79"/>
          </a:endParaRPr>
        </a:p>
      </dgm:t>
    </dgm:pt>
    <dgm:pt modelId="{1EA34C41-FAFE-407D-A504-EB35DC8B979F}" type="sibTrans" cxnId="{15354C6B-4940-4291-9C3C-B9B319A9D3B8}">
      <dgm:prSet/>
      <dgm:spPr/>
      <dgm:t>
        <a:bodyPr/>
        <a:lstStyle/>
        <a:p>
          <a:pPr rtl="1"/>
          <a:endParaRPr lang="ar-IQ" sz="2400" b="1">
            <a:latin typeface="Aharoni" pitchFamily="2" charset="-79"/>
          </a:endParaRPr>
        </a:p>
      </dgm:t>
    </dgm:pt>
    <dgm:pt modelId="{6CD52215-7F8D-479B-B772-BE809FA01173}">
      <dgm:prSet phldrT="[Text]" custT="1"/>
      <dgm:spPr/>
      <dgm:t>
        <a:bodyPr/>
        <a:lstStyle/>
        <a:p>
          <a:pPr rtl="1"/>
          <a:r>
            <a:rPr lang="en-US" sz="2400" b="1" dirty="0" smtClean="0">
              <a:latin typeface="Aharoni" pitchFamily="2" charset="-79"/>
              <a:cs typeface="Aharoni" pitchFamily="2" charset="-79"/>
            </a:rPr>
            <a:t>appearance of wheals</a:t>
          </a:r>
          <a:endParaRPr lang="ar-IQ" sz="2400" b="1" dirty="0">
            <a:latin typeface="Aharoni" pitchFamily="2" charset="-79"/>
          </a:endParaRPr>
        </a:p>
      </dgm:t>
    </dgm:pt>
    <dgm:pt modelId="{E1B9C541-ED58-4D01-A4DD-29E06ACE6393}" type="parTrans" cxnId="{C0EFDEA8-D6B4-47C0-817E-716CBBEF8B5E}">
      <dgm:prSet/>
      <dgm:spPr/>
      <dgm:t>
        <a:bodyPr/>
        <a:lstStyle/>
        <a:p>
          <a:pPr rtl="1"/>
          <a:endParaRPr lang="ar-IQ" sz="2400" b="1">
            <a:latin typeface="Aharoni" pitchFamily="2" charset="-79"/>
          </a:endParaRPr>
        </a:p>
      </dgm:t>
    </dgm:pt>
    <dgm:pt modelId="{5B3CB7F1-E215-4ACB-A0E8-31EB719FA77A}" type="sibTrans" cxnId="{C0EFDEA8-D6B4-47C0-817E-716CBBEF8B5E}">
      <dgm:prSet/>
      <dgm:spPr/>
      <dgm:t>
        <a:bodyPr/>
        <a:lstStyle/>
        <a:p>
          <a:pPr rtl="1"/>
          <a:endParaRPr lang="ar-IQ" sz="2400" b="1">
            <a:latin typeface="Aharoni" pitchFamily="2" charset="-79"/>
          </a:endParaRPr>
        </a:p>
      </dgm:t>
    </dgm:pt>
    <dgm:pt modelId="{08D83A2B-9ADE-4615-BED0-A989F5A325BA}">
      <dgm:prSet phldrT="[Text]" custT="1"/>
      <dgm:spPr/>
      <dgm:t>
        <a:bodyPr/>
        <a:lstStyle/>
        <a:p>
          <a:pPr rtl="1"/>
          <a:r>
            <a:rPr lang="en-US" sz="2400" b="1" dirty="0" smtClean="0">
              <a:latin typeface="Aharoni" pitchFamily="2" charset="-79"/>
              <a:cs typeface="Aharoni" pitchFamily="2" charset="-79"/>
            </a:rPr>
            <a:t>severe itching, stinging,</a:t>
          </a:r>
          <a:br>
            <a:rPr lang="en-US" sz="2400" b="1" dirty="0" smtClean="0">
              <a:latin typeface="Aharoni" pitchFamily="2" charset="-79"/>
              <a:cs typeface="Aharoni" pitchFamily="2" charset="-79"/>
            </a:rPr>
          </a:br>
          <a:r>
            <a:rPr lang="en-US" sz="2400" b="1" dirty="0" smtClean="0">
              <a:latin typeface="Aharoni" pitchFamily="2" charset="-79"/>
              <a:cs typeface="Aharoni" pitchFamily="2" charset="-79"/>
            </a:rPr>
            <a:t>or pricking sensations</a:t>
          </a:r>
          <a:endParaRPr lang="ar-IQ" sz="2400" b="1" dirty="0">
            <a:latin typeface="Aharoni" pitchFamily="2" charset="-79"/>
          </a:endParaRPr>
        </a:p>
      </dgm:t>
    </dgm:pt>
    <dgm:pt modelId="{69D61170-3325-469C-8EB2-4B179DC77222}" type="parTrans" cxnId="{4A2BCEA9-9A29-4498-BA4D-FE6E83C738C1}">
      <dgm:prSet/>
      <dgm:spPr/>
      <dgm:t>
        <a:bodyPr/>
        <a:lstStyle/>
        <a:p>
          <a:pPr rtl="1"/>
          <a:endParaRPr lang="ar-IQ" sz="2400" b="1">
            <a:latin typeface="Aharoni" pitchFamily="2" charset="-79"/>
          </a:endParaRPr>
        </a:p>
      </dgm:t>
    </dgm:pt>
    <dgm:pt modelId="{5C3360C7-71BE-43CE-B684-25637CF3DDA3}" type="sibTrans" cxnId="{4A2BCEA9-9A29-4498-BA4D-FE6E83C738C1}">
      <dgm:prSet/>
      <dgm:spPr/>
      <dgm:t>
        <a:bodyPr/>
        <a:lstStyle/>
        <a:p>
          <a:pPr rtl="1"/>
          <a:endParaRPr lang="ar-IQ" sz="2400" b="1">
            <a:latin typeface="Aharoni" pitchFamily="2" charset="-79"/>
          </a:endParaRPr>
        </a:p>
      </dgm:t>
    </dgm:pt>
    <dgm:pt modelId="{C6D624E7-5CF5-4DAC-81DD-1A771D854CBC}">
      <dgm:prSet phldrT="[Text]" custT="1"/>
      <dgm:spPr/>
      <dgm:t>
        <a:bodyPr/>
        <a:lstStyle/>
        <a:p>
          <a:pPr rtl="1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Do not last longer than 24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hrs</a:t>
          </a:r>
          <a:endParaRPr lang="ar-IQ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</a:endParaRPr>
        </a:p>
      </dgm:t>
    </dgm:pt>
    <dgm:pt modelId="{BB90F33F-D6F5-4D2A-BCEF-629BEA285004}" type="parTrans" cxnId="{F1F89157-F059-42CB-AF79-F6348C809EBF}">
      <dgm:prSet/>
      <dgm:spPr/>
      <dgm:t>
        <a:bodyPr/>
        <a:lstStyle/>
        <a:p>
          <a:pPr rtl="1"/>
          <a:endParaRPr lang="ar-IQ" sz="2400" b="1">
            <a:latin typeface="Aharoni" pitchFamily="2" charset="-79"/>
          </a:endParaRPr>
        </a:p>
      </dgm:t>
    </dgm:pt>
    <dgm:pt modelId="{480B7270-DD91-4938-B8E5-EBA44EE5E8A9}" type="sibTrans" cxnId="{F1F89157-F059-42CB-AF79-F6348C809EBF}">
      <dgm:prSet/>
      <dgm:spPr/>
      <dgm:t>
        <a:bodyPr/>
        <a:lstStyle/>
        <a:p>
          <a:pPr rtl="1"/>
          <a:endParaRPr lang="ar-IQ" sz="2400" b="1">
            <a:latin typeface="Aharoni" pitchFamily="2" charset="-79"/>
          </a:endParaRPr>
        </a:p>
      </dgm:t>
    </dgm:pt>
    <dgm:pt modelId="{9825EE3A-4A44-4DE4-9B8F-25F955EA6CD8}">
      <dgm:prSet custT="1"/>
      <dgm:spPr/>
      <dgm:t>
        <a:bodyPr/>
        <a:lstStyle/>
        <a:p>
          <a:pPr rtl="1"/>
          <a:r>
            <a:rPr lang="en-US" sz="2400" b="1" dirty="0" smtClean="0">
              <a:latin typeface="Aharoni" pitchFamily="2" charset="-79"/>
              <a:cs typeface="Aharoni" pitchFamily="2" charset="-79"/>
            </a:rPr>
            <a:t>vascular reaction of the skin </a:t>
          </a:r>
          <a:endParaRPr lang="ar-IQ" sz="2400" b="1" dirty="0">
            <a:latin typeface="Aharoni" pitchFamily="2" charset="-79"/>
          </a:endParaRPr>
        </a:p>
      </dgm:t>
    </dgm:pt>
    <dgm:pt modelId="{9C6B4976-765E-4AC9-98D6-66BE4E61693B}" type="parTrans" cxnId="{E2C35A99-19CA-4BDA-83BE-854FD5D27E78}">
      <dgm:prSet/>
      <dgm:spPr/>
      <dgm:t>
        <a:bodyPr/>
        <a:lstStyle/>
        <a:p>
          <a:pPr rtl="1"/>
          <a:endParaRPr lang="ar-IQ" sz="2400" b="1">
            <a:latin typeface="Aharoni" pitchFamily="2" charset="-79"/>
          </a:endParaRPr>
        </a:p>
      </dgm:t>
    </dgm:pt>
    <dgm:pt modelId="{87FBDA2C-DE09-4160-AEC8-3242CB94BF51}" type="sibTrans" cxnId="{E2C35A99-19CA-4BDA-83BE-854FD5D27E78}">
      <dgm:prSet/>
      <dgm:spPr/>
      <dgm:t>
        <a:bodyPr/>
        <a:lstStyle/>
        <a:p>
          <a:pPr rtl="1"/>
          <a:endParaRPr lang="ar-IQ" sz="2400" b="1">
            <a:latin typeface="Aharoni" pitchFamily="2" charset="-79"/>
          </a:endParaRPr>
        </a:p>
      </dgm:t>
    </dgm:pt>
    <dgm:pt modelId="{4873AF74-EAF5-4BF3-9F09-CC7B8B90E9AF}">
      <dgm:prSet phldrT="[Text]"/>
      <dgm:spPr/>
      <dgm:t>
        <a:bodyPr/>
        <a:lstStyle/>
        <a:p>
          <a:pPr rtl="1"/>
          <a:endParaRPr lang="ar-IQ" sz="2400" b="1" dirty="0">
            <a:latin typeface="Aharoni" pitchFamily="2" charset="-79"/>
          </a:endParaRPr>
        </a:p>
      </dgm:t>
    </dgm:pt>
    <dgm:pt modelId="{9EB4EDA7-5413-4819-9AB0-CD717B6CE84D}" type="parTrans" cxnId="{1A912C5E-4ADF-45FB-BA87-F7099BB9C508}">
      <dgm:prSet/>
      <dgm:spPr/>
      <dgm:t>
        <a:bodyPr/>
        <a:lstStyle/>
        <a:p>
          <a:pPr rtl="1"/>
          <a:endParaRPr lang="ar-IQ" sz="2400" b="1">
            <a:latin typeface="Aharoni" pitchFamily="2" charset="-79"/>
          </a:endParaRPr>
        </a:p>
      </dgm:t>
    </dgm:pt>
    <dgm:pt modelId="{A5F8C2EC-7651-40FB-B69F-366F6C263CA8}" type="sibTrans" cxnId="{1A912C5E-4ADF-45FB-BA87-F7099BB9C508}">
      <dgm:prSet/>
      <dgm:spPr/>
      <dgm:t>
        <a:bodyPr/>
        <a:lstStyle/>
        <a:p>
          <a:pPr rtl="1"/>
          <a:endParaRPr lang="ar-IQ" sz="2400" b="1">
            <a:latin typeface="Aharoni" pitchFamily="2" charset="-79"/>
          </a:endParaRPr>
        </a:p>
      </dgm:t>
    </dgm:pt>
    <dgm:pt modelId="{23CC405A-40F2-4617-A947-859DDBD485B7}" type="pres">
      <dgm:prSet presAssocID="{621653E8-F617-4D03-A8BA-5F8A029F153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125351D0-F61F-4EA1-85B1-C37BBD0CFDEE}" type="pres">
      <dgm:prSet presAssocID="{621653E8-F617-4D03-A8BA-5F8A029F1537}" presName="matrix" presStyleCnt="0"/>
      <dgm:spPr/>
    </dgm:pt>
    <dgm:pt modelId="{EA429656-8D67-4A0D-9D51-A2FE353AC08C}" type="pres">
      <dgm:prSet presAssocID="{621653E8-F617-4D03-A8BA-5F8A029F1537}" presName="tile1" presStyleLbl="node1" presStyleIdx="0" presStyleCnt="4"/>
      <dgm:spPr/>
      <dgm:t>
        <a:bodyPr/>
        <a:lstStyle/>
        <a:p>
          <a:pPr rtl="1"/>
          <a:endParaRPr lang="ar-IQ"/>
        </a:p>
      </dgm:t>
    </dgm:pt>
    <dgm:pt modelId="{8E5B4862-0F40-44A8-B210-9DAF90EFF095}" type="pres">
      <dgm:prSet presAssocID="{621653E8-F617-4D03-A8BA-5F8A029F153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3487411-4CDC-430A-983B-58563F3D3100}" type="pres">
      <dgm:prSet presAssocID="{621653E8-F617-4D03-A8BA-5F8A029F1537}" presName="tile2" presStyleLbl="node1" presStyleIdx="1" presStyleCnt="4"/>
      <dgm:spPr/>
      <dgm:t>
        <a:bodyPr/>
        <a:lstStyle/>
        <a:p>
          <a:pPr rtl="1"/>
          <a:endParaRPr lang="ar-IQ"/>
        </a:p>
      </dgm:t>
    </dgm:pt>
    <dgm:pt modelId="{15100F68-EFA0-4726-A2C1-56B3F8A925ED}" type="pres">
      <dgm:prSet presAssocID="{621653E8-F617-4D03-A8BA-5F8A029F153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77152A8F-B312-40DE-A328-B6C9894BE6C9}" type="pres">
      <dgm:prSet presAssocID="{621653E8-F617-4D03-A8BA-5F8A029F1537}" presName="tile3" presStyleLbl="node1" presStyleIdx="2" presStyleCnt="4"/>
      <dgm:spPr/>
      <dgm:t>
        <a:bodyPr/>
        <a:lstStyle/>
        <a:p>
          <a:pPr rtl="1"/>
          <a:endParaRPr lang="ar-IQ"/>
        </a:p>
      </dgm:t>
    </dgm:pt>
    <dgm:pt modelId="{88973439-4179-44DB-AE74-D7F41DCE0B68}" type="pres">
      <dgm:prSet presAssocID="{621653E8-F617-4D03-A8BA-5F8A029F153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E0EFECA4-94E0-4450-BCE1-D6D886615DEF}" type="pres">
      <dgm:prSet presAssocID="{621653E8-F617-4D03-A8BA-5F8A029F1537}" presName="tile4" presStyleLbl="node1" presStyleIdx="3" presStyleCnt="4"/>
      <dgm:spPr/>
      <dgm:t>
        <a:bodyPr/>
        <a:lstStyle/>
        <a:p>
          <a:pPr rtl="1"/>
          <a:endParaRPr lang="ar-IQ"/>
        </a:p>
      </dgm:t>
    </dgm:pt>
    <dgm:pt modelId="{A8225E11-44E0-4BB2-AFCB-6ACBB88ECAD7}" type="pres">
      <dgm:prSet presAssocID="{621653E8-F617-4D03-A8BA-5F8A029F153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9DEA5F00-9D35-4AB2-A48D-EE9DFD423FD7}" type="pres">
      <dgm:prSet presAssocID="{621653E8-F617-4D03-A8BA-5F8A029F153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C0EFDEA8-D6B4-47C0-817E-716CBBEF8B5E}" srcId="{D983A709-4AD7-4EE9-BD41-47728197E0AC}" destId="{6CD52215-7F8D-479B-B772-BE809FA01173}" srcOrd="1" destOrd="0" parTransId="{E1B9C541-ED58-4D01-A4DD-29E06ACE6393}" sibTransId="{5B3CB7F1-E215-4ACB-A0E8-31EB719FA77A}"/>
    <dgm:cxn modelId="{B143E495-F8EB-4ED8-AAD1-3D383AA97F4B}" type="presOf" srcId="{D983A709-4AD7-4EE9-BD41-47728197E0AC}" destId="{9DEA5F00-9D35-4AB2-A48D-EE9DFD423FD7}" srcOrd="0" destOrd="0" presId="urn:microsoft.com/office/officeart/2005/8/layout/matrix1"/>
    <dgm:cxn modelId="{794B87D7-03B6-457C-AD17-2DB97C6B6C82}" type="presOf" srcId="{C6D624E7-5CF5-4DAC-81DD-1A771D854CBC}" destId="{A8225E11-44E0-4BB2-AFCB-6ACBB88ECAD7}" srcOrd="1" destOrd="0" presId="urn:microsoft.com/office/officeart/2005/8/layout/matrix1"/>
    <dgm:cxn modelId="{7FD052E4-7225-4DB6-935B-25FF75EC444F}" type="presOf" srcId="{08D83A2B-9ADE-4615-BED0-A989F5A325BA}" destId="{77152A8F-B312-40DE-A328-B6C9894BE6C9}" srcOrd="0" destOrd="0" presId="urn:microsoft.com/office/officeart/2005/8/layout/matrix1"/>
    <dgm:cxn modelId="{12DD3F29-34C8-4456-B208-6637A74960E9}" type="presOf" srcId="{08D83A2B-9ADE-4615-BED0-A989F5A325BA}" destId="{88973439-4179-44DB-AE74-D7F41DCE0B68}" srcOrd="1" destOrd="0" presId="urn:microsoft.com/office/officeart/2005/8/layout/matrix1"/>
    <dgm:cxn modelId="{12B7DCFD-88B5-4B0C-BACA-2AA4EDE2E58E}" type="presOf" srcId="{C6D624E7-5CF5-4DAC-81DD-1A771D854CBC}" destId="{E0EFECA4-94E0-4450-BCE1-D6D886615DEF}" srcOrd="0" destOrd="0" presId="urn:microsoft.com/office/officeart/2005/8/layout/matrix1"/>
    <dgm:cxn modelId="{76288679-094E-4F76-B72D-34F60F4CC6D0}" type="presOf" srcId="{6CD52215-7F8D-479B-B772-BE809FA01173}" destId="{C3487411-4CDC-430A-983B-58563F3D3100}" srcOrd="0" destOrd="0" presId="urn:microsoft.com/office/officeart/2005/8/layout/matrix1"/>
    <dgm:cxn modelId="{2C1C42AE-012E-40DE-9036-2A4043FB241A}" type="presOf" srcId="{9825EE3A-4A44-4DE4-9B8F-25F955EA6CD8}" destId="{8E5B4862-0F40-44A8-B210-9DAF90EFF095}" srcOrd="1" destOrd="0" presId="urn:microsoft.com/office/officeart/2005/8/layout/matrix1"/>
    <dgm:cxn modelId="{E2C35A99-19CA-4BDA-83BE-854FD5D27E78}" srcId="{D983A709-4AD7-4EE9-BD41-47728197E0AC}" destId="{9825EE3A-4A44-4DE4-9B8F-25F955EA6CD8}" srcOrd="0" destOrd="0" parTransId="{9C6B4976-765E-4AC9-98D6-66BE4E61693B}" sibTransId="{87FBDA2C-DE09-4160-AEC8-3242CB94BF51}"/>
    <dgm:cxn modelId="{F1F89157-F059-42CB-AF79-F6348C809EBF}" srcId="{D983A709-4AD7-4EE9-BD41-47728197E0AC}" destId="{C6D624E7-5CF5-4DAC-81DD-1A771D854CBC}" srcOrd="3" destOrd="0" parTransId="{BB90F33F-D6F5-4D2A-BCEF-629BEA285004}" sibTransId="{480B7270-DD91-4938-B8E5-EBA44EE5E8A9}"/>
    <dgm:cxn modelId="{4A2BCEA9-9A29-4498-BA4D-FE6E83C738C1}" srcId="{D983A709-4AD7-4EE9-BD41-47728197E0AC}" destId="{08D83A2B-9ADE-4615-BED0-A989F5A325BA}" srcOrd="2" destOrd="0" parTransId="{69D61170-3325-469C-8EB2-4B179DC77222}" sibTransId="{5C3360C7-71BE-43CE-B684-25637CF3DDA3}"/>
    <dgm:cxn modelId="{1B795BCD-F2DB-4F82-B52C-F0A96B540F18}" type="presOf" srcId="{621653E8-F617-4D03-A8BA-5F8A029F1537}" destId="{23CC405A-40F2-4617-A947-859DDBD485B7}" srcOrd="0" destOrd="0" presId="urn:microsoft.com/office/officeart/2005/8/layout/matrix1"/>
    <dgm:cxn modelId="{5AB3182A-4A3D-477E-B577-F48A73D0C0B6}" type="presOf" srcId="{9825EE3A-4A44-4DE4-9B8F-25F955EA6CD8}" destId="{EA429656-8D67-4A0D-9D51-A2FE353AC08C}" srcOrd="0" destOrd="0" presId="urn:microsoft.com/office/officeart/2005/8/layout/matrix1"/>
    <dgm:cxn modelId="{1A912C5E-4ADF-45FB-BA87-F7099BB9C508}" srcId="{D983A709-4AD7-4EE9-BD41-47728197E0AC}" destId="{4873AF74-EAF5-4BF3-9F09-CC7B8B90E9AF}" srcOrd="4" destOrd="0" parTransId="{9EB4EDA7-5413-4819-9AB0-CD717B6CE84D}" sibTransId="{A5F8C2EC-7651-40FB-B69F-366F6C263CA8}"/>
    <dgm:cxn modelId="{B7687D56-2CC6-4250-A94A-5324571801E0}" type="presOf" srcId="{6CD52215-7F8D-479B-B772-BE809FA01173}" destId="{15100F68-EFA0-4726-A2C1-56B3F8A925ED}" srcOrd="1" destOrd="0" presId="urn:microsoft.com/office/officeart/2005/8/layout/matrix1"/>
    <dgm:cxn modelId="{15354C6B-4940-4291-9C3C-B9B319A9D3B8}" srcId="{621653E8-F617-4D03-A8BA-5F8A029F1537}" destId="{D983A709-4AD7-4EE9-BD41-47728197E0AC}" srcOrd="0" destOrd="0" parTransId="{C0BEC953-C37B-4A48-86A1-7FD105F263DE}" sibTransId="{1EA34C41-FAFE-407D-A504-EB35DC8B979F}"/>
    <dgm:cxn modelId="{2A7BCCAC-04F4-4D51-818F-2197733B9BE0}" type="presParOf" srcId="{23CC405A-40F2-4617-A947-859DDBD485B7}" destId="{125351D0-F61F-4EA1-85B1-C37BBD0CFDEE}" srcOrd="0" destOrd="0" presId="urn:microsoft.com/office/officeart/2005/8/layout/matrix1"/>
    <dgm:cxn modelId="{B900A803-A8C9-4FFD-B838-B37931742F72}" type="presParOf" srcId="{125351D0-F61F-4EA1-85B1-C37BBD0CFDEE}" destId="{EA429656-8D67-4A0D-9D51-A2FE353AC08C}" srcOrd="0" destOrd="0" presId="urn:microsoft.com/office/officeart/2005/8/layout/matrix1"/>
    <dgm:cxn modelId="{DEED436F-A1BC-470B-B953-F65F9CDC60A6}" type="presParOf" srcId="{125351D0-F61F-4EA1-85B1-C37BBD0CFDEE}" destId="{8E5B4862-0F40-44A8-B210-9DAF90EFF095}" srcOrd="1" destOrd="0" presId="urn:microsoft.com/office/officeart/2005/8/layout/matrix1"/>
    <dgm:cxn modelId="{9A6EFA88-F011-4ED2-B202-3D694317302E}" type="presParOf" srcId="{125351D0-F61F-4EA1-85B1-C37BBD0CFDEE}" destId="{C3487411-4CDC-430A-983B-58563F3D3100}" srcOrd="2" destOrd="0" presId="urn:microsoft.com/office/officeart/2005/8/layout/matrix1"/>
    <dgm:cxn modelId="{F86BF6F8-298F-4DA2-A935-D7877801AD27}" type="presParOf" srcId="{125351D0-F61F-4EA1-85B1-C37BBD0CFDEE}" destId="{15100F68-EFA0-4726-A2C1-56B3F8A925ED}" srcOrd="3" destOrd="0" presId="urn:microsoft.com/office/officeart/2005/8/layout/matrix1"/>
    <dgm:cxn modelId="{F38A2842-2184-46FF-BBB9-C6B24A4C61E5}" type="presParOf" srcId="{125351D0-F61F-4EA1-85B1-C37BBD0CFDEE}" destId="{77152A8F-B312-40DE-A328-B6C9894BE6C9}" srcOrd="4" destOrd="0" presId="urn:microsoft.com/office/officeart/2005/8/layout/matrix1"/>
    <dgm:cxn modelId="{49735639-A3BB-49EB-A403-504BCEA3BD6A}" type="presParOf" srcId="{125351D0-F61F-4EA1-85B1-C37BBD0CFDEE}" destId="{88973439-4179-44DB-AE74-D7F41DCE0B68}" srcOrd="5" destOrd="0" presId="urn:microsoft.com/office/officeart/2005/8/layout/matrix1"/>
    <dgm:cxn modelId="{A15C9633-668C-4C20-B615-0AAC1871F68D}" type="presParOf" srcId="{125351D0-F61F-4EA1-85B1-C37BBD0CFDEE}" destId="{E0EFECA4-94E0-4450-BCE1-D6D886615DEF}" srcOrd="6" destOrd="0" presId="urn:microsoft.com/office/officeart/2005/8/layout/matrix1"/>
    <dgm:cxn modelId="{8EE33A9F-0DE9-47BB-A8D2-19C00E3C95F4}" type="presParOf" srcId="{125351D0-F61F-4EA1-85B1-C37BBD0CFDEE}" destId="{A8225E11-44E0-4BB2-AFCB-6ACBB88ECAD7}" srcOrd="7" destOrd="0" presId="urn:microsoft.com/office/officeart/2005/8/layout/matrix1"/>
    <dgm:cxn modelId="{247A43FA-ACAE-4131-A9F9-339D1582DE34}" type="presParOf" srcId="{23CC405A-40F2-4617-A947-859DDBD485B7}" destId="{9DEA5F00-9D35-4AB2-A48D-EE9DFD423FD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1BD44-36D2-4540-9B31-0BDE7C378C98}" type="doc">
      <dgm:prSet loTypeId="urn:microsoft.com/office/officeart/2005/8/layout/arrow3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pPr rtl="1"/>
          <a:endParaRPr lang="ar-IQ"/>
        </a:p>
      </dgm:t>
    </dgm:pt>
    <dgm:pt modelId="{CA473960-BADE-43AE-BC2E-7D1A981BD5F2}">
      <dgm:prSet phldrT="[Text]" custT="1"/>
      <dgm:spPr/>
      <dgm:t>
        <a:bodyPr/>
        <a:lstStyle/>
        <a:p>
          <a:pPr rtl="1"/>
          <a:r>
            <a:rPr lang="en-US" sz="2000" dirty="0" err="1" smtClean="0"/>
            <a:t>Urticaria</a:t>
          </a:r>
          <a:r>
            <a:rPr lang="en-US" sz="2000" dirty="0" smtClean="0"/>
            <a:t> that persists</a:t>
          </a:r>
          <a:br>
            <a:rPr lang="en-US" sz="2000" dirty="0" smtClean="0"/>
          </a:br>
          <a:r>
            <a:rPr lang="en-US" sz="2000" dirty="0" smtClean="0"/>
            <a:t>for </a:t>
          </a:r>
          <a:r>
            <a:rPr lang="en-US" sz="2000" b="1" dirty="0" smtClean="0"/>
            <a:t>more than 6 weeks</a:t>
          </a:r>
          <a:r>
            <a:rPr lang="en-US" sz="2000" dirty="0" smtClean="0"/>
            <a:t> is classified as chronic</a:t>
          </a:r>
          <a:endParaRPr lang="ar-IQ" sz="2000" dirty="0"/>
        </a:p>
      </dgm:t>
    </dgm:pt>
    <dgm:pt modelId="{81C89FE7-D35B-4A30-9E16-4CFAB9E1001A}" type="parTrans" cxnId="{5268582F-7C09-4D90-A8BC-9D063CD2E254}">
      <dgm:prSet/>
      <dgm:spPr/>
      <dgm:t>
        <a:bodyPr/>
        <a:lstStyle/>
        <a:p>
          <a:pPr rtl="1"/>
          <a:endParaRPr lang="ar-IQ"/>
        </a:p>
      </dgm:t>
    </dgm:pt>
    <dgm:pt modelId="{6237165A-7FAA-4B5C-ADC8-2E240DFEACB6}" type="sibTrans" cxnId="{5268582F-7C09-4D90-A8BC-9D063CD2E254}">
      <dgm:prSet/>
      <dgm:spPr/>
      <dgm:t>
        <a:bodyPr/>
        <a:lstStyle/>
        <a:p>
          <a:pPr rtl="1"/>
          <a:endParaRPr lang="ar-IQ"/>
        </a:p>
      </dgm:t>
    </dgm:pt>
    <dgm:pt modelId="{9BDD06BF-AB8D-478B-B6D5-635D3CF24E3D}">
      <dgm:prSet phldrT="[Text]"/>
      <dgm:spPr/>
      <dgm:t>
        <a:bodyPr/>
        <a:lstStyle/>
        <a:p>
          <a:pPr rtl="1"/>
          <a:r>
            <a:rPr lang="en-US" dirty="0" err="1" smtClean="0"/>
            <a:t>Urticaria</a:t>
          </a:r>
          <a:r>
            <a:rPr lang="en-US" dirty="0" smtClean="0"/>
            <a:t> that persists</a:t>
          </a:r>
          <a:br>
            <a:rPr lang="en-US" dirty="0" smtClean="0"/>
          </a:br>
          <a:r>
            <a:rPr lang="en-US" dirty="0" smtClean="0"/>
            <a:t>for </a:t>
          </a:r>
          <a:r>
            <a:rPr lang="en-US" b="1" dirty="0" smtClean="0">
              <a:solidFill>
                <a:srgbClr val="002060"/>
              </a:solidFill>
            </a:rPr>
            <a:t>less than 6 weeks </a:t>
          </a:r>
          <a:r>
            <a:rPr lang="en-US" dirty="0" smtClean="0"/>
            <a:t>is classified as acute</a:t>
          </a:r>
          <a:endParaRPr lang="ar-IQ" dirty="0"/>
        </a:p>
      </dgm:t>
    </dgm:pt>
    <dgm:pt modelId="{04BFE58A-26AF-4660-AFC2-A3A2A96BAC9F}" type="parTrans" cxnId="{98538615-17B7-43A8-A4E4-0733FD54D10F}">
      <dgm:prSet/>
      <dgm:spPr/>
      <dgm:t>
        <a:bodyPr/>
        <a:lstStyle/>
        <a:p>
          <a:pPr rtl="1"/>
          <a:endParaRPr lang="ar-IQ"/>
        </a:p>
      </dgm:t>
    </dgm:pt>
    <dgm:pt modelId="{D0A09B89-E5A0-4DBA-BB90-C0BC94D234A5}" type="sibTrans" cxnId="{98538615-17B7-43A8-A4E4-0733FD54D10F}">
      <dgm:prSet/>
      <dgm:spPr/>
      <dgm:t>
        <a:bodyPr/>
        <a:lstStyle/>
        <a:p>
          <a:pPr rtl="1"/>
          <a:endParaRPr lang="ar-IQ"/>
        </a:p>
      </dgm:t>
    </dgm:pt>
    <dgm:pt modelId="{BD6A108A-5FB8-4447-868F-79AB2E391621}" type="pres">
      <dgm:prSet presAssocID="{2F21BD44-36D2-4540-9B31-0BDE7C378C9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89DA47A9-CCDC-4878-BB04-AD5247DDCC40}" type="pres">
      <dgm:prSet presAssocID="{2F21BD44-36D2-4540-9B31-0BDE7C378C98}" presName="divider" presStyleLbl="fgShp" presStyleIdx="0" presStyleCnt="1"/>
      <dgm:spPr/>
    </dgm:pt>
    <dgm:pt modelId="{AE94D8FF-4506-4D78-984E-0813F9A163E9}" type="pres">
      <dgm:prSet presAssocID="{CA473960-BADE-43AE-BC2E-7D1A981BD5F2}" presName="downArrow" presStyleLbl="node1" presStyleIdx="0" presStyleCnt="2" custLinFactNeighborX="1666" custLinFactNeighborY="2636"/>
      <dgm:spPr/>
    </dgm:pt>
    <dgm:pt modelId="{D90DD056-3C72-4386-A5C8-3FABF050696B}" type="pres">
      <dgm:prSet presAssocID="{CA473960-BADE-43AE-BC2E-7D1A981BD5F2}" presName="downArrowText" presStyleLbl="revTx" presStyleIdx="0" presStyleCnt="2" custScaleX="10830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1217054-DEF1-47F0-A473-43FDF079684C}" type="pres">
      <dgm:prSet presAssocID="{9BDD06BF-AB8D-478B-B6D5-635D3CF24E3D}" presName="upArrow" presStyleLbl="node1" presStyleIdx="1" presStyleCnt="2"/>
      <dgm:spPr/>
    </dgm:pt>
    <dgm:pt modelId="{5DEFF0FE-7A3C-4E13-847E-BD324FA3DF0A}" type="pres">
      <dgm:prSet presAssocID="{9BDD06BF-AB8D-478B-B6D5-635D3CF24E3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98538615-17B7-43A8-A4E4-0733FD54D10F}" srcId="{2F21BD44-36D2-4540-9B31-0BDE7C378C98}" destId="{9BDD06BF-AB8D-478B-B6D5-635D3CF24E3D}" srcOrd="1" destOrd="0" parTransId="{04BFE58A-26AF-4660-AFC2-A3A2A96BAC9F}" sibTransId="{D0A09B89-E5A0-4DBA-BB90-C0BC94D234A5}"/>
    <dgm:cxn modelId="{FD7358E0-6B48-493F-813B-9E4B20B672EC}" type="presOf" srcId="{9BDD06BF-AB8D-478B-B6D5-635D3CF24E3D}" destId="{5DEFF0FE-7A3C-4E13-847E-BD324FA3DF0A}" srcOrd="0" destOrd="0" presId="urn:microsoft.com/office/officeart/2005/8/layout/arrow3"/>
    <dgm:cxn modelId="{0FA09349-03C8-49B4-A39C-9B45A4EE0531}" type="presOf" srcId="{2F21BD44-36D2-4540-9B31-0BDE7C378C98}" destId="{BD6A108A-5FB8-4447-868F-79AB2E391621}" srcOrd="0" destOrd="0" presId="urn:microsoft.com/office/officeart/2005/8/layout/arrow3"/>
    <dgm:cxn modelId="{5268582F-7C09-4D90-A8BC-9D063CD2E254}" srcId="{2F21BD44-36D2-4540-9B31-0BDE7C378C98}" destId="{CA473960-BADE-43AE-BC2E-7D1A981BD5F2}" srcOrd="0" destOrd="0" parTransId="{81C89FE7-D35B-4A30-9E16-4CFAB9E1001A}" sibTransId="{6237165A-7FAA-4B5C-ADC8-2E240DFEACB6}"/>
    <dgm:cxn modelId="{3ACBB991-9474-4F39-9483-71A5ACC0F15E}" type="presOf" srcId="{CA473960-BADE-43AE-BC2E-7D1A981BD5F2}" destId="{D90DD056-3C72-4386-A5C8-3FABF050696B}" srcOrd="0" destOrd="0" presId="urn:microsoft.com/office/officeart/2005/8/layout/arrow3"/>
    <dgm:cxn modelId="{3B7592DF-3962-4F8E-B274-2BFE37BCEE1F}" type="presParOf" srcId="{BD6A108A-5FB8-4447-868F-79AB2E391621}" destId="{89DA47A9-CCDC-4878-BB04-AD5247DDCC40}" srcOrd="0" destOrd="0" presId="urn:microsoft.com/office/officeart/2005/8/layout/arrow3"/>
    <dgm:cxn modelId="{500ED9B0-1934-4830-81D3-DDA5368B1DFE}" type="presParOf" srcId="{BD6A108A-5FB8-4447-868F-79AB2E391621}" destId="{AE94D8FF-4506-4D78-984E-0813F9A163E9}" srcOrd="1" destOrd="0" presId="urn:microsoft.com/office/officeart/2005/8/layout/arrow3"/>
    <dgm:cxn modelId="{246917A4-1121-49AC-A04A-7014514CEB43}" type="presParOf" srcId="{BD6A108A-5FB8-4447-868F-79AB2E391621}" destId="{D90DD056-3C72-4386-A5C8-3FABF050696B}" srcOrd="2" destOrd="0" presId="urn:microsoft.com/office/officeart/2005/8/layout/arrow3"/>
    <dgm:cxn modelId="{A93DD487-4A04-4DC8-8D61-C54791F5884C}" type="presParOf" srcId="{BD6A108A-5FB8-4447-868F-79AB2E391621}" destId="{61217054-DEF1-47F0-A473-43FDF079684C}" srcOrd="3" destOrd="0" presId="urn:microsoft.com/office/officeart/2005/8/layout/arrow3"/>
    <dgm:cxn modelId="{79116C8E-6E65-4C33-B87F-57AB6A861E3C}" type="presParOf" srcId="{BD6A108A-5FB8-4447-868F-79AB2E391621}" destId="{5DEFF0FE-7A3C-4E13-847E-BD324FA3DF0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29656-8D67-4A0D-9D51-A2FE353AC08C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haroni" pitchFamily="2" charset="-79"/>
              <a:cs typeface="Aharoni" pitchFamily="2" charset="-79"/>
            </a:rPr>
            <a:t>vascular reaction of the skin </a:t>
          </a:r>
          <a:endParaRPr lang="ar-IQ" sz="2400" b="1" kern="1200" dirty="0">
            <a:latin typeface="Aharoni" pitchFamily="2" charset="-79"/>
          </a:endParaRPr>
        </a:p>
      </dsp:txBody>
      <dsp:txXfrm rot="5400000">
        <a:off x="0" y="0"/>
        <a:ext cx="3048000" cy="1524000"/>
      </dsp:txXfrm>
    </dsp:sp>
    <dsp:sp modelId="{C3487411-4CDC-430A-983B-58563F3D3100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haroni" pitchFamily="2" charset="-79"/>
              <a:cs typeface="Aharoni" pitchFamily="2" charset="-79"/>
            </a:rPr>
            <a:t>appearance of wheals</a:t>
          </a:r>
          <a:endParaRPr lang="ar-IQ" sz="2400" b="1" kern="1200" dirty="0">
            <a:latin typeface="Aharoni" pitchFamily="2" charset="-79"/>
          </a:endParaRPr>
        </a:p>
      </dsp:txBody>
      <dsp:txXfrm>
        <a:off x="3048000" y="0"/>
        <a:ext cx="3048000" cy="1524000"/>
      </dsp:txXfrm>
    </dsp:sp>
    <dsp:sp modelId="{77152A8F-B312-40DE-A328-B6C9894BE6C9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haroni" pitchFamily="2" charset="-79"/>
              <a:cs typeface="Aharoni" pitchFamily="2" charset="-79"/>
            </a:rPr>
            <a:t>severe itching, stinging,</a:t>
          </a:r>
          <a:br>
            <a:rPr lang="en-US" sz="2400" b="1" kern="1200" dirty="0" smtClean="0">
              <a:latin typeface="Aharoni" pitchFamily="2" charset="-79"/>
              <a:cs typeface="Aharoni" pitchFamily="2" charset="-79"/>
            </a:rPr>
          </a:br>
          <a:r>
            <a:rPr lang="en-US" sz="2400" b="1" kern="1200" dirty="0" smtClean="0">
              <a:latin typeface="Aharoni" pitchFamily="2" charset="-79"/>
              <a:cs typeface="Aharoni" pitchFamily="2" charset="-79"/>
            </a:rPr>
            <a:t>or pricking sensations</a:t>
          </a:r>
          <a:endParaRPr lang="ar-IQ" sz="2400" b="1" kern="1200" dirty="0">
            <a:latin typeface="Aharoni" pitchFamily="2" charset="-79"/>
          </a:endParaRPr>
        </a:p>
      </dsp:txBody>
      <dsp:txXfrm rot="10800000">
        <a:off x="0" y="2539999"/>
        <a:ext cx="3048000" cy="1524000"/>
      </dsp:txXfrm>
    </dsp:sp>
    <dsp:sp modelId="{E0EFECA4-94E0-4450-BCE1-D6D886615DEF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Do not last longer than 24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hrs</a:t>
          </a:r>
          <a:endParaRPr lang="ar-IQ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</a:endParaRPr>
        </a:p>
      </dsp:txBody>
      <dsp:txXfrm rot="-5400000">
        <a:off x="3048000" y="2539999"/>
        <a:ext cx="3048000" cy="1524000"/>
      </dsp:txXfrm>
    </dsp:sp>
    <dsp:sp modelId="{9DEA5F00-9D35-4AB2-A48D-EE9DFD423FD7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Aharoni" pitchFamily="2" charset="-79"/>
              <a:cs typeface="Aharoni" pitchFamily="2" charset="-79"/>
            </a:rPr>
            <a:t>urticaria</a:t>
          </a:r>
          <a:endParaRPr lang="ar-IQ" sz="2400" b="1" kern="1200" dirty="0">
            <a:latin typeface="Aharoni" pitchFamily="2" charset="-79"/>
          </a:endParaRPr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A47A9-CCDC-4878-BB04-AD5247DDCC40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94D8FF-4506-4D78-984E-0813F9A163E9}">
      <dsp:nvSpPr>
        <dsp:cNvPr id="0" name=""/>
        <dsp:cNvSpPr/>
      </dsp:nvSpPr>
      <dsp:spPr>
        <a:xfrm>
          <a:off x="761987" y="246050"/>
          <a:ext cx="1828800" cy="1625600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0DD056-3C72-4386-A5C8-3FABF050696B}">
      <dsp:nvSpPr>
        <dsp:cNvPr id="0" name=""/>
        <dsp:cNvSpPr/>
      </dsp:nvSpPr>
      <dsp:spPr>
        <a:xfrm>
          <a:off x="3149905" y="0"/>
          <a:ext cx="2112668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Urticaria</a:t>
          </a:r>
          <a:r>
            <a:rPr lang="en-US" sz="2000" kern="1200" dirty="0" smtClean="0"/>
            <a:t> that persists</a:t>
          </a:r>
          <a:br>
            <a:rPr lang="en-US" sz="2000" kern="1200" dirty="0" smtClean="0"/>
          </a:br>
          <a:r>
            <a:rPr lang="en-US" sz="2000" kern="1200" dirty="0" smtClean="0"/>
            <a:t>for </a:t>
          </a:r>
          <a:r>
            <a:rPr lang="en-US" sz="2000" b="1" kern="1200" dirty="0" smtClean="0"/>
            <a:t>more than 6 weeks</a:t>
          </a:r>
          <a:r>
            <a:rPr lang="en-US" sz="2000" kern="1200" dirty="0" smtClean="0"/>
            <a:t> is classified as chronic</a:t>
          </a:r>
          <a:endParaRPr lang="ar-IQ" sz="2000" kern="1200" dirty="0"/>
        </a:p>
      </dsp:txBody>
      <dsp:txXfrm>
        <a:off x="3149905" y="0"/>
        <a:ext cx="2112668" cy="1706880"/>
      </dsp:txXfrm>
    </dsp:sp>
    <dsp:sp modelId="{61217054-DEF1-47F0-A473-43FDF079684C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EFF0FE-7A3C-4E13-847E-BD324FA3DF0A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Urticaria</a:t>
          </a:r>
          <a:r>
            <a:rPr lang="en-US" sz="1800" kern="1200" dirty="0" smtClean="0"/>
            <a:t> that persists</a:t>
          </a:r>
          <a:br>
            <a:rPr lang="en-US" sz="1800" kern="1200" dirty="0" smtClean="0"/>
          </a:br>
          <a:r>
            <a:rPr lang="en-US" sz="1800" kern="1200" dirty="0" smtClean="0"/>
            <a:t>for </a:t>
          </a:r>
          <a:r>
            <a:rPr lang="en-US" sz="1800" b="1" kern="1200" dirty="0" smtClean="0">
              <a:solidFill>
                <a:srgbClr val="002060"/>
              </a:solidFill>
            </a:rPr>
            <a:t>less than 6 weeks </a:t>
          </a:r>
          <a:r>
            <a:rPr lang="en-US" sz="1800" kern="1200" dirty="0" smtClean="0"/>
            <a:t>is classified as acute</a:t>
          </a:r>
          <a:endParaRPr lang="ar-IQ" sz="1800" kern="1200" dirty="0"/>
        </a:p>
      </dsp:txBody>
      <dsp:txXfrm>
        <a:off x="914400" y="2357120"/>
        <a:ext cx="1950720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9E23-0551-4E05-B166-0FF0771461B1}" type="datetimeFigureOut">
              <a:rPr lang="ar-IQ" smtClean="0"/>
              <a:pPr/>
              <a:t>27/02/1440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F84F-FFF3-4BF4-B207-498F4B89C3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9E23-0551-4E05-B166-0FF0771461B1}" type="datetimeFigureOut">
              <a:rPr lang="ar-IQ" smtClean="0"/>
              <a:pPr/>
              <a:t>27/02/1440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F84F-FFF3-4BF4-B207-498F4B89C3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9E23-0551-4E05-B166-0FF0771461B1}" type="datetimeFigureOut">
              <a:rPr lang="ar-IQ" smtClean="0"/>
              <a:pPr/>
              <a:t>27/02/1440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F84F-FFF3-4BF4-B207-498F4B89C3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9E23-0551-4E05-B166-0FF0771461B1}" type="datetimeFigureOut">
              <a:rPr lang="ar-IQ" smtClean="0"/>
              <a:pPr/>
              <a:t>27/02/1440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F84F-FFF3-4BF4-B207-498F4B89C3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9E23-0551-4E05-B166-0FF0771461B1}" type="datetimeFigureOut">
              <a:rPr lang="ar-IQ" smtClean="0"/>
              <a:pPr/>
              <a:t>27/02/1440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F84F-FFF3-4BF4-B207-498F4B89C3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9E23-0551-4E05-B166-0FF0771461B1}" type="datetimeFigureOut">
              <a:rPr lang="ar-IQ" smtClean="0"/>
              <a:pPr/>
              <a:t>27/02/1440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F84F-FFF3-4BF4-B207-498F4B89C3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9E23-0551-4E05-B166-0FF0771461B1}" type="datetimeFigureOut">
              <a:rPr lang="ar-IQ" smtClean="0"/>
              <a:pPr/>
              <a:t>27/02/1440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F84F-FFF3-4BF4-B207-498F4B89C3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9E23-0551-4E05-B166-0FF0771461B1}" type="datetimeFigureOut">
              <a:rPr lang="ar-IQ" smtClean="0"/>
              <a:pPr/>
              <a:t>27/02/1440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F84F-FFF3-4BF4-B207-498F4B89C3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9E23-0551-4E05-B166-0FF0771461B1}" type="datetimeFigureOut">
              <a:rPr lang="ar-IQ" smtClean="0"/>
              <a:pPr/>
              <a:t>27/02/1440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F84F-FFF3-4BF4-B207-498F4B89C3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9E23-0551-4E05-B166-0FF0771461B1}" type="datetimeFigureOut">
              <a:rPr lang="ar-IQ" smtClean="0"/>
              <a:pPr/>
              <a:t>27/02/1440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F84F-FFF3-4BF4-B207-498F4B89C3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9E23-0551-4E05-B166-0FF0771461B1}" type="datetimeFigureOut">
              <a:rPr lang="ar-IQ" smtClean="0"/>
              <a:pPr/>
              <a:t>27/02/1440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F84F-FFF3-4BF4-B207-498F4B89C3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9E23-0551-4E05-B166-0FF0771461B1}" type="datetimeFigureOut">
              <a:rPr lang="ar-IQ" smtClean="0"/>
              <a:pPr/>
              <a:t>27/02/1440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0F84F-FFF3-4BF4-B207-498F4B89C310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  <a:prstGeom prst="frame">
            <a:avLst/>
          </a:prstGeom>
        </p:spPr>
        <p:txBody>
          <a:bodyPr>
            <a:prstTxWarp prst="textDeflate">
              <a:avLst/>
            </a:prstTxWarp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Broadway" pitchFamily="82" charset="0"/>
              </a:rPr>
              <a:t>Urticaria</a:t>
            </a:r>
            <a:endParaRPr lang="ar-IQ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400800" cy="1752600"/>
          </a:xfrm>
          <a:prstGeom prst="bevel">
            <a:avLst/>
          </a:prstGeom>
        </p:spPr>
        <p:txBody>
          <a:bodyPr>
            <a:prstTxWarp prst="textInflate">
              <a:avLst/>
            </a:prstTxWarp>
            <a:norm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erlin Sans FB Demi" pitchFamily="34" charset="0"/>
                <a:cs typeface="Aharoni" pitchFamily="2" charset="-79"/>
              </a:rPr>
              <a:t>(hives, ‘nettle-rash’)</a:t>
            </a:r>
            <a:endParaRPr lang="ar-IQ" sz="4800" dirty="0">
              <a:solidFill>
                <a:schemeClr val="accent6">
                  <a:lumMod val="75000"/>
                </a:schemeClr>
              </a:solidFill>
              <a:effectLst/>
              <a:latin typeface="Berlin Sans FB Demi" pitchFamily="34" charset="0"/>
            </a:endParaRPr>
          </a:p>
        </p:txBody>
      </p:sp>
      <p:pic>
        <p:nvPicPr>
          <p:cNvPr id="1031" name="Picture 7" descr="C:\Users\user\AppData\Local\Microsoft\Windows\Temporary Internet Files\Content.IE5\MB0MLL1Q\alergia-3ok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857364"/>
            <a:ext cx="3214710" cy="3000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i="1" dirty="0" smtClean="0"/>
              <a:t>Delayed pressure </a:t>
            </a:r>
            <a:r>
              <a:rPr lang="en-US" b="1" i="1" dirty="0" err="1" smtClean="0"/>
              <a:t>urticaria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 rtl="0"/>
            <a:r>
              <a:rPr lang="en-US" sz="4000" dirty="0" smtClean="0"/>
              <a:t>Sustained </a:t>
            </a:r>
            <a:r>
              <a:rPr lang="en-US" sz="4000" dirty="0"/>
              <a:t>pressure causes </a:t>
            </a:r>
            <a:r>
              <a:rPr lang="en-US" sz="4000" dirty="0" err="1"/>
              <a:t>oedema</a:t>
            </a:r>
            <a:r>
              <a:rPr lang="en-US" sz="4000" dirty="0"/>
              <a:t> of the underlying skin and subcutaneous tissue 3–6 h later. </a:t>
            </a:r>
            <a:endParaRPr lang="en-US" sz="4000" dirty="0" smtClean="0"/>
          </a:p>
          <a:p>
            <a:pPr algn="just" rtl="0"/>
            <a:r>
              <a:rPr lang="en-US" sz="4000" dirty="0" smtClean="0"/>
              <a:t>The </a:t>
            </a:r>
            <a:r>
              <a:rPr lang="en-US" sz="4000" dirty="0"/>
              <a:t>swelling may last up to 48 h and </a:t>
            </a:r>
            <a:r>
              <a:rPr lang="en-US" sz="4000" dirty="0" err="1"/>
              <a:t>kinins</a:t>
            </a:r>
            <a:r>
              <a:rPr lang="en-US" sz="4000" dirty="0"/>
              <a:t> or prostaglandins, rather than histamine, probably mediate it. 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Microsoft\Windows\Temporary Internet Files\Content.IE5\MB0MLL1Q\hands-clapping-clip-art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786322"/>
            <a:ext cx="1524000" cy="1524000"/>
          </a:xfrm>
          <a:prstGeom prst="rect">
            <a:avLst/>
          </a:prstGeom>
          <a:noFill/>
        </p:spPr>
      </p:pic>
      <p:pic>
        <p:nvPicPr>
          <p:cNvPr id="3077" name="Picture 5" descr="C:\Users\user\AppData\Local\Microsoft\Windows\Temporary Internet Files\Content.IE5\NXG3ERCK\man walking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07308" cy="4814316"/>
          </a:xfrm>
          <a:prstGeom prst="rect">
            <a:avLst/>
          </a:prstGeom>
          <a:noFill/>
        </p:spPr>
      </p:pic>
      <p:pic>
        <p:nvPicPr>
          <p:cNvPr id="3083" name="Picture 11" descr="C:\Users\user\AppData\Local\Microsoft\Windows\Temporary Internet Files\Content.IE5\15GD1BX2\distance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857232"/>
            <a:ext cx="529494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20680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rtl="0">
              <a:lnSpc>
                <a:spcPct val="115000"/>
              </a:lnSpc>
              <a:spcAft>
                <a:spcPts val="0"/>
              </a:spcAft>
            </a:pPr>
            <a:r>
              <a:rPr lang="en-US" b="1" i="1" dirty="0" smtClean="0">
                <a:latin typeface="Arial"/>
                <a:ea typeface="Calibri"/>
                <a:cs typeface="Arial"/>
              </a:rPr>
              <a:t>Hypersensitivity </a:t>
            </a:r>
            <a:r>
              <a:rPr lang="en-US" b="1" i="1" dirty="0" err="1">
                <a:latin typeface="Arial"/>
                <a:ea typeface="Calibri"/>
                <a:cs typeface="Arial"/>
              </a:rPr>
              <a:t>urticaria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15000"/>
              </a:lnSpc>
              <a:spcAft>
                <a:spcPts val="0"/>
              </a:spcAft>
            </a:pP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IgE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-mediated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(type I) allergic reaction. 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Calibri"/>
              <a:cs typeface="Arial"/>
            </a:endParaRPr>
          </a:p>
          <a:p>
            <a:pPr algn="just" rtl="0">
              <a:lnSpc>
                <a:spcPct val="115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Allergens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may be encountered in 10 different 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ways : </a:t>
            </a:r>
          </a:p>
          <a:p>
            <a:pPr algn="just" rtl="0">
              <a:lnSpc>
                <a:spcPct val="115000"/>
              </a:lnSpc>
              <a:spcAft>
                <a:spcPts val="0"/>
              </a:spcAft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988840"/>
            <a:ext cx="280831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2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Autoimmune </a:t>
            </a:r>
            <a:r>
              <a:rPr lang="en-US" dirty="0" err="1"/>
              <a:t>urticaria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/>
              <a:t>Some patients with chronic </a:t>
            </a:r>
            <a:r>
              <a:rPr lang="en-US" dirty="0" err="1"/>
              <a:t>urticaria</a:t>
            </a:r>
            <a:r>
              <a:rPr lang="en-US" dirty="0"/>
              <a:t> have an autoimmune disease with </a:t>
            </a:r>
            <a:r>
              <a:rPr lang="en-US" dirty="0" err="1"/>
              <a:t>IgG</a:t>
            </a:r>
            <a:r>
              <a:rPr lang="en-US" dirty="0"/>
              <a:t> antibodies to </a:t>
            </a:r>
            <a:r>
              <a:rPr lang="en-US" dirty="0" err="1"/>
              <a:t>IgE</a:t>
            </a:r>
            <a:r>
              <a:rPr lang="en-US" dirty="0"/>
              <a:t> or to </a:t>
            </a:r>
            <a:r>
              <a:rPr lang="en-US" dirty="0" err="1"/>
              <a:t>FcIgE</a:t>
            </a:r>
            <a:r>
              <a:rPr lang="en-US" dirty="0"/>
              <a:t> receptors on mast cells. </a:t>
            </a:r>
            <a:endParaRPr lang="en-US" dirty="0" smtClean="0"/>
          </a:p>
          <a:p>
            <a:pPr algn="just" rtl="0"/>
            <a:r>
              <a:rPr lang="en-US" dirty="0" smtClean="0"/>
              <a:t>Here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autoantibody acts as antigen </a:t>
            </a:r>
            <a:r>
              <a:rPr lang="en-US" dirty="0"/>
              <a:t>to trigger mast cell degranulation.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44083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Contact </a:t>
            </a:r>
            <a:r>
              <a:rPr lang="en-US" dirty="0" err="1"/>
              <a:t>urticaria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0"/>
            <a:r>
              <a:rPr lang="en-US" dirty="0" err="1" smtClean="0"/>
              <a:t>IgE</a:t>
            </a:r>
            <a:r>
              <a:rPr lang="en-US" dirty="0" smtClean="0"/>
              <a:t> </a:t>
            </a:r>
            <a:r>
              <a:rPr lang="en-US" dirty="0"/>
              <a:t>mediated or </a:t>
            </a:r>
            <a:r>
              <a:rPr lang="en-US" dirty="0" smtClean="0"/>
              <a:t>pharmacological </a:t>
            </a:r>
            <a:r>
              <a:rPr lang="en-US" dirty="0"/>
              <a:t>effect. </a:t>
            </a:r>
            <a:endParaRPr lang="en-US" dirty="0" smtClean="0"/>
          </a:p>
          <a:p>
            <a:pPr algn="just" rtl="0"/>
            <a:r>
              <a:rPr lang="en-US" dirty="0" smtClean="0"/>
              <a:t>The </a:t>
            </a:r>
            <a:r>
              <a:rPr lang="en-US" dirty="0"/>
              <a:t>allergen is delivered to the mast cell from the skin surface rather than from the blood. </a:t>
            </a:r>
            <a:endParaRPr lang="en-US" dirty="0" smtClean="0"/>
          </a:p>
          <a:p>
            <a:pPr algn="just" rtl="0"/>
            <a:r>
              <a:rPr lang="en-US" dirty="0" smtClean="0"/>
              <a:t>Wheals </a:t>
            </a:r>
            <a:r>
              <a:rPr lang="en-US" dirty="0"/>
              <a:t>occur most often around the mouth</a:t>
            </a:r>
            <a:r>
              <a:rPr lang="en-US" dirty="0" smtClean="0"/>
              <a:t>.</a:t>
            </a:r>
          </a:p>
          <a:p>
            <a:pPr algn="just" rtl="0"/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Foods and food additives are the most common culprits</a:t>
            </a:r>
            <a:r>
              <a:rPr lang="en-US" dirty="0"/>
              <a:t> </a:t>
            </a:r>
            <a:endParaRPr lang="en-US" dirty="0" smtClean="0"/>
          </a:p>
          <a:p>
            <a:pPr algn="just" rtl="0"/>
            <a:r>
              <a:rPr lang="en-US" dirty="0" smtClean="0"/>
              <a:t>drugs</a:t>
            </a:r>
            <a:r>
              <a:rPr lang="en-US" dirty="0"/>
              <a:t>, animal saliva, </a:t>
            </a:r>
            <a:r>
              <a:rPr lang="en-US" dirty="0" smtClean="0"/>
              <a:t>insect </a:t>
            </a:r>
            <a:r>
              <a:rPr lang="en-US" dirty="0"/>
              <a:t>repellents and </a:t>
            </a:r>
            <a:r>
              <a:rPr lang="en-US" dirty="0" smtClean="0"/>
              <a:t>plants. </a:t>
            </a:r>
          </a:p>
          <a:p>
            <a:pPr algn="just" rtl="0"/>
            <a:r>
              <a:rPr lang="en-US" dirty="0" smtClean="0"/>
              <a:t>Recently</a:t>
            </a:r>
            <a:r>
              <a:rPr lang="en-US" dirty="0"/>
              <a:t>, latex allergy has become a significant public health concern.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794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Pharmacological </a:t>
            </a:r>
            <a:r>
              <a:rPr lang="en-US" dirty="0" err="1"/>
              <a:t>urticaria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/>
              <a:t>This occurs when drugs cause mast cells to release histamine in a non-allergic </a:t>
            </a:r>
            <a:r>
              <a:rPr lang="en-US" dirty="0" smtClean="0"/>
              <a:t>manner</a:t>
            </a:r>
          </a:p>
          <a:p>
            <a:pPr algn="just" rtl="0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aspirin</a:t>
            </a:r>
          </a:p>
          <a:p>
            <a:pPr algn="just" rtl="0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non-steroidal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anti-inflammatory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</a:t>
            </a:r>
          </a:p>
          <a:p>
            <a:pPr algn="just" rtl="0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angiotensin-converting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</a:t>
            </a:r>
          </a:p>
          <a:p>
            <a:pPr algn="just" rtl="0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morphine</a:t>
            </a:r>
            <a:endParaRPr lang="ar-IQ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143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Presentation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50072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 rtl="0"/>
            <a:r>
              <a:rPr lang="en-US" dirty="0" smtClean="0"/>
              <a:t>sudden appearance of pink itchy wheals</a:t>
            </a:r>
          </a:p>
          <a:p>
            <a:pPr algn="just" rtl="0"/>
            <a:r>
              <a:rPr lang="en-US" dirty="0" smtClean="0"/>
              <a:t> anywhere on the skin surface. </a:t>
            </a:r>
          </a:p>
          <a:p>
            <a:pPr algn="just" rtl="0"/>
            <a:r>
              <a:rPr lang="en-US" dirty="0" smtClean="0"/>
              <a:t>Each lasts for less than a day</a:t>
            </a:r>
          </a:p>
          <a:p>
            <a:pPr algn="just" rtl="0"/>
            <a:r>
              <a:rPr lang="en-US" dirty="0" smtClean="0"/>
              <a:t>Lesions may take up an annular shape. </a:t>
            </a:r>
          </a:p>
          <a:p>
            <a:pPr algn="just" rtl="0"/>
            <a:r>
              <a:rPr lang="en-US" dirty="0" err="1" smtClean="0"/>
              <a:t>Angioedema</a:t>
            </a:r>
            <a:r>
              <a:rPr lang="en-US" dirty="0" smtClean="0"/>
              <a:t> is a variant of </a:t>
            </a:r>
            <a:r>
              <a:rPr lang="en-US" dirty="0" err="1" smtClean="0"/>
              <a:t>urticaria</a:t>
            </a:r>
            <a:r>
              <a:rPr lang="en-US" dirty="0" smtClean="0"/>
              <a:t> that primarily affects the subcutaneous tissues, so that the swelling is less demarcated and less red than an </a:t>
            </a:r>
            <a:r>
              <a:rPr lang="en-US" dirty="0" err="1" smtClean="0"/>
              <a:t>urticarial</a:t>
            </a:r>
            <a:r>
              <a:rPr lang="en-US" dirty="0" smtClean="0"/>
              <a:t> wheal. </a:t>
            </a:r>
          </a:p>
          <a:p>
            <a:pPr algn="just" rtl="0"/>
            <a:r>
              <a:rPr lang="en-US" dirty="0" err="1" smtClean="0"/>
              <a:t>Angioedema</a:t>
            </a:r>
            <a:r>
              <a:rPr lang="en-US" dirty="0" smtClean="0"/>
              <a:t> at junctions between skin and mucous membranes( </a:t>
            </a:r>
            <a:r>
              <a:rPr lang="en-US" dirty="0" err="1" smtClean="0"/>
              <a:t>peri</a:t>
            </a:r>
            <a:r>
              <a:rPr lang="en-US" dirty="0" smtClean="0"/>
              <a:t>-orbital, </a:t>
            </a:r>
            <a:r>
              <a:rPr lang="en-US" dirty="0" err="1" smtClean="0"/>
              <a:t>peri</a:t>
            </a:r>
            <a:r>
              <a:rPr lang="en-US" dirty="0" smtClean="0"/>
              <a:t>-oral and genital ).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6767" y="1171017"/>
            <a:ext cx="6858000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  <a:ln w="762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sz="3600" dirty="0"/>
              <a:t>The course </a:t>
            </a:r>
            <a:r>
              <a:rPr lang="en-US" sz="3600" dirty="0" smtClean="0"/>
              <a:t>depends </a:t>
            </a:r>
            <a:r>
              <a:rPr lang="en-US" sz="3600" dirty="0"/>
              <a:t>on its cause. </a:t>
            </a:r>
            <a:endParaRPr lang="en-US" sz="3600" dirty="0" smtClean="0"/>
          </a:p>
          <a:p>
            <a:pPr algn="just" rtl="0"/>
            <a:r>
              <a:rPr lang="en-US" sz="3600" dirty="0" smtClean="0"/>
              <a:t>If </a:t>
            </a:r>
            <a:r>
              <a:rPr lang="en-US" sz="3600" dirty="0"/>
              <a:t>the </a:t>
            </a:r>
            <a:r>
              <a:rPr lang="en-US" sz="3600" dirty="0" err="1"/>
              <a:t>urticaria</a:t>
            </a:r>
            <a:r>
              <a:rPr lang="en-US" sz="3600" dirty="0"/>
              <a:t> is allergic, it will continue until the allergen is removed, tolerated or metabolized</a:t>
            </a:r>
            <a:r>
              <a:rPr lang="en-US" sz="3600" dirty="0" smtClean="0"/>
              <a:t>.</a:t>
            </a:r>
          </a:p>
          <a:p>
            <a:pPr algn="just" rtl="0"/>
            <a:r>
              <a:rPr lang="en-US" sz="3600" dirty="0" smtClean="0"/>
              <a:t> </a:t>
            </a:r>
            <a:r>
              <a:rPr lang="en-US" sz="3600" dirty="0" err="1"/>
              <a:t>Urticaria</a:t>
            </a:r>
            <a:r>
              <a:rPr lang="en-US" sz="3600" dirty="0"/>
              <a:t> may recur if the allergen is met again. Only half of patients with chronic </a:t>
            </a:r>
            <a:r>
              <a:rPr lang="en-US" sz="3600" dirty="0" err="1"/>
              <a:t>urticaria</a:t>
            </a:r>
            <a:r>
              <a:rPr lang="en-US" sz="3600" dirty="0"/>
              <a:t> and </a:t>
            </a:r>
            <a:r>
              <a:rPr lang="en-US" sz="3600" dirty="0" err="1"/>
              <a:t>angioedema</a:t>
            </a:r>
            <a:r>
              <a:rPr lang="en-US" sz="3600" dirty="0"/>
              <a:t> will be clear 5 years later. </a:t>
            </a:r>
            <a:endParaRPr lang="en-US" sz="3600" dirty="0" smtClean="0"/>
          </a:p>
          <a:p>
            <a:pPr algn="just" rtl="0"/>
            <a:r>
              <a:rPr lang="en-US" sz="3600" dirty="0" smtClean="0"/>
              <a:t>Those </a:t>
            </a:r>
            <a:r>
              <a:rPr lang="en-US" sz="3600" dirty="0"/>
              <a:t>with </a:t>
            </a:r>
            <a:r>
              <a:rPr lang="en-US" sz="3600" dirty="0" err="1"/>
              <a:t>urticarial</a:t>
            </a:r>
            <a:r>
              <a:rPr lang="en-US" sz="3600" dirty="0"/>
              <a:t> lesions alone do better, half being clear after 6 months.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579028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Differential diagnosis</a:t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  <a:ln w="762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 rtl="0"/>
            <a:r>
              <a:rPr lang="en-US" dirty="0" smtClean="0"/>
              <a:t>Insect </a:t>
            </a:r>
            <a:r>
              <a:rPr lang="en-US" dirty="0"/>
              <a:t>bites or stings  and </a:t>
            </a:r>
            <a:r>
              <a:rPr lang="en-US" dirty="0" smtClean="0"/>
              <a:t>infestations</a:t>
            </a:r>
          </a:p>
          <a:p>
            <a:pPr algn="just" rtl="0"/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/>
              <a:t>multiforme</a:t>
            </a:r>
            <a:r>
              <a:rPr lang="en-US" dirty="0"/>
              <a:t> can mimic an annular </a:t>
            </a:r>
            <a:r>
              <a:rPr lang="en-US" dirty="0" err="1"/>
              <a:t>urticaria</a:t>
            </a:r>
            <a:r>
              <a:rPr lang="en-US" dirty="0" smtClean="0"/>
              <a:t>.</a:t>
            </a:r>
          </a:p>
          <a:p>
            <a:pPr algn="just" rtl="0"/>
            <a:r>
              <a:rPr lang="en-US" dirty="0" err="1" smtClean="0"/>
              <a:t>urticarial</a:t>
            </a:r>
            <a:r>
              <a:rPr lang="en-US" dirty="0" smtClean="0"/>
              <a:t> </a:t>
            </a:r>
            <a:r>
              <a:rPr lang="en-US" dirty="0" err="1" smtClean="0"/>
              <a:t>vasculitis</a:t>
            </a:r>
            <a:r>
              <a:rPr lang="en-US" dirty="0" smtClean="0"/>
              <a:t>: individual </a:t>
            </a:r>
            <a:r>
              <a:rPr lang="en-US" dirty="0"/>
              <a:t>lesions last for longer than 24 h, blanch </a:t>
            </a:r>
            <a:r>
              <a:rPr lang="en-US" dirty="0" err="1" smtClean="0"/>
              <a:t>incompletely,leave</a:t>
            </a:r>
            <a:r>
              <a:rPr lang="en-US" dirty="0" smtClean="0"/>
              <a:t> </a:t>
            </a:r>
            <a:r>
              <a:rPr lang="en-US" dirty="0"/>
              <a:t>bruising. </a:t>
            </a:r>
            <a:endParaRPr lang="en-US" dirty="0" smtClean="0"/>
          </a:p>
          <a:p>
            <a:pPr algn="just" rtl="0"/>
            <a:r>
              <a:rPr lang="en-US" dirty="0" smtClean="0"/>
              <a:t>Some </a:t>
            </a:r>
            <a:r>
              <a:rPr lang="en-US" dirty="0" err="1"/>
              <a:t>bullous</a:t>
            </a:r>
            <a:r>
              <a:rPr lang="en-US" dirty="0"/>
              <a:t> diseases ( dermatitis </a:t>
            </a:r>
            <a:r>
              <a:rPr lang="en-US" dirty="0" err="1"/>
              <a:t>herpetiformis</a:t>
            </a:r>
            <a:r>
              <a:rPr lang="en-US" dirty="0"/>
              <a:t>, </a:t>
            </a:r>
            <a:r>
              <a:rPr lang="en-US" dirty="0" err="1"/>
              <a:t>bullous</a:t>
            </a:r>
            <a:r>
              <a:rPr lang="en-US" dirty="0"/>
              <a:t> </a:t>
            </a:r>
            <a:r>
              <a:rPr lang="en-US" dirty="0" err="1"/>
              <a:t>pemphigoid</a:t>
            </a:r>
            <a:r>
              <a:rPr lang="en-US" dirty="0"/>
              <a:t> and </a:t>
            </a:r>
            <a:r>
              <a:rPr lang="en-US" dirty="0" err="1"/>
              <a:t>pemphigoid</a:t>
            </a:r>
            <a:r>
              <a:rPr lang="en-US" dirty="0"/>
              <a:t> </a:t>
            </a:r>
            <a:r>
              <a:rPr lang="en-US" dirty="0" err="1"/>
              <a:t>gestationis</a:t>
            </a:r>
            <a:r>
              <a:rPr lang="en-US" dirty="0"/>
              <a:t>) begin as </a:t>
            </a:r>
            <a:r>
              <a:rPr lang="en-US" dirty="0" err="1"/>
              <a:t>urticarial</a:t>
            </a:r>
            <a:r>
              <a:rPr lang="en-US" dirty="0"/>
              <a:t> papules or plaques, but later </a:t>
            </a:r>
            <a:r>
              <a:rPr lang="en-US" dirty="0" err="1"/>
              <a:t>bullae</a:t>
            </a:r>
            <a:r>
              <a:rPr lang="en-US" dirty="0"/>
              <a:t> make the diagnosis obvious. </a:t>
            </a:r>
            <a:endParaRPr lang="en-US" dirty="0" smtClean="0"/>
          </a:p>
          <a:p>
            <a:pPr algn="just" rtl="0"/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err="1"/>
              <a:t>face,erysipelas</a:t>
            </a:r>
            <a:r>
              <a:rPr lang="en-US" dirty="0"/>
              <a:t> can be distinguished from </a:t>
            </a:r>
            <a:r>
              <a:rPr lang="en-US" dirty="0" err="1"/>
              <a:t>angioedema</a:t>
            </a:r>
            <a:r>
              <a:rPr lang="en-US" dirty="0"/>
              <a:t> by its sharp margin, redder </a:t>
            </a:r>
            <a:r>
              <a:rPr lang="en-US" dirty="0" err="1"/>
              <a:t>colour</a:t>
            </a:r>
            <a:r>
              <a:rPr lang="en-US" dirty="0"/>
              <a:t> and accompanying pyrexia.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/>
              <a:t>Investigations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715040"/>
          </a:xfrm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 rtl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more </a:t>
            </a:r>
            <a:r>
              <a:rPr lang="en-US" b="1" dirty="0">
                <a:solidFill>
                  <a:srgbClr val="FF0000"/>
                </a:solidFill>
              </a:rPr>
              <a:t>is learned from the history than </a:t>
            </a:r>
            <a:r>
              <a:rPr lang="en-US" b="1" dirty="0" smtClean="0">
                <a:solidFill>
                  <a:srgbClr val="FF0000"/>
                </a:solidFill>
              </a:rPr>
              <a:t>laboratory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 rtl="0"/>
            <a:r>
              <a:rPr lang="en-US" dirty="0" smtClean="0"/>
              <a:t>A </a:t>
            </a:r>
            <a:r>
              <a:rPr lang="en-US" dirty="0"/>
              <a:t>review of </a:t>
            </a:r>
            <a:r>
              <a:rPr lang="en-US" dirty="0" smtClean="0"/>
              <a:t>systems. </a:t>
            </a:r>
          </a:p>
          <a:p>
            <a:pPr algn="just" rtl="0"/>
            <a:r>
              <a:rPr lang="en-US" dirty="0" smtClean="0"/>
              <a:t>Careful </a:t>
            </a:r>
            <a:r>
              <a:rPr lang="en-US" dirty="0"/>
              <a:t>attention should be paid to </a:t>
            </a:r>
            <a:r>
              <a:rPr lang="en-US" dirty="0" smtClean="0"/>
              <a:t>drugs</a:t>
            </a:r>
          </a:p>
          <a:p>
            <a:pPr algn="just" rtl="0"/>
            <a:r>
              <a:rPr lang="en-US" dirty="0" smtClean="0"/>
              <a:t>investigations </a:t>
            </a:r>
            <a:r>
              <a:rPr lang="en-US" dirty="0"/>
              <a:t>can be confined to a complete blood count and erythrocyte sedimentation rate (ESR</a:t>
            </a:r>
            <a:r>
              <a:rPr lang="en-US" dirty="0" smtClean="0"/>
              <a:t>).</a:t>
            </a:r>
          </a:p>
          <a:p>
            <a:pPr algn="just" rtl="0"/>
            <a:r>
              <a:rPr lang="en-US" dirty="0" smtClean="0"/>
              <a:t>An </a:t>
            </a:r>
            <a:r>
              <a:rPr lang="en-US" dirty="0"/>
              <a:t>eosinophilia should lead to the exclusion of bullous and parasitic </a:t>
            </a:r>
            <a:r>
              <a:rPr lang="en-US" dirty="0" smtClean="0"/>
              <a:t>disease</a:t>
            </a:r>
          </a:p>
          <a:p>
            <a:pPr algn="just" rtl="0"/>
            <a:r>
              <a:rPr lang="en-US" dirty="0" smtClean="0"/>
              <a:t>raised </a:t>
            </a:r>
            <a:r>
              <a:rPr lang="en-US" dirty="0"/>
              <a:t>ESR might suggest </a:t>
            </a:r>
            <a:r>
              <a:rPr lang="en-US" dirty="0" err="1"/>
              <a:t>urticarial</a:t>
            </a:r>
            <a:r>
              <a:rPr lang="en-US" dirty="0"/>
              <a:t> </a:t>
            </a:r>
            <a:r>
              <a:rPr lang="en-US" dirty="0" err="1"/>
              <a:t>vasculitis</a:t>
            </a:r>
            <a:r>
              <a:rPr lang="en-US" dirty="0"/>
              <a:t> or a systemic cause</a:t>
            </a:r>
            <a:r>
              <a:rPr lang="en-US" dirty="0" smtClean="0"/>
              <a:t>.</a:t>
            </a:r>
          </a:p>
          <a:p>
            <a:pPr algn="just" rtl="0"/>
            <a:r>
              <a:rPr lang="en-US" dirty="0" smtClean="0"/>
              <a:t> Prick </a:t>
            </a:r>
            <a:r>
              <a:rPr lang="en-US" dirty="0"/>
              <a:t>tests are unhelpful.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Treatment</a:t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5721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 rtl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smtClean="0"/>
              <a:t> </a:t>
            </a:r>
            <a:r>
              <a:rPr lang="en-US" sz="3400" dirty="0">
                <a:solidFill>
                  <a:srgbClr val="FF0000"/>
                </a:solidFill>
                <a:latin typeface="Berlin Sans FB Demi" pitchFamily="34" charset="0"/>
              </a:rPr>
              <a:t>The ideal is to find a cause and then to eliminate it. </a:t>
            </a:r>
            <a:endParaRPr lang="en-US" sz="3400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 algn="just" rtl="0"/>
            <a:r>
              <a:rPr lang="en-US" sz="3600" dirty="0" smtClean="0"/>
              <a:t>antihistamines </a:t>
            </a:r>
            <a:r>
              <a:rPr lang="en-US" sz="3600" dirty="0"/>
              <a:t>are the mainstays of symptomatic treatment</a:t>
            </a:r>
            <a:r>
              <a:rPr lang="en-US" sz="3600" dirty="0" smtClean="0"/>
              <a:t>.</a:t>
            </a:r>
          </a:p>
          <a:p>
            <a:pPr algn="just" rtl="0"/>
            <a:r>
              <a:rPr lang="en-US" sz="3600" dirty="0" smtClean="0"/>
              <a:t> </a:t>
            </a:r>
            <a:r>
              <a:rPr lang="en-US" sz="3600" dirty="0" err="1"/>
              <a:t>Cetirizine</a:t>
            </a:r>
            <a:r>
              <a:rPr lang="en-US" sz="3600" dirty="0"/>
              <a:t> 10 mg/day and </a:t>
            </a:r>
            <a:r>
              <a:rPr lang="en-US" sz="3600" dirty="0" err="1"/>
              <a:t>loratadine</a:t>
            </a:r>
            <a:r>
              <a:rPr lang="en-US" sz="3600" dirty="0"/>
              <a:t> 10 </a:t>
            </a:r>
            <a:r>
              <a:rPr lang="en-US" sz="3600" dirty="0" smtClean="0"/>
              <a:t>mg/day </a:t>
            </a:r>
          </a:p>
          <a:p>
            <a:pPr algn="just" rtl="0"/>
            <a:r>
              <a:rPr lang="en-US" sz="3600" dirty="0" smtClean="0"/>
              <a:t>shorter </a:t>
            </a:r>
            <a:r>
              <a:rPr lang="en-US" sz="3600" dirty="0"/>
              <a:t>acting </a:t>
            </a:r>
            <a:r>
              <a:rPr lang="en-US" sz="3600" dirty="0" smtClean="0"/>
              <a:t>antihistamines( </a:t>
            </a:r>
            <a:r>
              <a:rPr lang="en-US" sz="3600" dirty="0" err="1"/>
              <a:t>hydroxyzine</a:t>
            </a:r>
            <a:r>
              <a:rPr lang="en-US" sz="3600" dirty="0"/>
              <a:t> 10–25 </a:t>
            </a:r>
            <a:r>
              <a:rPr lang="en-US" sz="3600" dirty="0" smtClean="0"/>
              <a:t>mg).</a:t>
            </a:r>
          </a:p>
          <a:p>
            <a:pPr algn="just" rtl="0"/>
            <a:r>
              <a:rPr lang="en-US" sz="3600" dirty="0" smtClean="0"/>
              <a:t>H2-blocking </a:t>
            </a:r>
            <a:r>
              <a:rPr lang="en-US" sz="3600" dirty="0"/>
              <a:t>antihistamines (</a:t>
            </a:r>
            <a:r>
              <a:rPr lang="en-US" sz="3600" dirty="0" err="1"/>
              <a:t>cimetidine</a:t>
            </a:r>
            <a:r>
              <a:rPr lang="en-US" sz="3600" dirty="0" smtClean="0"/>
              <a:t>)</a:t>
            </a:r>
          </a:p>
          <a:p>
            <a:pPr algn="just" rtl="0"/>
            <a:r>
              <a:rPr lang="en-US" sz="3600" dirty="0" err="1" smtClean="0"/>
              <a:t>Chlorphenamine</a:t>
            </a:r>
            <a:r>
              <a:rPr lang="en-US" sz="3600" dirty="0" smtClean="0"/>
              <a:t> </a:t>
            </a:r>
            <a:r>
              <a:rPr lang="en-US" sz="3600" dirty="0"/>
              <a:t>or </a:t>
            </a:r>
            <a:r>
              <a:rPr lang="en-US" sz="3600" dirty="0" err="1"/>
              <a:t>diphenhydramine</a:t>
            </a:r>
            <a:r>
              <a:rPr lang="en-US" sz="3600" dirty="0"/>
              <a:t> are </a:t>
            </a:r>
            <a:r>
              <a:rPr lang="en-US" sz="3600" dirty="0" smtClean="0"/>
              <a:t>used </a:t>
            </a:r>
            <a:r>
              <a:rPr lang="en-US" sz="3600" dirty="0"/>
              <a:t>during </a:t>
            </a:r>
            <a:r>
              <a:rPr lang="en-US" sz="3600" dirty="0" smtClean="0"/>
              <a:t>pregnancy</a:t>
            </a:r>
          </a:p>
          <a:p>
            <a:pPr algn="just" rtl="0"/>
            <a:r>
              <a:rPr lang="en-US" sz="3600" dirty="0" smtClean="0"/>
              <a:t>Sympathomimetic </a:t>
            </a:r>
            <a:r>
              <a:rPr lang="en-US" sz="3600" dirty="0"/>
              <a:t>agents can help </a:t>
            </a:r>
            <a:r>
              <a:rPr lang="en-US" sz="3600" dirty="0" err="1"/>
              <a:t>urticaria</a:t>
            </a:r>
            <a:r>
              <a:rPr lang="en-US" sz="3600" dirty="0"/>
              <a:t>, </a:t>
            </a:r>
            <a:r>
              <a:rPr lang="en-US" sz="3600" dirty="0" smtClean="0"/>
              <a:t>adrenaline </a:t>
            </a:r>
          </a:p>
          <a:p>
            <a:pPr algn="just" rtl="0"/>
            <a:r>
              <a:rPr lang="en-US" sz="3600" dirty="0" smtClean="0"/>
              <a:t>A </a:t>
            </a:r>
            <a:r>
              <a:rPr lang="en-US" sz="3600" dirty="0"/>
              <a:t>tapering course of systemic </a:t>
            </a:r>
            <a:r>
              <a:rPr lang="en-US" sz="3600" dirty="0" smtClean="0"/>
              <a:t>corticosteroids</a:t>
            </a:r>
          </a:p>
          <a:p>
            <a:pPr algn="just" rtl="0"/>
            <a:r>
              <a:rPr lang="en-US" sz="3600" dirty="0" smtClean="0"/>
              <a:t>Low </a:t>
            </a:r>
            <a:r>
              <a:rPr lang="en-US" sz="3600" dirty="0"/>
              <a:t>doses of </a:t>
            </a:r>
            <a:r>
              <a:rPr lang="en-US" sz="3600" dirty="0" err="1" smtClean="0"/>
              <a:t>ciclosporine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883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4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Etiologic factors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67494"/>
            <a:ext cx="8501122" cy="53578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</a:t>
            </a:r>
          </a:p>
          <a:p>
            <a:pPr algn="l" rtl="0"/>
            <a:r>
              <a:rPr lang="en-US" dirty="0" smtClean="0"/>
              <a:t>Penicillin and related antibiotics</a:t>
            </a:r>
          </a:p>
          <a:p>
            <a:pPr algn="l" rtl="0"/>
            <a:r>
              <a:rPr lang="en-US" dirty="0" smtClean="0"/>
              <a:t>The incidence of aspirin-induced </a:t>
            </a:r>
            <a:r>
              <a:rPr lang="en-US" dirty="0" err="1" smtClean="0"/>
              <a:t>urticaria</a:t>
            </a:r>
            <a:r>
              <a:rPr lang="en-US" dirty="0" smtClean="0"/>
              <a:t> has fallen</a:t>
            </a:r>
          </a:p>
          <a:p>
            <a:pPr algn="l" rtl="0"/>
            <a:r>
              <a:rPr lang="en-US" dirty="0" smtClean="0"/>
              <a:t>Aspirin-sensitive persons tend to have cross-sensitivity with </a:t>
            </a:r>
            <a:r>
              <a:rPr lang="en-US" dirty="0" err="1" smtClean="0"/>
              <a:t>tartrazine</a:t>
            </a:r>
            <a:r>
              <a:rPr lang="en-US" dirty="0" smtClean="0"/>
              <a:t>, the yellow </a:t>
            </a:r>
            <a:r>
              <a:rPr lang="en-US" dirty="0" err="1" smtClean="0"/>
              <a:t>azo-benzone</a:t>
            </a:r>
            <a:r>
              <a:rPr lang="en-US" dirty="0" smtClean="0"/>
              <a:t> dye. These are common food additives and preservatives. </a:t>
            </a:r>
          </a:p>
          <a:p>
            <a:pPr algn="l" rtl="0"/>
            <a:r>
              <a:rPr lang="en-US" dirty="0" smtClean="0"/>
              <a:t>Aspirin exacerbates chronic </a:t>
            </a:r>
            <a:r>
              <a:rPr lang="en-US" dirty="0" err="1" smtClean="0"/>
              <a:t>urticaria</a:t>
            </a:r>
            <a:r>
              <a:rPr lang="en-US" dirty="0" smtClean="0"/>
              <a:t> in at least 30% of patients unknown.</a:t>
            </a:r>
          </a:p>
          <a:p>
            <a:pPr algn="l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429420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/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Food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dirty="0" smtClean="0"/>
              <a:t>          </a:t>
            </a:r>
          </a:p>
          <a:p>
            <a:pPr algn="l" rtl="0"/>
            <a:r>
              <a:rPr lang="en-US" dirty="0" smtClean="0"/>
              <a:t>frequent in acute </a:t>
            </a:r>
            <a:r>
              <a:rPr lang="en-US" dirty="0" err="1" smtClean="0"/>
              <a:t>urticaria</a:t>
            </a:r>
            <a:r>
              <a:rPr lang="en-US" dirty="0" smtClean="0"/>
              <a:t>, less in chronic </a:t>
            </a:r>
            <a:r>
              <a:rPr lang="en-US" dirty="0" err="1" smtClean="0"/>
              <a:t>urticaria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chocolate, shellfish, nuts, peanuts, tomatoes, strawberries, melons, cheese, garlic, onions, eggs, </a:t>
            </a:r>
            <a:r>
              <a:rPr lang="en-US" dirty="0" err="1" smtClean="0"/>
              <a:t>milk,and</a:t>
            </a:r>
            <a:r>
              <a:rPr lang="en-US" dirty="0" smtClean="0"/>
              <a:t> spices. </a:t>
            </a:r>
          </a:p>
          <a:p>
            <a:pPr algn="l" rtl="0"/>
            <a:r>
              <a:rPr lang="en-US" dirty="0" smtClean="0"/>
              <a:t>Food allergens that may cross-react with latex include chestnuts, bananas, avocado, and kiwi.</a:t>
            </a:r>
          </a:p>
          <a:p>
            <a:pPr algn="l" rtl="0"/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Food additives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 rtl="0"/>
            <a:r>
              <a:rPr lang="en-US" dirty="0" smtClean="0"/>
              <a:t>Fewer than 10% of cases of chronic </a:t>
            </a:r>
            <a:r>
              <a:rPr lang="en-US" dirty="0" err="1" smtClean="0"/>
              <a:t>urticaria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Natural food additives :yeasts, </a:t>
            </a:r>
            <a:r>
              <a:rPr lang="en-US" dirty="0" err="1" smtClean="0"/>
              <a:t>salicylates</a:t>
            </a:r>
            <a:r>
              <a:rPr lang="en-US" dirty="0" smtClean="0"/>
              <a:t>, citric acid, egg, and fish albumin. </a:t>
            </a:r>
          </a:p>
          <a:p>
            <a:pPr algn="l" rtl="0"/>
            <a:r>
              <a:rPr lang="en-US" dirty="0" smtClean="0"/>
              <a:t>Synthetic additives include </a:t>
            </a:r>
            <a:r>
              <a:rPr lang="en-US" dirty="0" err="1" smtClean="0"/>
              <a:t>azo</a:t>
            </a:r>
            <a:r>
              <a:rPr lang="en-US" dirty="0" smtClean="0"/>
              <a:t> dyes, benzoic acid derivatives, sulfite, and penicillin. </a:t>
            </a:r>
          </a:p>
          <a:p>
            <a:pPr algn="l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500858"/>
          </a:xfr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Infections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 rtl="0"/>
            <a:r>
              <a:rPr lang="en-US" sz="2800" dirty="0" smtClean="0"/>
              <a:t>Acute </a:t>
            </a:r>
            <a:r>
              <a:rPr lang="en-US" sz="2800" dirty="0" err="1" smtClean="0"/>
              <a:t>urticaria</a:t>
            </a:r>
            <a:r>
              <a:rPr lang="en-US" sz="2800" dirty="0" smtClean="0"/>
              <a:t> may be associated with upper respiratory infections, </a:t>
            </a:r>
          </a:p>
          <a:p>
            <a:pPr algn="l" rtl="0"/>
            <a:r>
              <a:rPr lang="en-US" sz="2800" dirty="0" smtClean="0"/>
              <a:t>localized infection in the tonsils, a tooth, the sinuses, gallbladder, prostate, bladder, or kidney. </a:t>
            </a:r>
          </a:p>
          <a:p>
            <a:pPr algn="l" rtl="0"/>
            <a:r>
              <a:rPr lang="en-US" sz="2800" dirty="0" smtClean="0"/>
              <a:t>treatment with antibiotics for Helicobacter</a:t>
            </a:r>
          </a:p>
          <a:p>
            <a:pPr algn="l" rtl="0"/>
            <a:r>
              <a:rPr lang="en-US" sz="2800" dirty="0" smtClean="0"/>
              <a:t>Chronic viral infections, such as hepatitis B and C. </a:t>
            </a:r>
          </a:p>
          <a:p>
            <a:pPr algn="l" rtl="0"/>
            <a:r>
              <a:rPr lang="en-US" sz="2800" dirty="0" err="1" smtClean="0"/>
              <a:t>Helminths</a:t>
            </a:r>
            <a:r>
              <a:rPr lang="en-US" sz="2800" dirty="0" smtClean="0"/>
              <a:t> may cause </a:t>
            </a:r>
            <a:r>
              <a:rPr lang="en-US" sz="2800" dirty="0" err="1" smtClean="0"/>
              <a:t>urticaria</a:t>
            </a:r>
            <a:endParaRPr lang="en-US" sz="2800" dirty="0" smtClean="0"/>
          </a:p>
          <a:p>
            <a:pPr algn="l" rtl="0"/>
            <a:r>
              <a:rPr lang="en-US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Emotional stress</a:t>
            </a:r>
          </a:p>
          <a:p>
            <a:pPr algn="l" rtl="0"/>
            <a:r>
              <a:rPr lang="en-US" sz="28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Neoplasms</a:t>
            </a:r>
            <a:r>
              <a:rPr lang="en-US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i="1" dirty="0" smtClean="0"/>
              <a:t>: </a:t>
            </a:r>
            <a:r>
              <a:rPr lang="en-US" sz="2800" dirty="0" smtClean="0"/>
              <a:t> carcinomas and Hodgkin disease. </a:t>
            </a:r>
          </a:p>
          <a:p>
            <a:pPr algn="l" rtl="0"/>
            <a:r>
              <a:rPr lang="en-US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Inhalants </a:t>
            </a:r>
            <a:r>
              <a:rPr lang="en-US" sz="2800" b="1" i="1" dirty="0" smtClean="0"/>
              <a:t>: </a:t>
            </a:r>
            <a:r>
              <a:rPr lang="en-US" sz="2800" dirty="0" smtClean="0"/>
              <a:t>Grass pollens, house dust mites, feathers, formaldehyde, cottonseed, animal dander, cosmetics, aerosols, and molds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</a:bodyPr>
          <a:lstStyle/>
          <a:p>
            <a:pPr rtl="0"/>
            <a:r>
              <a:rPr lang="en-US" b="1" dirty="0" smtClean="0">
                <a:solidFill>
                  <a:srgbClr val="C00000"/>
                </a:solidFill>
              </a:rPr>
              <a:t>Physical </a:t>
            </a:r>
            <a:r>
              <a:rPr lang="en-US" b="1" dirty="0" err="1" smtClean="0">
                <a:solidFill>
                  <a:srgbClr val="C00000"/>
                </a:solidFill>
              </a:rPr>
              <a:t>urticarias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8892480" cy="5286412"/>
          </a:xfrm>
        </p:spPr>
        <p:txBody>
          <a:bodyPr>
            <a:normAutofit/>
          </a:bodyPr>
          <a:lstStyle/>
          <a:p>
            <a:pPr algn="just" rtl="0"/>
            <a:r>
              <a:rPr lang="en-US" b="1" i="1" dirty="0" smtClean="0"/>
              <a:t>Cold </a:t>
            </a:r>
            <a:r>
              <a:rPr lang="en-US" b="1" i="1" dirty="0" err="1"/>
              <a:t>urticaria</a:t>
            </a:r>
            <a:r>
              <a:rPr lang="en-US" dirty="0"/>
              <a:t> : </a:t>
            </a:r>
            <a:r>
              <a:rPr lang="en-US" dirty="0" smtClean="0"/>
              <a:t>on </a:t>
            </a:r>
            <a:r>
              <a:rPr lang="en-US" dirty="0"/>
              <a:t>the face when cycling </a:t>
            </a:r>
            <a:r>
              <a:rPr lang="en-US" dirty="0" smtClean="0"/>
              <a:t>. </a:t>
            </a:r>
          </a:p>
          <a:p>
            <a:pPr algn="just" rtl="0"/>
            <a:r>
              <a:rPr lang="en-US" b="1" i="1" dirty="0" smtClean="0"/>
              <a:t>Solar </a:t>
            </a:r>
            <a:r>
              <a:rPr lang="en-US" b="1" i="1" dirty="0" err="1"/>
              <a:t>urticaria</a:t>
            </a:r>
            <a:r>
              <a:rPr lang="en-US" dirty="0"/>
              <a:t> : </a:t>
            </a:r>
            <a:r>
              <a:rPr lang="en-US" dirty="0" smtClean="0"/>
              <a:t>within </a:t>
            </a:r>
            <a:r>
              <a:rPr lang="en-US" dirty="0"/>
              <a:t>minutes of sun exposure. </a:t>
            </a:r>
          </a:p>
          <a:p>
            <a:pPr algn="l" rtl="0"/>
            <a:r>
              <a:rPr lang="en-US" b="1" i="1" dirty="0"/>
              <a:t>Heat </a:t>
            </a:r>
            <a:r>
              <a:rPr lang="en-US" b="1" i="1" dirty="0" err="1"/>
              <a:t>urticaria</a:t>
            </a:r>
            <a:r>
              <a:rPr lang="en-US" dirty="0"/>
              <a:t> </a:t>
            </a:r>
            <a:r>
              <a:rPr lang="en-US" dirty="0" smtClean="0"/>
              <a:t>:contact </a:t>
            </a:r>
            <a:r>
              <a:rPr lang="en-US" dirty="0"/>
              <a:t>with hot </a:t>
            </a:r>
            <a:r>
              <a:rPr lang="en-US" dirty="0" err="1" smtClean="0"/>
              <a:t>objects+solutions</a:t>
            </a:r>
            <a:r>
              <a:rPr lang="en-US" dirty="0"/>
              <a:t>.</a:t>
            </a:r>
          </a:p>
          <a:p>
            <a:pPr algn="just" rtl="0"/>
            <a:r>
              <a:rPr lang="en-US" b="1" i="1" dirty="0"/>
              <a:t>Cholinergic </a:t>
            </a:r>
            <a:r>
              <a:rPr lang="en-US" b="1" i="1" dirty="0" err="1"/>
              <a:t>urticaria</a:t>
            </a:r>
            <a:r>
              <a:rPr lang="en-US" dirty="0"/>
              <a:t> : Anxiety, heat, sexual excitement or strenuous </a:t>
            </a:r>
            <a:r>
              <a:rPr lang="en-US" dirty="0" smtClean="0"/>
              <a:t>exercise. </a:t>
            </a:r>
            <a:r>
              <a:rPr lang="en-US" dirty="0"/>
              <a:t>The vessels over-react </a:t>
            </a:r>
            <a:r>
              <a:rPr lang="en-US" dirty="0" smtClean="0"/>
              <a:t>to acetylcholine </a:t>
            </a:r>
            <a:r>
              <a:rPr lang="en-US" dirty="0"/>
              <a:t>liberated from sympathetic nerves in the skin. </a:t>
            </a:r>
          </a:p>
          <a:p>
            <a:pPr algn="l" rtl="0"/>
            <a:r>
              <a:rPr lang="en-US" b="1" i="1" dirty="0" err="1"/>
              <a:t>Aquagenic</a:t>
            </a:r>
            <a:r>
              <a:rPr lang="en-US" b="1" i="1" dirty="0"/>
              <a:t> </a:t>
            </a:r>
            <a:r>
              <a:rPr lang="en-US" b="1" i="1" dirty="0" err="1"/>
              <a:t>urticaria</a:t>
            </a:r>
            <a:r>
              <a:rPr lang="en-US" dirty="0"/>
              <a:t> : </a:t>
            </a:r>
            <a:r>
              <a:rPr lang="en-US" dirty="0" smtClean="0"/>
              <a:t>precipitated </a:t>
            </a:r>
            <a:r>
              <a:rPr lang="en-US" dirty="0"/>
              <a:t>by contact with water, irrespective of its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71802" cy="1000108"/>
          </a:xfrm>
        </p:spPr>
        <p:txBody>
          <a:bodyPr>
            <a:normAutofit fontScale="90000"/>
          </a:bodyPr>
          <a:lstStyle/>
          <a:p>
            <a:r>
              <a:rPr lang="en-US" sz="3600" b="1" i="1" dirty="0" err="1">
                <a:solidFill>
                  <a:srgbClr val="7030A0"/>
                </a:solidFill>
              </a:rPr>
              <a:t>Dermographism</a:t>
            </a:r>
            <a:endParaRPr lang="ar-IQ" sz="36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000108"/>
            <a:ext cx="285752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400" dirty="0">
                <a:latin typeface="Berlin Sans FB Demi" pitchFamily="34" charset="0"/>
              </a:rPr>
              <a:t>This is the most common type of physical </a:t>
            </a:r>
            <a:r>
              <a:rPr lang="en-US" sz="2400" dirty="0" err="1">
                <a:latin typeface="Berlin Sans FB Demi" pitchFamily="34" charset="0"/>
              </a:rPr>
              <a:t>urticaria,the</a:t>
            </a:r>
            <a:r>
              <a:rPr lang="en-US" sz="2400" dirty="0">
                <a:latin typeface="Berlin Sans FB Demi" pitchFamily="34" charset="0"/>
              </a:rPr>
              <a:t> skin mast cells releasing </a:t>
            </a:r>
            <a:r>
              <a:rPr lang="en-US" sz="2400" dirty="0" err="1">
                <a:latin typeface="Berlin Sans FB Demi" pitchFamily="34" charset="0"/>
              </a:rPr>
              <a:t>extrahistamine</a:t>
            </a:r>
            <a:r>
              <a:rPr lang="en-US" sz="2400" dirty="0">
                <a:latin typeface="Berlin Sans FB Demi" pitchFamily="34" charset="0"/>
              </a:rPr>
              <a:t> after rubbing or scratching. The linear wheals are therefore an exaggerated triple response of Lewis. </a:t>
            </a:r>
            <a:endParaRPr lang="ar-IQ" sz="2400" dirty="0">
              <a:latin typeface="Berlin Sans FB Dem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4929198"/>
            <a:ext cx="564360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400" dirty="0">
                <a:latin typeface="Berlin Sans FB Demi" pitchFamily="34" charset="0"/>
              </a:rPr>
              <a:t>They can be reproduced by rubbing the skin of the back lightly at different pressures, or by scratching the back with a fingernail or blunt object.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01" y="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12912</TotalTime>
  <Words>792</Words>
  <Application>Microsoft Office PowerPoint</Application>
  <PresentationFormat>عرض على الشاشة (3:4)‏</PresentationFormat>
  <Paragraphs>98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Office Theme</vt:lpstr>
      <vt:lpstr>Urticaria</vt:lpstr>
      <vt:lpstr>عرض تقديمي في PowerPoint</vt:lpstr>
      <vt:lpstr>عرض تقديمي في PowerPoint</vt:lpstr>
      <vt:lpstr>عرض تقديمي في PowerPoint</vt:lpstr>
      <vt:lpstr> Etiologic factors </vt:lpstr>
      <vt:lpstr>عرض تقديمي في PowerPoint</vt:lpstr>
      <vt:lpstr>عرض تقديمي في PowerPoint</vt:lpstr>
      <vt:lpstr>Physical urticarias</vt:lpstr>
      <vt:lpstr>Dermographism</vt:lpstr>
      <vt:lpstr>Delayed pressure urticaria</vt:lpstr>
      <vt:lpstr>عرض تقديمي في PowerPoint</vt:lpstr>
      <vt:lpstr>عرض تقديمي في PowerPoint</vt:lpstr>
      <vt:lpstr>Autoimmune urticaria</vt:lpstr>
      <vt:lpstr>Contact urticaria</vt:lpstr>
      <vt:lpstr>Pharmacological urticaria</vt:lpstr>
      <vt:lpstr> Presentation </vt:lpstr>
      <vt:lpstr>عرض تقديمي في PowerPoint</vt:lpstr>
      <vt:lpstr>عرض تقديمي في PowerPoint</vt:lpstr>
      <vt:lpstr>عرض تقديمي في PowerPoint</vt:lpstr>
      <vt:lpstr> Differential diagnosis  </vt:lpstr>
      <vt:lpstr>Investigations </vt:lpstr>
      <vt:lpstr> Treatment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86</cp:revision>
  <dcterms:created xsi:type="dcterms:W3CDTF">2016-11-22T20:04:42Z</dcterms:created>
  <dcterms:modified xsi:type="dcterms:W3CDTF">2018-11-06T12:03:04Z</dcterms:modified>
</cp:coreProperties>
</file>