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sldIdLst>
    <p:sldId id="256" r:id="rId2"/>
    <p:sldId id="257" r:id="rId3"/>
    <p:sldId id="291" r:id="rId4"/>
    <p:sldId id="305" r:id="rId5"/>
    <p:sldId id="286" r:id="rId6"/>
    <p:sldId id="258" r:id="rId7"/>
    <p:sldId id="287" r:id="rId8"/>
    <p:sldId id="288" r:id="rId9"/>
    <p:sldId id="289" r:id="rId10"/>
    <p:sldId id="290" r:id="rId11"/>
    <p:sldId id="259" r:id="rId12"/>
    <p:sldId id="261" r:id="rId13"/>
    <p:sldId id="260" r:id="rId14"/>
    <p:sldId id="262" r:id="rId15"/>
    <p:sldId id="285" r:id="rId16"/>
    <p:sldId id="293" r:id="rId17"/>
    <p:sldId id="263" r:id="rId18"/>
    <p:sldId id="292" r:id="rId19"/>
    <p:sldId id="264" r:id="rId20"/>
    <p:sldId id="300" r:id="rId21"/>
    <p:sldId id="266" r:id="rId22"/>
    <p:sldId id="267" r:id="rId23"/>
    <p:sldId id="268" r:id="rId24"/>
    <p:sldId id="269" r:id="rId25"/>
    <p:sldId id="270" r:id="rId26"/>
    <p:sldId id="271" r:id="rId27"/>
    <p:sldId id="304" r:id="rId28"/>
    <p:sldId id="272" r:id="rId29"/>
    <p:sldId id="301" r:id="rId30"/>
    <p:sldId id="274" r:id="rId31"/>
    <p:sldId id="275" r:id="rId32"/>
    <p:sldId id="276" r:id="rId33"/>
    <p:sldId id="277" r:id="rId34"/>
    <p:sldId id="302" r:id="rId35"/>
    <p:sldId id="295" r:id="rId36"/>
    <p:sldId id="303" r:id="rId37"/>
    <p:sldId id="278" r:id="rId38"/>
    <p:sldId id="279" r:id="rId39"/>
    <p:sldId id="280" r:id="rId40"/>
    <p:sldId id="281" r:id="rId41"/>
    <p:sldId id="296" r:id="rId42"/>
    <p:sldId id="297" r:id="rId43"/>
    <p:sldId id="282" r:id="rId44"/>
    <p:sldId id="283" r:id="rId45"/>
    <p:sldId id="284" r:id="rId46"/>
    <p:sldId id="294" r:id="rId47"/>
    <p:sldId id="298" r:id="rId48"/>
    <p:sldId id="306" r:id="rId49"/>
    <p:sldId id="307" r:id="rId50"/>
    <p:sldId id="299" r:id="rId5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D570-4444-416B-9679-AD8EE70CC5FA}" type="datetimeFigureOut">
              <a:rPr lang="ar-IQ" smtClean="0"/>
              <a:t>03/07/1440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8254-F611-4C28-ABD5-2D3FB69D0B9E}" type="slidenum">
              <a:rPr lang="ar-IQ" smtClean="0"/>
              <a:t>‹#›</a:t>
            </a:fld>
            <a:endParaRPr lang="ar-IQ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D570-4444-416B-9679-AD8EE70CC5FA}" type="datetimeFigureOut">
              <a:rPr lang="ar-IQ" smtClean="0"/>
              <a:t>03/07/1440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8254-F611-4C28-ABD5-2D3FB69D0B9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D570-4444-416B-9679-AD8EE70CC5FA}" type="datetimeFigureOut">
              <a:rPr lang="ar-IQ" smtClean="0"/>
              <a:t>03/07/1440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8254-F611-4C28-ABD5-2D3FB69D0B9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D570-4444-416B-9679-AD8EE70CC5FA}" type="datetimeFigureOut">
              <a:rPr lang="ar-IQ" smtClean="0"/>
              <a:t>03/07/1440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8254-F611-4C28-ABD5-2D3FB69D0B9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D570-4444-416B-9679-AD8EE70CC5FA}" type="datetimeFigureOut">
              <a:rPr lang="ar-IQ" smtClean="0"/>
              <a:t>03/07/1440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8254-F611-4C28-ABD5-2D3FB69D0B9E}" type="slidenum">
              <a:rPr lang="ar-IQ" smtClean="0"/>
              <a:t>‹#›</a:t>
            </a:fld>
            <a:endParaRPr lang="ar-IQ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D570-4444-416B-9679-AD8EE70CC5FA}" type="datetimeFigureOut">
              <a:rPr lang="ar-IQ" smtClean="0"/>
              <a:t>03/07/1440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8254-F611-4C28-ABD5-2D3FB69D0B9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D570-4444-416B-9679-AD8EE70CC5FA}" type="datetimeFigureOut">
              <a:rPr lang="ar-IQ" smtClean="0"/>
              <a:t>03/07/1440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8254-F611-4C28-ABD5-2D3FB69D0B9E}" type="slidenum">
              <a:rPr lang="ar-IQ" smtClean="0"/>
              <a:t>‹#›</a:t>
            </a:fld>
            <a:endParaRPr lang="ar-IQ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D570-4444-416B-9679-AD8EE70CC5FA}" type="datetimeFigureOut">
              <a:rPr lang="ar-IQ" smtClean="0"/>
              <a:t>03/07/1440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8254-F611-4C28-ABD5-2D3FB69D0B9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D570-4444-416B-9679-AD8EE70CC5FA}" type="datetimeFigureOut">
              <a:rPr lang="ar-IQ" smtClean="0"/>
              <a:t>03/07/1440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8254-F611-4C28-ABD5-2D3FB69D0B9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D570-4444-416B-9679-AD8EE70CC5FA}" type="datetimeFigureOut">
              <a:rPr lang="ar-IQ" smtClean="0"/>
              <a:t>03/07/1440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8254-F611-4C28-ABD5-2D3FB69D0B9E}" type="slidenum">
              <a:rPr lang="ar-IQ" smtClean="0"/>
              <a:t>‹#›</a:t>
            </a:fld>
            <a:endParaRPr lang="ar-IQ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D570-4444-416B-9679-AD8EE70CC5FA}" type="datetimeFigureOut">
              <a:rPr lang="ar-IQ" smtClean="0"/>
              <a:t>03/07/1440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8254-F611-4C28-ABD5-2D3FB69D0B9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C30D570-4444-416B-9679-AD8EE70CC5FA}" type="datetimeFigureOut">
              <a:rPr lang="ar-IQ" smtClean="0"/>
              <a:t>03/07/1440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B618254-F611-4C28-ABD5-2D3FB69D0B9E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848600" cy="2534121"/>
          </a:xfrm>
        </p:spPr>
        <p:txBody>
          <a:bodyPr/>
          <a:lstStyle/>
          <a:p>
            <a:pPr algn="ctr"/>
            <a:r>
              <a:rPr lang="en-US" sz="3600" b="1" dirty="0" smtClean="0"/>
              <a:t>Hypertensive disorders of pregnancy</a:t>
            </a:r>
            <a:endParaRPr lang="ar-IQ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Dr.Fadia J Alizzi</a:t>
            </a:r>
          </a:p>
          <a:p>
            <a:r>
              <a:rPr lang="en-US" dirty="0" smtClean="0"/>
              <a:t>Assistant prof/ Consultant OBG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2830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…..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/>
              <a:t>	Eclampsia: is a serious &amp; life-threatening complication of pre-eclampsia.It is defined as convulsions occurring in a woman with established pre-eclampsia, in the absence of any other neurological or metabolic cause. It is an obstetric emergency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 smtClean="0"/>
              <a:t></a:t>
            </a:r>
            <a:r>
              <a:rPr lang="en-US" dirty="0"/>
              <a:t>	Imminent eclampsia (fulminating pre-eclampsia): is the transitional condition characterized by increasing symptoms &amp; signs, it’s the sever form of pre-eclampsia.</a:t>
            </a:r>
          </a:p>
          <a:p>
            <a:pPr marL="0" indent="0" algn="l" rtl="0">
              <a:buNone/>
            </a:pPr>
            <a:endParaRPr lang="ar-IQ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00245"/>
            <a:ext cx="4860032" cy="151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51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Pre-</a:t>
            </a:r>
            <a:r>
              <a:rPr lang="en-US" dirty="0" err="1" smtClean="0"/>
              <a:t>eclampsia</a:t>
            </a:r>
            <a:r>
              <a:rPr lang="en-US" dirty="0" smtClean="0"/>
              <a:t>: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Incidence&amp;Epidmiology: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It complicates approximately 2-3% of pregnancies.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It is more common in primigravida (effect of fetal and hence paternal genome).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Maternal genetic predispositions (3-4 folds increase in the first-degree relatives of affected women).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37923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Risk factors for pre-eclampsia (predisposing factors):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 algn="l" rtl="0">
              <a:spcAft>
                <a:spcPts val="0"/>
              </a:spcAft>
              <a:buFont typeface="Symbol"/>
              <a:buBlip>
                <a:blip r:embed="rId2"/>
              </a:buBlip>
            </a:pPr>
            <a:r>
              <a:rPr lang="en-US" dirty="0">
                <a:latin typeface="Times New Roman"/>
                <a:ea typeface="Times New Roman"/>
              </a:rPr>
              <a:t>First pregnancy.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lvl="0" indent="-342900" algn="l" rtl="0">
              <a:spcAft>
                <a:spcPts val="0"/>
              </a:spcAft>
              <a:buFont typeface="Symbol"/>
              <a:buBlip>
                <a:blip r:embed="rId2"/>
              </a:buBlip>
            </a:pPr>
            <a:r>
              <a:rPr lang="en-US" dirty="0">
                <a:latin typeface="Times New Roman"/>
                <a:ea typeface="Times New Roman"/>
              </a:rPr>
              <a:t>Multiparous with a previous history of pre-eclampsia.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lvl="0" indent="-342900" algn="l" rtl="0">
              <a:spcAft>
                <a:spcPts val="0"/>
              </a:spcAft>
              <a:buFont typeface="Symbol"/>
              <a:buBlip>
                <a:blip r:embed="rId2"/>
              </a:buBlip>
            </a:pPr>
            <a:r>
              <a:rPr lang="en-US" dirty="0">
                <a:latin typeface="Times New Roman"/>
                <a:ea typeface="Times New Roman"/>
              </a:rPr>
              <a:t>Pre-eclampsia in any previous pregnancy.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lvl="0" indent="-342900" algn="l" rtl="0">
              <a:spcAft>
                <a:spcPts val="0"/>
              </a:spcAft>
              <a:buFont typeface="Symbol"/>
              <a:buBlip>
                <a:blip r:embed="rId2"/>
              </a:buBlip>
            </a:pPr>
            <a:r>
              <a:rPr lang="en-US" dirty="0">
                <a:latin typeface="Times New Roman"/>
                <a:ea typeface="Times New Roman"/>
              </a:rPr>
              <a:t>10 years or more since last baby.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lvl="0" indent="-342900" algn="l" rtl="0">
              <a:spcAft>
                <a:spcPts val="0"/>
              </a:spcAft>
              <a:buFont typeface="Symbol"/>
              <a:buBlip>
                <a:blip r:embed="rId2"/>
              </a:buBlip>
            </a:pPr>
            <a:r>
              <a:rPr lang="en-US" dirty="0">
                <a:latin typeface="Times New Roman"/>
                <a:ea typeface="Times New Roman"/>
              </a:rPr>
              <a:t>Age 40 years or more.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lvl="0" indent="-342900" algn="l" rtl="0">
              <a:spcAft>
                <a:spcPts val="0"/>
              </a:spcAft>
              <a:buFont typeface="Symbol"/>
              <a:buBlip>
                <a:blip r:embed="rId2"/>
              </a:buBlip>
            </a:pPr>
            <a:r>
              <a:rPr lang="en-US" dirty="0">
                <a:latin typeface="Times New Roman"/>
                <a:ea typeface="Times New Roman"/>
              </a:rPr>
              <a:t>Body mass index (BMI) of 35 or more.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lvl="0" indent="-342900" algn="l" rtl="0">
              <a:spcAft>
                <a:spcPts val="0"/>
              </a:spcAft>
              <a:buFont typeface="Symbol"/>
              <a:buBlip>
                <a:blip r:embed="rId2"/>
              </a:buBlip>
            </a:pPr>
            <a:r>
              <a:rPr lang="en-US" dirty="0">
                <a:latin typeface="Times New Roman"/>
                <a:ea typeface="Times New Roman"/>
              </a:rPr>
              <a:t>Family history of pre-eclampsia (in mother or sister).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lvl="0" indent="-342900" algn="l" rtl="0">
              <a:spcAft>
                <a:spcPts val="0"/>
              </a:spcAft>
              <a:buFont typeface="Symbol"/>
              <a:buBlip>
                <a:blip r:embed="rId2"/>
              </a:buBlip>
            </a:pPr>
            <a:r>
              <a:rPr lang="en-US" dirty="0">
                <a:latin typeface="Times New Roman"/>
                <a:ea typeface="Times New Roman"/>
              </a:rPr>
              <a:t>Booking diastolic blood pressure of 80 mmHg or more.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lvl="0" indent="-342900" algn="l" rtl="0">
              <a:spcAft>
                <a:spcPts val="0"/>
              </a:spcAft>
              <a:buFont typeface="Symbol"/>
              <a:buBlip>
                <a:blip r:embed="rId2"/>
              </a:buBlip>
            </a:pPr>
            <a:r>
              <a:rPr lang="en-US" dirty="0">
                <a:latin typeface="Times New Roman"/>
                <a:ea typeface="Times New Roman"/>
              </a:rPr>
              <a:t>Booking proteinuria ( of ≥1+ on more than one occasion or quantified at ≥0.3 g/24 h).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lvl="0" indent="-342900" algn="l" rtl="0">
              <a:spcAft>
                <a:spcPts val="0"/>
              </a:spcAft>
              <a:buFont typeface="Symbol"/>
              <a:buBlip>
                <a:blip r:embed="rId2"/>
              </a:buBlip>
            </a:pPr>
            <a:r>
              <a:rPr lang="en-US" dirty="0">
                <a:latin typeface="Times New Roman"/>
                <a:ea typeface="Times New Roman"/>
              </a:rPr>
              <a:t>Multiple pregnancies.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lvl="0" indent="-342900" algn="l" rtl="0">
              <a:spcAft>
                <a:spcPts val="0"/>
              </a:spcAft>
              <a:buFont typeface="Symbol"/>
              <a:buBlip>
                <a:blip r:embed="rId2"/>
              </a:buBlip>
            </a:pPr>
            <a:r>
              <a:rPr lang="en-US" dirty="0">
                <a:latin typeface="Times New Roman"/>
                <a:ea typeface="Times New Roman"/>
              </a:rPr>
              <a:t>Certain underlying medical conditions: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lvl="0" indent="-342900" algn="l" rtl="0">
              <a:spcAft>
                <a:spcPts val="0"/>
              </a:spcAft>
              <a:buFont typeface="Courier New"/>
              <a:buChar char="o"/>
            </a:pPr>
            <a:r>
              <a:rPr lang="en-US" dirty="0">
                <a:latin typeface="Times New Roman"/>
                <a:ea typeface="Times New Roman"/>
              </a:rPr>
              <a:t>pre-existing hypertension;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lvl="0" indent="-342900" algn="l" rtl="0">
              <a:spcAft>
                <a:spcPts val="0"/>
              </a:spcAft>
              <a:buFont typeface="Courier New"/>
              <a:buChar char="o"/>
            </a:pPr>
            <a:r>
              <a:rPr lang="en-US" dirty="0">
                <a:latin typeface="Times New Roman"/>
                <a:ea typeface="Times New Roman"/>
              </a:rPr>
              <a:t>pre-existing renal disease;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lvl="0" indent="-342900" algn="l" rtl="0">
              <a:spcAft>
                <a:spcPts val="0"/>
              </a:spcAft>
              <a:buFont typeface="Courier New"/>
              <a:buChar char="o"/>
            </a:pPr>
            <a:r>
              <a:rPr lang="en-US" dirty="0">
                <a:latin typeface="Times New Roman"/>
                <a:ea typeface="Times New Roman"/>
              </a:rPr>
              <a:t>pre-existing diabetes;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lvl="0" indent="-342900" algn="l" rtl="0">
              <a:spcAft>
                <a:spcPts val="0"/>
              </a:spcAft>
              <a:buFont typeface="Courier New"/>
              <a:buChar char="o"/>
            </a:pPr>
            <a:r>
              <a:rPr lang="en-US" dirty="0">
                <a:latin typeface="Times New Roman"/>
                <a:ea typeface="Times New Roman"/>
              </a:rPr>
              <a:t>antiphospholipid antibodies</a:t>
            </a:r>
            <a:endParaRPr lang="en-US" sz="2000" dirty="0">
              <a:latin typeface="Times New Roman"/>
              <a:ea typeface="Times New Roman"/>
            </a:endParaRP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3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presentation:-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Symptoms 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May be asymptomatic.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Headache.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 Visual disturbances.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Epigastric&amp; right upper abdominal pain.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0329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Signs of pre-</a:t>
            </a:r>
            <a:r>
              <a:rPr lang="en-US" dirty="0" err="1" smtClean="0"/>
              <a:t>eclampsia</a:t>
            </a:r>
            <a:r>
              <a:rPr lang="en-US" dirty="0" smtClean="0"/>
              <a:t>: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Elevation of BP.</a:t>
            </a:r>
          </a:p>
          <a:p>
            <a:pPr algn="l" rtl="0"/>
            <a:r>
              <a:rPr lang="en-US" dirty="0" smtClean="0"/>
              <a:t>Fluid retention (non-dependent oedema).</a:t>
            </a:r>
          </a:p>
          <a:p>
            <a:pPr algn="l" rtl="0"/>
            <a:r>
              <a:rPr lang="en-US" dirty="0" smtClean="0"/>
              <a:t>Brisk reflexes.</a:t>
            </a:r>
          </a:p>
          <a:p>
            <a:pPr algn="l" rtl="0"/>
            <a:r>
              <a:rPr lang="en-US" dirty="0" smtClean="0"/>
              <a:t>Ankle clonus (more than 3 beats).</a:t>
            </a:r>
          </a:p>
          <a:p>
            <a:pPr algn="l" rtl="0"/>
            <a:r>
              <a:rPr lang="en-US" dirty="0" smtClean="0"/>
              <a:t>Uterus &amp; fetus may feel small for gestational age.</a:t>
            </a:r>
          </a:p>
          <a:p>
            <a:pPr algn="l" rtl="0"/>
            <a:endParaRPr lang="en-US" dirty="0" smtClean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873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51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oedema is more significant ?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317" y="1628800"/>
            <a:ext cx="4211960" cy="502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28800"/>
            <a:ext cx="465331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3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Etiology: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Trophoblastic tissue provides the stimulus for the disorder, so its only occurs in pregnancy ,but it has been described in pregnancy lacking a fetus(molar pregnancy)&amp; in the absence of the uterus 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( abdominal pregnancy) .</a:t>
            </a:r>
          </a:p>
          <a:p>
            <a:pPr algn="l" rtl="0"/>
            <a:r>
              <a:rPr lang="en-US" dirty="0" smtClean="0"/>
              <a:t>Trophoblastic invasion is patchy&amp; the spiral arteries retain their muscular walls which interne prevent the development of a high flow, low-impedance uteroplacental circulation, the reason for that is unknown.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8453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 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7"/>
            <a:ext cx="8928992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35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Organ-specific changes associated with pre-</a:t>
            </a:r>
            <a:r>
              <a:rPr lang="en-US" sz="2800" dirty="0" err="1" smtClean="0"/>
              <a:t>eclampsia</a:t>
            </a:r>
            <a:endParaRPr lang="ar-IQ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Central nervous system:</a:t>
            </a:r>
          </a:p>
          <a:p>
            <a:pPr algn="l" rtl="0"/>
            <a:r>
              <a:rPr lang="en-US" dirty="0" smtClean="0"/>
              <a:t>Cerebral oedema.</a:t>
            </a:r>
          </a:p>
          <a:p>
            <a:pPr algn="l" rtl="0"/>
            <a:r>
              <a:rPr lang="en-US" dirty="0" smtClean="0"/>
              <a:t>Cerebral hemorrhages.</a:t>
            </a:r>
          </a:p>
          <a:p>
            <a:pPr algn="l" rtl="0"/>
            <a:r>
              <a:rPr lang="en-US" dirty="0" smtClean="0"/>
              <a:t>Retinal haemorrhage, exudates &amp;papillodema are characteristic of hypertensive encephalopathy.</a:t>
            </a:r>
          </a:p>
          <a:p>
            <a:endParaRPr lang="en-US" dirty="0" smtClean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6741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Definition: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ea typeface="Calibri"/>
                <a:cs typeface="Arial"/>
              </a:rPr>
              <a:t>Hypertension </a:t>
            </a:r>
            <a:r>
              <a:rPr lang="en-US" sz="2800" dirty="0">
                <a:ea typeface="Calibri"/>
                <a:cs typeface="Arial"/>
              </a:rPr>
              <a:t>is defined as changes of BP recorded on at least 2 occasions of either:</a:t>
            </a:r>
          </a:p>
          <a:p>
            <a:pPr lvl="0" algn="l" rtl="0">
              <a:buFont typeface="Wingdings"/>
              <a:buChar char=""/>
            </a:pPr>
            <a:r>
              <a:rPr lang="en-US" dirty="0" smtClean="0">
                <a:effectLst/>
                <a:latin typeface="Times New Roman"/>
                <a:ea typeface="Times New Roman"/>
              </a:rPr>
              <a:t>Diastolic BP &gt;90 mmHg, or</a:t>
            </a:r>
          </a:p>
          <a:p>
            <a:pPr lvl="0" algn="l" rtl="0">
              <a:buFont typeface="Wingdings"/>
              <a:buChar char=""/>
            </a:pPr>
            <a:r>
              <a:rPr lang="en-US" dirty="0" smtClean="0">
                <a:effectLst/>
                <a:latin typeface="Times New Roman"/>
                <a:ea typeface="Times New Roman"/>
              </a:rPr>
              <a:t>Systolic BP &gt;140 mmHg, or</a:t>
            </a:r>
          </a:p>
          <a:p>
            <a:pPr lvl="0" algn="l" rtl="0">
              <a:buFont typeface="Wingdings"/>
              <a:buChar char=""/>
            </a:pPr>
            <a:r>
              <a:rPr lang="en-US" dirty="0" smtClean="0">
                <a:effectLst/>
                <a:latin typeface="Times New Roman"/>
                <a:ea typeface="Times New Roman"/>
              </a:rPr>
              <a:t>A rise (compared to booking) in diastolic BP of at least 15 mmHg, or</a:t>
            </a:r>
          </a:p>
          <a:p>
            <a:pPr lvl="0" algn="l" rtl="0">
              <a:buFont typeface="Wingdings"/>
              <a:buChar char=""/>
            </a:pPr>
            <a:r>
              <a:rPr lang="en-US" dirty="0" smtClean="0">
                <a:effectLst/>
                <a:latin typeface="Times New Roman"/>
                <a:ea typeface="Times New Roman"/>
              </a:rPr>
              <a:t>A rise (compare to booking) in systolic BP of at least 30 mmHg.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>
                <a:ea typeface="Calibri"/>
                <a:cs typeface="Arial"/>
              </a:rPr>
              <a:t> 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6107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l" rtl="0">
              <a:lnSpc>
                <a:spcPct val="115000"/>
              </a:lnSpc>
              <a:spcAft>
                <a:spcPts val="1000"/>
              </a:spcAft>
              <a:buFont typeface="Wingdings"/>
              <a:buChar char=""/>
              <a:tabLst>
                <a:tab pos="457200" algn="l"/>
              </a:tabLst>
            </a:pPr>
            <a:r>
              <a:rPr lang="en-US" b="1" u="sng" dirty="0">
                <a:latin typeface="Calibri"/>
                <a:ea typeface="Calibri"/>
                <a:cs typeface="Arial"/>
              </a:rPr>
              <a:t>Cardiovascular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342900" lvl="0" indent="-342900" algn="l" rtl="0">
              <a:spcAft>
                <a:spcPts val="0"/>
              </a:spcAft>
              <a:buFont typeface="Wingdings"/>
              <a:buChar char=""/>
            </a:pPr>
            <a:r>
              <a:rPr lang="en-US" dirty="0">
                <a:latin typeface="Times New Roman"/>
              </a:rPr>
              <a:t>Generalized vasospasm.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lvl="0" indent="-342900" algn="l" rtl="0">
              <a:spcAft>
                <a:spcPts val="0"/>
              </a:spcAft>
              <a:buFont typeface="Wingdings"/>
              <a:buChar char=""/>
            </a:pPr>
            <a:r>
              <a:rPr lang="en-US" dirty="0">
                <a:latin typeface="Times New Roman"/>
              </a:rPr>
              <a:t>Increased peripheral resistance.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lvl="0" indent="-342900" algn="l" rtl="0">
              <a:spcAft>
                <a:spcPts val="0"/>
              </a:spcAft>
              <a:buFont typeface="Wingdings"/>
              <a:buChar char=""/>
            </a:pPr>
            <a:r>
              <a:rPr lang="en-US" dirty="0">
                <a:latin typeface="Times New Roman"/>
              </a:rPr>
              <a:t>Reduced central Venus/pulmonary wedge pressures.</a:t>
            </a:r>
            <a:endParaRPr lang="en-US" sz="2000" dirty="0">
              <a:latin typeface="Times New Roman"/>
              <a:ea typeface="Times New Roman"/>
            </a:endParaRPr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5842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Hematological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 Platelet activation &amp; depletion.</a:t>
            </a:r>
          </a:p>
          <a:p>
            <a:pPr algn="l" rtl="0"/>
            <a:r>
              <a:rPr lang="en-US" dirty="0" smtClean="0"/>
              <a:t>Coagulopathy.</a:t>
            </a:r>
          </a:p>
          <a:p>
            <a:pPr algn="l" rtl="0"/>
            <a:r>
              <a:rPr lang="en-US" dirty="0" smtClean="0"/>
              <a:t>Decreased plasma volume.</a:t>
            </a:r>
          </a:p>
          <a:p>
            <a:pPr algn="l" rtl="0"/>
            <a:r>
              <a:rPr lang="en-US" dirty="0" smtClean="0"/>
              <a:t>Increased blood viscosity.</a:t>
            </a:r>
          </a:p>
          <a:p>
            <a:pPr algn="l" rtl="0"/>
            <a:endParaRPr lang="en-US" dirty="0" smtClean="0"/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00188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Renal</a:t>
            </a:r>
          </a:p>
          <a:p>
            <a:pPr algn="l" rtl="0"/>
            <a:r>
              <a:rPr lang="en-US" dirty="0" smtClean="0"/>
              <a:t>Proteinuria </a:t>
            </a:r>
          </a:p>
          <a:p>
            <a:pPr algn="l" rtl="0"/>
            <a:r>
              <a:rPr lang="en-US" dirty="0" smtClean="0"/>
              <a:t>Decreased GFR(oliguria)</a:t>
            </a:r>
          </a:p>
          <a:p>
            <a:pPr algn="l" rtl="0"/>
            <a:r>
              <a:rPr lang="en-US" dirty="0" smtClean="0"/>
              <a:t>Decreased urate excretion (increase serum uric acid).</a:t>
            </a:r>
          </a:p>
          <a:p>
            <a:pPr algn="l" rtl="0"/>
            <a:endParaRPr lang="en-US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Hepatic</a:t>
            </a:r>
          </a:p>
          <a:p>
            <a:pPr algn="l" rtl="0"/>
            <a:r>
              <a:rPr lang="en-US" dirty="0" smtClean="0"/>
              <a:t>Periportal necrosis</a:t>
            </a:r>
          </a:p>
          <a:p>
            <a:pPr algn="l" rtl="0"/>
            <a:r>
              <a:rPr lang="en-US" dirty="0" smtClean="0"/>
              <a:t>Sub- capsular haematoma.</a:t>
            </a:r>
          </a:p>
          <a:p>
            <a:pPr algn="l" rtl="0"/>
            <a:r>
              <a:rPr lang="en-US" dirty="0" smtClean="0"/>
              <a:t>Elevation of liver enzymes.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7061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HELLP syndrome: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it is sever form of pre-eclampsia, occur in 2-4% of women with pre-eclampsia 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it is associated with fetal loss rate of up to 60% if occur antenatally&amp; a maternal mortality of up to 24%.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It may be associated with DIC &amp; placental abruption.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it is abbreviation of : </a:t>
            </a:r>
          </a:p>
          <a:p>
            <a:pPr algn="l" rtl="0"/>
            <a:r>
              <a:rPr lang="en-US" dirty="0" smtClean="0">
                <a:solidFill>
                  <a:srgbClr val="C00000"/>
                </a:solidFill>
              </a:rPr>
              <a:t>H=</a:t>
            </a:r>
            <a:r>
              <a:rPr lang="en-US" dirty="0" err="1" smtClean="0">
                <a:solidFill>
                  <a:srgbClr val="C00000"/>
                </a:solidFill>
              </a:rPr>
              <a:t>Haemolysis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pPr algn="l" rtl="0"/>
            <a:r>
              <a:rPr lang="en-US" dirty="0" smtClean="0">
                <a:solidFill>
                  <a:srgbClr val="C00000"/>
                </a:solidFill>
              </a:rPr>
              <a:t>EL=Elevated Liver enzymes.</a:t>
            </a:r>
          </a:p>
          <a:p>
            <a:pPr algn="l" rtl="0"/>
            <a:r>
              <a:rPr lang="en-US" dirty="0" smtClean="0">
                <a:solidFill>
                  <a:srgbClr val="C00000"/>
                </a:solidFill>
              </a:rPr>
              <a:t>LP=Low Platelet count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94943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DIAGNOSIS: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3200" dirty="0" smtClean="0"/>
              <a:t> A diagnosis of pre-eclampsia usually </a:t>
            </a:r>
            <a:r>
              <a:rPr lang="en-US" sz="3200" u="sng" dirty="0" smtClean="0"/>
              <a:t>requires admission </a:t>
            </a:r>
            <a:r>
              <a:rPr lang="en-US" sz="3200" dirty="0" smtClean="0"/>
              <a:t>of the patient for more intensive investigations &amp; monitoring of her condition.</a:t>
            </a:r>
          </a:p>
          <a:p>
            <a:pPr algn="l" rtl="0"/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327953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DIAGNOSIS: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1.) Mild form:</a:t>
            </a:r>
          </a:p>
          <a:p>
            <a:pPr algn="l" rtl="0"/>
            <a:r>
              <a:rPr lang="en-US" dirty="0" smtClean="0"/>
              <a:t>BP mildly elevated i.e. diastolic BP of 90-95 mmHg.</a:t>
            </a:r>
          </a:p>
          <a:p>
            <a:pPr algn="l" rtl="0"/>
            <a:r>
              <a:rPr lang="en-US" dirty="0" smtClean="0"/>
              <a:t>Minimal proteinuria.</a:t>
            </a:r>
          </a:p>
          <a:p>
            <a:pPr algn="l" rtl="0"/>
            <a:r>
              <a:rPr lang="en-US" dirty="0" smtClean="0"/>
              <a:t>Normal haematological &amp;biochemical parameters.</a:t>
            </a:r>
          </a:p>
          <a:p>
            <a:pPr algn="l" rtl="0"/>
            <a:r>
              <a:rPr lang="en-US" dirty="0" smtClean="0"/>
              <a:t>Patient can be monitored as an outpatient, attending for regular fetal &amp; maternal assessment.</a:t>
            </a:r>
          </a:p>
          <a:p>
            <a:pPr algn="l" rtl="0"/>
            <a:endParaRPr lang="en-US" dirty="0" smtClean="0"/>
          </a:p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2.) Moderate (95-105mmHg), </a:t>
            </a:r>
            <a:r>
              <a:rPr lang="en-US" dirty="0" smtClean="0"/>
              <a:t>it requires admission to the hospital for investigation &amp;follow up.</a:t>
            </a:r>
          </a:p>
          <a:p>
            <a:pPr algn="l" rtl="0"/>
            <a:endParaRPr lang="en-US" dirty="0" smtClean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3063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3.) Sever pre-</a:t>
            </a:r>
            <a:r>
              <a:rPr lang="en-US" dirty="0" err="1" smtClean="0">
                <a:solidFill>
                  <a:srgbClr val="FF0000"/>
                </a:solidFill>
              </a:rPr>
              <a:t>eclampsia</a:t>
            </a:r>
            <a:r>
              <a:rPr lang="en-US" dirty="0" smtClean="0">
                <a:solidFill>
                  <a:srgbClr val="FF0000"/>
                </a:solidFill>
              </a:rPr>
              <a:t> is identified by symptoms of sever pre-</a:t>
            </a:r>
            <a:r>
              <a:rPr lang="en-US" dirty="0" err="1" smtClean="0">
                <a:solidFill>
                  <a:srgbClr val="FF0000"/>
                </a:solidFill>
              </a:rPr>
              <a:t>eclampsia</a:t>
            </a:r>
            <a:r>
              <a:rPr lang="en-US" dirty="0" smtClean="0">
                <a:solidFill>
                  <a:srgbClr val="FF0000"/>
                </a:solidFill>
              </a:rPr>
              <a:t>:-</a:t>
            </a:r>
          </a:p>
          <a:p>
            <a:pPr algn="l" rtl="0"/>
            <a:endParaRPr lang="en-US" dirty="0" smtClean="0"/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Frontal headache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Visual disturbance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err="1" smtClean="0"/>
              <a:t>Epigastric</a:t>
            </a:r>
            <a:r>
              <a:rPr lang="en-US" dirty="0" smtClean="0"/>
              <a:t> pain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General malaise &amp; nausea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Restlessness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Signs of sever pre-</a:t>
            </a:r>
            <a:r>
              <a:rPr lang="en-US" dirty="0" err="1" smtClean="0">
                <a:solidFill>
                  <a:srgbClr val="FF0000"/>
                </a:solidFill>
              </a:rPr>
              <a:t>eclampsia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algn="l" rtl="0">
              <a:buFont typeface="Wingdings" pitchFamily="2" charset="2"/>
              <a:buChar char="q"/>
            </a:pPr>
            <a:endParaRPr lang="en-US" dirty="0" smtClean="0">
              <a:solidFill>
                <a:srgbClr val="FF0000"/>
              </a:solidFill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Agitation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 Hyper- </a:t>
            </a:r>
            <a:r>
              <a:rPr lang="en-US" dirty="0" err="1" smtClean="0"/>
              <a:t>reflexia</a:t>
            </a:r>
            <a:r>
              <a:rPr lang="en-US" dirty="0" smtClean="0"/>
              <a:t> (clonus)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Facial &amp;peripheral </a:t>
            </a:r>
            <a:r>
              <a:rPr lang="en-US" dirty="0" err="1" smtClean="0"/>
              <a:t>odema</a:t>
            </a:r>
            <a:endParaRPr lang="en-US" dirty="0"/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Right upper quadrant tenderness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Poor urine output 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59221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HYPER-REFLEXIA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392487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572000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3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I</a:t>
            </a:r>
            <a:r>
              <a:rPr lang="en-US" dirty="0" smtClean="0"/>
              <a:t>nvestigation for pre-</a:t>
            </a:r>
            <a:r>
              <a:rPr lang="en-US" dirty="0" err="1" smtClean="0"/>
              <a:t>eclampsia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802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00B050"/>
                </a:solidFill>
              </a:rPr>
              <a:t>These investigations will be repeated at interval depending on the overall clinical picture.</a:t>
            </a:r>
          </a:p>
          <a:p>
            <a:pPr marL="0" indent="0" algn="l" rtl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 algn="l" rtl="0"/>
            <a:r>
              <a:rPr lang="en-US" dirty="0" smtClean="0"/>
              <a:t>Urinalysis by dipstick (quantitatively inaccurate).</a:t>
            </a:r>
          </a:p>
          <a:p>
            <a:pPr algn="l" rtl="0"/>
            <a:r>
              <a:rPr lang="en-US" dirty="0" smtClean="0"/>
              <a:t>24-hour urine collection for total protein &amp;</a:t>
            </a:r>
            <a:r>
              <a:rPr lang="en-US" dirty="0" err="1" smtClean="0"/>
              <a:t>creatinine</a:t>
            </a:r>
            <a:r>
              <a:rPr lang="en-US" dirty="0" smtClean="0"/>
              <a:t> clearance).</a:t>
            </a:r>
          </a:p>
          <a:p>
            <a:pPr algn="l" rtl="0"/>
            <a:r>
              <a:rPr lang="en-US" dirty="0" smtClean="0"/>
              <a:t>Full blood count (platelets &amp;</a:t>
            </a:r>
            <a:r>
              <a:rPr lang="en-US" dirty="0" err="1" smtClean="0"/>
              <a:t>haematocrit</a:t>
            </a:r>
            <a:r>
              <a:rPr lang="en-US" dirty="0" smtClean="0"/>
              <a:t>).</a:t>
            </a:r>
          </a:p>
          <a:p>
            <a:pPr algn="l" rtl="0"/>
            <a:r>
              <a:rPr lang="en-US" dirty="0" smtClean="0"/>
              <a:t>Blood chemistry (renal function , protein concentration ).</a:t>
            </a:r>
          </a:p>
          <a:p>
            <a:pPr algn="l" rtl="0"/>
            <a:r>
              <a:rPr lang="en-US" dirty="0" smtClean="0"/>
              <a:t>Plasma urate concentration.</a:t>
            </a:r>
          </a:p>
          <a:p>
            <a:pPr algn="l" rtl="0"/>
            <a:r>
              <a:rPr lang="en-US" dirty="0" smtClean="0"/>
              <a:t>Liver function.</a:t>
            </a:r>
          </a:p>
          <a:p>
            <a:pPr algn="l" rtl="0"/>
            <a:r>
              <a:rPr lang="en-US" dirty="0" smtClean="0"/>
              <a:t>Coagulation profile.</a:t>
            </a:r>
          </a:p>
          <a:p>
            <a:pPr algn="l" rtl="0"/>
            <a:r>
              <a:rPr lang="en-US" dirty="0" smtClean="0"/>
              <a:t>Ultrasound assessment</a:t>
            </a:r>
          </a:p>
          <a:p>
            <a:pPr marL="0" indent="0" algn="l" rtl="0">
              <a:buNone/>
            </a:pPr>
            <a:r>
              <a:rPr lang="en-US" dirty="0" smtClean="0"/>
              <a:t>                                Fetal size.</a:t>
            </a:r>
          </a:p>
          <a:p>
            <a:pPr marL="0" indent="0" algn="l" rtl="0">
              <a:buNone/>
            </a:pPr>
            <a:r>
              <a:rPr lang="en-US" dirty="0" smtClean="0"/>
              <a:t>                               Amniotic fluid volume.</a:t>
            </a:r>
          </a:p>
          <a:p>
            <a:pPr marL="0" indent="0" algn="l" rtl="0">
              <a:buNone/>
            </a:pPr>
            <a:r>
              <a:rPr lang="en-US" dirty="0" smtClean="0"/>
              <a:t>                               Doppler.</a:t>
            </a:r>
          </a:p>
          <a:p>
            <a:pPr algn="l" rtl="0"/>
            <a:endParaRPr lang="en-US" dirty="0" smtClean="0"/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64537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in urine </a:t>
            </a:r>
            <a:endParaRPr lang="ar-IQ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78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59296"/>
          </a:xfrm>
        </p:spPr>
        <p:txBody>
          <a:bodyPr>
            <a:normAutofit fontScale="90000"/>
          </a:bodyPr>
          <a:lstStyle/>
          <a:p>
            <a:r>
              <a:rPr lang="en-US" dirty="0"/>
              <a:t>Degrees of hypertension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36232"/>
          </a:xfrm>
        </p:spPr>
        <p:txBody>
          <a:bodyPr/>
          <a:lstStyle/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 1. Mild: diastolic blood pressure 90–99 mmHg, systolic blood pressure </a:t>
            </a:r>
            <a:r>
              <a:rPr lang="en-US" dirty="0" smtClean="0"/>
              <a:t>140–149 </a:t>
            </a:r>
            <a:r>
              <a:rPr lang="en-US" dirty="0"/>
              <a:t>mmHg.</a:t>
            </a:r>
          </a:p>
          <a:p>
            <a:pPr marL="0" indent="0" algn="l" rtl="0">
              <a:buNone/>
            </a:pPr>
            <a:r>
              <a:rPr lang="en-US" dirty="0"/>
              <a:t> 2. Moderate: diastolic blood pressure 100–109 mmHg, systolic blood </a:t>
            </a:r>
            <a:r>
              <a:rPr lang="en-US" dirty="0" smtClean="0"/>
              <a:t>pressure 150–159 mmHg.</a:t>
            </a:r>
          </a:p>
          <a:p>
            <a:pPr marL="0" indent="0" algn="l" rtl="0">
              <a:buNone/>
            </a:pPr>
            <a:r>
              <a:rPr lang="en-US" dirty="0" smtClean="0"/>
              <a:t>  </a:t>
            </a:r>
            <a:r>
              <a:rPr lang="en-US" dirty="0"/>
              <a:t>3. Severe: diastolic blood pressure ≥110 mmHg, systolic blood pressure ≥</a:t>
            </a:r>
            <a:r>
              <a:rPr lang="en-US" dirty="0" smtClean="0"/>
              <a:t>160 mmHg</a:t>
            </a:r>
            <a:endParaRPr lang="en-US" dirty="0"/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0717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MATERNAL COMPLICATIONS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Increase maternal morbidity &amp;mortality because of: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Cerebral oedema, cerebral haemorrhage&amp; retinal haemorrhage.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Eclampsia</a:t>
            </a:r>
            <a:r>
              <a:rPr lang="en-US" dirty="0" smtClean="0"/>
              <a:t>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Heart failure , pulmonary oedema</a:t>
            </a:r>
            <a:r>
              <a:rPr lang="en-US" dirty="0"/>
              <a:t> </a:t>
            </a:r>
            <a:r>
              <a:rPr lang="en-US" dirty="0" smtClean="0"/>
              <a:t>&amp; Adult </a:t>
            </a:r>
            <a:r>
              <a:rPr lang="en-US" dirty="0"/>
              <a:t>Respiratory Distress Syndrome (ARDS)</a:t>
            </a: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Sub-capsular haematoma, Periportal necrosis&amp; elevated liver enzymes.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Renal failure</a:t>
            </a: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Hematological complications:-Decrease platelets count, Haemolysis, Coagulopathy &amp; DIC.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HELLP syndrome.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Increase risk of thrombosis (DVT, pulmonary embolism).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Increase risk of APH &amp; PPH.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Increase risk of surgical interventions(c/s, instrumental delivery).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2528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Fetal complications: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Increase perinatal morbidity &amp; mortality.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Preterm delivery (iatrogenic).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IUGR.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IUD.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Birth asphyxia.</a:t>
            </a:r>
          </a:p>
          <a:p>
            <a:pPr algn="l" rtl="0"/>
            <a:endParaRPr lang="en-US" dirty="0" smtClean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1740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Treatment: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The mainstay of treatment is ending the pregnancy by delivering the fetus &amp; placenta; this can be significant problem at 24-32 weeks.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The aim of antihypertensive therapy is to lower the BP &amp; reduce the risk of maternal cerebrovascular accident without reducing uterine blood flow &amp; compromising the fetus.</a:t>
            </a:r>
          </a:p>
          <a:p>
            <a:pPr>
              <a:buFont typeface="Wingdings" pitchFamily="2" charset="2"/>
              <a:buChar char="v"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9787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Antihypertensive drugs are: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Methyldopa:</a:t>
            </a:r>
            <a:r>
              <a:rPr lang="en-US" dirty="0" smtClean="0"/>
              <a:t> centrally acting antihypertensive agent, safe, can only giving orally ,need at least 24 hours to work, &amp; it is the drug of choice </a:t>
            </a:r>
            <a:r>
              <a:rPr lang="en-US" dirty="0" err="1" smtClean="0"/>
              <a:t>antenatally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err="1" smtClean="0">
                <a:solidFill>
                  <a:srgbClr val="FF0000"/>
                </a:solidFill>
              </a:rPr>
              <a:t>Labetolol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is an alpha &amp; beta- blocking agent ,it can be given orally or IV, safe , can be given </a:t>
            </a:r>
            <a:r>
              <a:rPr lang="en-US" dirty="0" err="1" smtClean="0"/>
              <a:t>antenatally&amp;intrapartum</a:t>
            </a:r>
            <a:r>
              <a:rPr lang="en-US" dirty="0" smtClean="0"/>
              <a:t> to control BP in sever pre-</a:t>
            </a:r>
            <a:r>
              <a:rPr lang="en-US" dirty="0" err="1" smtClean="0"/>
              <a:t>eclampsia</a:t>
            </a:r>
            <a:r>
              <a:rPr lang="en-US" dirty="0" smtClean="0"/>
              <a:t> .</a:t>
            </a:r>
          </a:p>
          <a:p>
            <a:pPr algn="l" rtl="0"/>
            <a:r>
              <a:rPr lang="en-US" dirty="0" err="1" smtClean="0">
                <a:solidFill>
                  <a:srgbClr val="FF0000"/>
                </a:solidFill>
              </a:rPr>
              <a:t>Nifedipine</a:t>
            </a:r>
            <a:r>
              <a:rPr lang="en-US" dirty="0" smtClean="0">
                <a:solidFill>
                  <a:srgbClr val="FF0000"/>
                </a:solidFill>
              </a:rPr>
              <a:t> :</a:t>
            </a:r>
            <a:r>
              <a:rPr lang="en-US" dirty="0" smtClean="0"/>
              <a:t> calcium-channel blocker with a rapid onset of </a:t>
            </a:r>
            <a:r>
              <a:rPr lang="en-US" dirty="0" err="1" smtClean="0"/>
              <a:t>action.It</a:t>
            </a:r>
            <a:r>
              <a:rPr lang="en-US" dirty="0" smtClean="0"/>
              <a:t> can, however , cause sever headache that mimic worsening disease.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Hydralazine : </a:t>
            </a:r>
            <a:r>
              <a:rPr lang="en-US" dirty="0" smtClean="0"/>
              <a:t>arterial vasodilator , used IV in sever pre-</a:t>
            </a:r>
            <a:r>
              <a:rPr lang="en-US" dirty="0" err="1" smtClean="0"/>
              <a:t>eclampsia</a:t>
            </a:r>
            <a:r>
              <a:rPr lang="en-US" dirty="0" smtClean="0"/>
              <a:t>.  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00B050"/>
                </a:solidFill>
              </a:rPr>
              <a:t>So sever form of pre-</a:t>
            </a:r>
            <a:r>
              <a:rPr lang="en-US" dirty="0" err="1" smtClean="0">
                <a:solidFill>
                  <a:srgbClr val="00B050"/>
                </a:solidFill>
              </a:rPr>
              <a:t>eclampsia</a:t>
            </a:r>
            <a:r>
              <a:rPr lang="en-US" dirty="0" smtClean="0">
                <a:solidFill>
                  <a:srgbClr val="00B050"/>
                </a:solidFill>
              </a:rPr>
              <a:t> , IV infusion of hydralazine/</a:t>
            </a:r>
            <a:r>
              <a:rPr lang="en-US" dirty="0" err="1" smtClean="0">
                <a:solidFill>
                  <a:srgbClr val="00B050"/>
                </a:solidFill>
              </a:rPr>
              <a:t>labetolol</a:t>
            </a:r>
            <a:r>
              <a:rPr lang="en-US" dirty="0" smtClean="0">
                <a:solidFill>
                  <a:srgbClr val="00B050"/>
                </a:solidFill>
              </a:rPr>
              <a:t>  can be titrated rapidly against changes in the BP.</a:t>
            </a:r>
          </a:p>
          <a:p>
            <a:pPr>
              <a:buFont typeface="Wingdings" pitchFamily="2" charset="2"/>
              <a:buChar char="Ø"/>
            </a:pPr>
            <a:endParaRPr lang="ar-IQ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7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Methyldopa = aldomet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92" y="1556792"/>
            <a:ext cx="4385568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788024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0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3999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56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Labetalol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334786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56792"/>
            <a:ext cx="5472608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4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Management of </a:t>
            </a:r>
            <a:r>
              <a:rPr lang="en-US" dirty="0" err="1" smtClean="0"/>
              <a:t>eclampsia</a:t>
            </a:r>
            <a:r>
              <a:rPr lang="en-US" dirty="0" smtClean="0"/>
              <a:t> :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Maintain an open air way by mouth piece &amp; oxygen .</a:t>
            </a:r>
          </a:p>
          <a:p>
            <a:pPr algn="l" rtl="0"/>
            <a:r>
              <a:rPr lang="en-US" dirty="0" smtClean="0"/>
              <a:t>maintain an 2 IV line &amp; take blood samples for :</a:t>
            </a:r>
          </a:p>
          <a:p>
            <a:pPr marL="571500" indent="-571500" algn="l" rtl="0">
              <a:buFont typeface="+mj-lt"/>
              <a:buAutoNum type="romanLcPeriod"/>
            </a:pPr>
            <a:r>
              <a:rPr lang="en-US" dirty="0" smtClean="0"/>
              <a:t>Blood group &amp;Rh.</a:t>
            </a:r>
          </a:p>
          <a:p>
            <a:pPr marL="571500" indent="-571500" algn="l" rtl="0">
              <a:buFont typeface="+mj-lt"/>
              <a:buAutoNum type="romanLcPeriod"/>
            </a:pPr>
            <a:r>
              <a:rPr lang="en-US" dirty="0" smtClean="0"/>
              <a:t>CBC &amp; Blood film.</a:t>
            </a:r>
          </a:p>
          <a:p>
            <a:pPr marL="571500" indent="-571500" algn="l" rtl="0">
              <a:buFont typeface="+mj-lt"/>
              <a:buAutoNum type="romanLcPeriod"/>
            </a:pPr>
            <a:r>
              <a:rPr lang="en-US" dirty="0" smtClean="0"/>
              <a:t>LFT</a:t>
            </a:r>
          </a:p>
          <a:p>
            <a:pPr marL="571500" indent="-571500" algn="l" rtl="0">
              <a:buFont typeface="+mj-lt"/>
              <a:buAutoNum type="romanLcPeriod"/>
            </a:pPr>
            <a:r>
              <a:rPr lang="en-US" dirty="0" smtClean="0"/>
              <a:t>RFT</a:t>
            </a:r>
          </a:p>
          <a:p>
            <a:pPr marL="571500" indent="-571500" algn="l" rtl="0">
              <a:buFont typeface="+mj-lt"/>
              <a:buAutoNum type="romanLcPeriod"/>
            </a:pPr>
            <a:r>
              <a:rPr lang="en-US" dirty="0" smtClean="0"/>
              <a:t>Serum uric acid.</a:t>
            </a:r>
          </a:p>
          <a:p>
            <a:pPr marL="571500" indent="-571500" algn="l" rtl="0">
              <a:buFont typeface="+mj-lt"/>
              <a:buAutoNum type="romanLcPeriod"/>
            </a:pPr>
            <a:r>
              <a:rPr lang="en-US" dirty="0" smtClean="0"/>
              <a:t>Coagulation profile.</a:t>
            </a:r>
          </a:p>
          <a:p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08920"/>
            <a:ext cx="388843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76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Control fit by giving </a:t>
            </a:r>
            <a:r>
              <a:rPr lang="en-US" dirty="0" smtClean="0">
                <a:solidFill>
                  <a:srgbClr val="FF0000"/>
                </a:solidFill>
              </a:rPr>
              <a:t>magnesium sulphate </a:t>
            </a:r>
            <a:r>
              <a:rPr lang="en-US" dirty="0" smtClean="0"/>
              <a:t>which is given IV as bolus dose directly &amp; maintenance dose over 24 hours after last fit.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control BP by </a:t>
            </a:r>
            <a:r>
              <a:rPr lang="en-US" dirty="0" err="1" smtClean="0"/>
              <a:t>hydralizin</a:t>
            </a:r>
            <a:r>
              <a:rPr lang="en-US" dirty="0" smtClean="0"/>
              <a:t> / </a:t>
            </a:r>
            <a:r>
              <a:rPr lang="en-US" dirty="0" err="1" smtClean="0"/>
              <a:t>labetolol</a:t>
            </a:r>
            <a:r>
              <a:rPr lang="en-US" dirty="0" smtClean="0"/>
              <a:t> IV 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Close observation of vital sign (PR,RR,BP,Temp.), urine output ,patellar reflex &amp; clonus.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Assessment of fetal condition &amp; immediate delivery.</a:t>
            </a:r>
          </a:p>
          <a:p>
            <a:pPr algn="l" rtl="0"/>
            <a:endParaRPr lang="en-US" dirty="0" smtClean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7205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Magnesium sulphate (MgSO4)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4248472" cy="5164832"/>
          </a:xfrm>
        </p:spPr>
        <p:txBody>
          <a:bodyPr>
            <a:normAutofit fontScale="92500"/>
          </a:bodyPr>
          <a:lstStyle/>
          <a:p>
            <a:pPr marL="0" indent="0" algn="l" rtl="0">
              <a:buNone/>
            </a:pPr>
            <a:r>
              <a:rPr lang="en-US" dirty="0" smtClean="0"/>
              <a:t>*Centrally acting anticonvulsant drug.</a:t>
            </a:r>
          </a:p>
          <a:p>
            <a:pPr marL="0" indent="0" algn="l" rtl="0">
              <a:buNone/>
            </a:pPr>
            <a:r>
              <a:rPr lang="en-US" dirty="0" smtClean="0"/>
              <a:t>* act as membrane stabilizing agent.</a:t>
            </a:r>
          </a:p>
          <a:p>
            <a:pPr marL="0" indent="0" algn="l" rtl="0">
              <a:buNone/>
            </a:pPr>
            <a:r>
              <a:rPr lang="en-US" dirty="0" smtClean="0"/>
              <a:t>* can be given iv or </a:t>
            </a:r>
            <a:r>
              <a:rPr lang="en-US" dirty="0" err="1" smtClean="0"/>
              <a:t>im</a:t>
            </a:r>
            <a:r>
              <a:rPr lang="en-US" dirty="0" smtClean="0"/>
              <a:t> but preferable iv</a:t>
            </a:r>
          </a:p>
          <a:p>
            <a:pPr marL="0" indent="0" algn="l" rtl="0">
              <a:buNone/>
            </a:pPr>
            <a:r>
              <a:rPr lang="en-US" dirty="0" smtClean="0"/>
              <a:t>* Is the drug of choice (1st drug of choice) in the acute phase treatment of </a:t>
            </a:r>
            <a:r>
              <a:rPr lang="en-US" dirty="0" err="1" smtClean="0"/>
              <a:t>eclamptic</a:t>
            </a:r>
            <a:r>
              <a:rPr lang="en-US" dirty="0" smtClean="0"/>
              <a:t> fit.</a:t>
            </a:r>
          </a:p>
          <a:p>
            <a:pPr marL="0" indent="0" algn="l" rtl="0">
              <a:buNone/>
            </a:pPr>
            <a:r>
              <a:rPr lang="en-US" dirty="0" smtClean="0"/>
              <a:t>*4-6 g given iv slowly over at least 10 min to arrest fit, then maintain on 1g / </a:t>
            </a:r>
            <a:r>
              <a:rPr lang="en-US" dirty="0" err="1" smtClean="0"/>
              <a:t>hr</a:t>
            </a:r>
            <a:r>
              <a:rPr lang="en-US" dirty="0" smtClean="0"/>
              <a:t> iv in drip for at least 24 </a:t>
            </a:r>
            <a:r>
              <a:rPr lang="en-US" dirty="0" err="1" smtClean="0"/>
              <a:t>hr</a:t>
            </a:r>
            <a:r>
              <a:rPr lang="en-US" dirty="0" smtClean="0"/>
              <a:t> from the last fit.</a:t>
            </a:r>
          </a:p>
          <a:p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38437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40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5"/>
            <a:ext cx="8964488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06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/>
              <a:t>*should be monitored carefully while giving it because of its toxicity by:</a:t>
            </a:r>
          </a:p>
          <a:p>
            <a:pPr marL="0" indent="0" algn="l" rtl="0">
              <a:buNone/>
            </a:pPr>
            <a:r>
              <a:rPr lang="en-US" dirty="0" smtClean="0"/>
              <a:t>   1.measuring its level in the blood </a:t>
            </a:r>
          </a:p>
          <a:p>
            <a:pPr marL="0" indent="0" algn="l" rtl="0">
              <a:buNone/>
            </a:pPr>
            <a:r>
              <a:rPr lang="en-US" dirty="0" smtClean="0"/>
              <a:t>   2.monitering the following</a:t>
            </a:r>
          </a:p>
          <a:p>
            <a:pPr marL="0" indent="0" algn="l" rtl="0">
              <a:buNone/>
            </a:pPr>
            <a:r>
              <a:rPr lang="en-US" dirty="0" smtClean="0"/>
              <a:t>        a) respiratory rate.</a:t>
            </a:r>
          </a:p>
          <a:p>
            <a:pPr marL="0" indent="0" algn="l" rtl="0">
              <a:buNone/>
            </a:pPr>
            <a:r>
              <a:rPr lang="en-US" dirty="0" smtClean="0"/>
              <a:t>        b) urine output.</a:t>
            </a:r>
          </a:p>
          <a:p>
            <a:pPr marL="0" indent="0" algn="l" rtl="0">
              <a:buNone/>
            </a:pPr>
            <a:r>
              <a:rPr lang="en-US" dirty="0" smtClean="0"/>
              <a:t>        c) patellar reflexes (1st sign to disappear in              MgSO4 toxicity).</a:t>
            </a:r>
          </a:p>
          <a:p>
            <a:pPr marL="0" indent="0" algn="l" rtl="0">
              <a:buNone/>
            </a:pPr>
            <a:r>
              <a:rPr lang="en-US" dirty="0" smtClean="0"/>
              <a:t>* antidote of MgSO4 toxicity is calcium gluconate10%,  10 ml over 10 min given iv.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477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points in management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Management </a:t>
            </a:r>
            <a:r>
              <a:rPr lang="en-US" dirty="0"/>
              <a:t>of sever PE that necessity delivery in ˂ 34 week pregnancies:</a:t>
            </a:r>
          </a:p>
          <a:p>
            <a:pPr marL="0" indent="0" algn="l" rtl="0">
              <a:buNone/>
            </a:pPr>
            <a:r>
              <a:rPr lang="en-US" dirty="0" smtClean="0"/>
              <a:t>1) the </a:t>
            </a:r>
            <a:r>
              <a:rPr lang="en-US" dirty="0"/>
              <a:t>mother should be transferred to a center with adequate facilities to care for her baby</a:t>
            </a:r>
          </a:p>
          <a:p>
            <a:pPr marL="0" indent="0" algn="l" rtl="0">
              <a:buNone/>
            </a:pPr>
            <a:r>
              <a:rPr lang="en-US" dirty="0" smtClean="0"/>
              <a:t>2) Steroids </a:t>
            </a:r>
            <a:r>
              <a:rPr lang="en-US" dirty="0"/>
              <a:t>should be given intramuscularly to the mother to reduce the chance of neonatal RDS.</a:t>
            </a:r>
          </a:p>
          <a:p>
            <a:pPr marL="0" indent="0" algn="l" rtl="0">
              <a:buNone/>
            </a:pPr>
            <a:r>
              <a:rPr lang="en-US" dirty="0" smtClean="0"/>
              <a:t>3) Delivery </a:t>
            </a:r>
            <a:r>
              <a:rPr lang="en-US" dirty="0"/>
              <a:t>before term is often </a:t>
            </a:r>
            <a:r>
              <a:rPr lang="en-US" dirty="0" smtClean="0"/>
              <a:t>by caesarean </a:t>
            </a:r>
            <a:r>
              <a:rPr lang="en-US" dirty="0"/>
              <a:t>section. </a:t>
            </a:r>
          </a:p>
          <a:p>
            <a:pPr marL="0" indent="0" algn="l" rtl="0">
              <a:buNone/>
            </a:pPr>
            <a:r>
              <a:rPr lang="en-US" dirty="0" smtClean="0"/>
              <a:t>4) Such </a:t>
            </a:r>
            <a:r>
              <a:rPr lang="en-US" dirty="0"/>
              <a:t>patients are at particularly high risk for thromboembolism</a:t>
            </a:r>
          </a:p>
          <a:p>
            <a:pPr marL="0" indent="0" algn="l" rtl="0">
              <a:buNone/>
            </a:pPr>
            <a:r>
              <a:rPr lang="en-US" dirty="0"/>
              <a:t>and should be given prophylactic subcutaneous heparin and issued </a:t>
            </a:r>
            <a:r>
              <a:rPr lang="en-US" dirty="0" smtClean="0"/>
              <a:t>with antithromboembolic </a:t>
            </a:r>
            <a:r>
              <a:rPr lang="en-US" dirty="0"/>
              <a:t>stockings. </a:t>
            </a:r>
          </a:p>
          <a:p>
            <a:pPr marL="0" indent="0" algn="l" rtl="0">
              <a:buNone/>
            </a:pPr>
            <a:r>
              <a:rPr lang="en-US" dirty="0" smtClean="0"/>
              <a:t>5) In </a:t>
            </a:r>
            <a:r>
              <a:rPr lang="en-US" dirty="0"/>
              <a:t>the case of spontaneous or induced labour and </a:t>
            </a:r>
            <a:r>
              <a:rPr lang="en-US" dirty="0" smtClean="0"/>
              <a:t>if clotting </a:t>
            </a:r>
            <a:r>
              <a:rPr lang="en-US" dirty="0"/>
              <a:t>studies are normal, epidural anaesthesia is indicated as it helps </a:t>
            </a:r>
            <a:r>
              <a:rPr lang="en-US" dirty="0" smtClean="0"/>
              <a:t>control blood </a:t>
            </a:r>
            <a:r>
              <a:rPr lang="en-US" dirty="0"/>
              <a:t>pressure. </a:t>
            </a:r>
          </a:p>
          <a:p>
            <a:pPr marL="0" indent="0" algn="l" rtl="0">
              <a:buNone/>
            </a:pPr>
            <a:r>
              <a:rPr lang="en-US" dirty="0" smtClean="0"/>
              <a:t>6) </a:t>
            </a:r>
            <a:r>
              <a:rPr lang="en-US" dirty="0" err="1" smtClean="0"/>
              <a:t>Ergometrine</a:t>
            </a:r>
            <a:r>
              <a:rPr lang="en-US" dirty="0" smtClean="0"/>
              <a:t> </a:t>
            </a:r>
            <a:r>
              <a:rPr lang="en-US" dirty="0"/>
              <a:t>is avoided in the management of the third stage as it</a:t>
            </a:r>
          </a:p>
          <a:p>
            <a:pPr marL="0" indent="0" algn="l" rtl="0">
              <a:buNone/>
            </a:pPr>
            <a:r>
              <a:rPr lang="en-US" dirty="0"/>
              <a:t>can significantly increase blood pressure.</a:t>
            </a:r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9062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POINTS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endParaRPr lang="en-US" dirty="0"/>
          </a:p>
          <a:p>
            <a:pPr algn="l" rtl="0">
              <a:buFont typeface="Wingdings" pitchFamily="2" charset="2"/>
              <a:buChar char="v"/>
            </a:pPr>
            <a:r>
              <a:rPr lang="en-US" dirty="0"/>
              <a:t> 	Pre-eclampsia is a multisystem disorder that likely originates in the </a:t>
            </a:r>
            <a:r>
              <a:rPr lang="en-US" dirty="0" smtClean="0"/>
              <a:t>placenta and </a:t>
            </a:r>
            <a:r>
              <a:rPr lang="en-US" dirty="0"/>
              <a:t>is a significant cause of maternal and perinatal morbidity and mortality.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>
              <a:buFont typeface="Wingdings" pitchFamily="2" charset="2"/>
              <a:buChar char="v"/>
            </a:pPr>
            <a:r>
              <a:rPr lang="en-US" dirty="0"/>
              <a:t> 	There is no cure other than delivery; the aim of management is to stabilize the maternal blood pressure and prevent seizures and cerebral bleeding.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94566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Chronic Hypertension :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96272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B050"/>
                </a:solidFill>
              </a:rPr>
              <a:t>Essential hypertension is the underlying cause in 90% of cases.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Before a diagnosis of essential hypertension is made, other causes of chronic hypertension should be excluded which are 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Renal disease: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glomerulonephritis.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Polycystic disease.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Diabetic nephropathy.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Renal artery stenosis.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Collagen  vascular disease :</a:t>
            </a:r>
          </a:p>
          <a:p>
            <a:pPr marL="0" indent="0" algn="l" rtl="0">
              <a:buNone/>
            </a:pPr>
            <a:r>
              <a:rPr lang="en-US" dirty="0" smtClean="0"/>
              <a:t>               -SLE</a:t>
            </a:r>
          </a:p>
          <a:p>
            <a:pPr marL="0" indent="0" algn="l" rtl="0">
              <a:buNone/>
            </a:pPr>
            <a:r>
              <a:rPr lang="en-US" dirty="0" smtClean="0"/>
              <a:t>               - scleroderma.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err="1" smtClean="0"/>
              <a:t>Coarctation</a:t>
            </a:r>
            <a:r>
              <a:rPr lang="en-US" dirty="0" smtClean="0"/>
              <a:t> of the aorta.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Endocrine causes:</a:t>
            </a:r>
          </a:p>
          <a:p>
            <a:pPr marL="0" indent="0" algn="l" rtl="0">
              <a:buNone/>
            </a:pPr>
            <a:r>
              <a:rPr lang="en-US" dirty="0" smtClean="0"/>
              <a:t>               -</a:t>
            </a:r>
            <a:r>
              <a:rPr lang="en-US" dirty="0" err="1" smtClean="0"/>
              <a:t>phaeochromocytoma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r>
              <a:rPr lang="en-US" dirty="0" smtClean="0"/>
              <a:t>                - conn s syndrome.</a:t>
            </a:r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01843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Irrespective of the underlying cause , the principal concern is that these women may develop superimposed pre-eclampsia (1/3).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02100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Treatment: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1.mild(BP&lt;150/100): no need for immediate </a:t>
            </a:r>
            <a:r>
              <a:rPr lang="en-US" dirty="0" err="1" smtClean="0"/>
              <a:t>treatment,however</a:t>
            </a:r>
            <a:r>
              <a:rPr lang="en-US" dirty="0" smtClean="0"/>
              <a:t> , the pregnancy should be monitored carefully to detect any rise in BP or features of pre-eclampsia or IUGR.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2. BP&gt;150/100:antihypertensive medication is recommended which includes: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Methyldopa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err="1" smtClean="0"/>
              <a:t>Labetolol</a:t>
            </a: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dirty="0" err="1" smtClean="0"/>
              <a:t>Nifedipine</a:t>
            </a:r>
            <a:r>
              <a:rPr lang="en-US" dirty="0" smtClean="0"/>
              <a:t>.</a:t>
            </a:r>
          </a:p>
          <a:p>
            <a:pPr algn="l" rtl="0">
              <a:buFont typeface="Wingdings" pitchFamily="2" charset="2"/>
              <a:buChar char="q"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4428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dirty="0"/>
              <a:t>Aim of treatment is to maintain the BP  &lt; 160 mmHg &amp;100-110 mmHg diastolic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It </a:t>
            </a:r>
            <a:r>
              <a:rPr lang="en-US" dirty="0"/>
              <a:t>is reasonable to await spontaneous labour or attempt vaginal delivery by induction at </a:t>
            </a:r>
            <a:r>
              <a:rPr lang="en-US" dirty="0" smtClean="0"/>
              <a:t>39 </a:t>
            </a:r>
            <a:r>
              <a:rPr lang="en-US" dirty="0"/>
              <a:t>weeks</a:t>
            </a:r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4376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Risk factors for developing superimposed preeclampsia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 rtl="0">
              <a:spcAft>
                <a:spcPts val="0"/>
              </a:spcAft>
              <a:buFont typeface="Wingdings" pitchFamily="2" charset="2"/>
              <a:buChar char="§"/>
            </a:pPr>
            <a:r>
              <a:rPr lang="en-US" sz="1800" dirty="0">
                <a:latin typeface="Calibri"/>
                <a:ea typeface="Times New Roman"/>
                <a:cs typeface="Arial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Renal </a:t>
            </a:r>
            <a:r>
              <a:rPr lang="en-US" dirty="0">
                <a:latin typeface="Times New Roman"/>
                <a:ea typeface="Times New Roman"/>
              </a:rPr>
              <a:t>disease.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lvl="0" indent="-342900" algn="l" rtl="0">
              <a:spcAft>
                <a:spcPts val="0"/>
              </a:spcAft>
              <a:buFont typeface="Symbol"/>
              <a:buChar char=""/>
            </a:pPr>
            <a:r>
              <a:rPr lang="en-US" dirty="0">
                <a:latin typeface="Times New Roman"/>
                <a:ea typeface="Times New Roman"/>
              </a:rPr>
              <a:t>Maternal age &gt;40 years.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lvl="0" indent="-342900" algn="l" rtl="0">
              <a:spcAft>
                <a:spcPts val="0"/>
              </a:spcAft>
              <a:buFont typeface="Symbol"/>
              <a:buChar char=""/>
            </a:pPr>
            <a:r>
              <a:rPr lang="en-US" dirty="0">
                <a:latin typeface="Times New Roman"/>
                <a:ea typeface="Times New Roman"/>
              </a:rPr>
              <a:t>Pre-existing diabetes.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lvl="0" indent="-342900" algn="l" rtl="0">
              <a:spcAft>
                <a:spcPts val="0"/>
              </a:spcAft>
              <a:buFont typeface="Symbol"/>
              <a:buChar char=""/>
            </a:pPr>
            <a:r>
              <a:rPr lang="en-US" dirty="0">
                <a:latin typeface="Times New Roman"/>
                <a:ea typeface="Times New Roman"/>
              </a:rPr>
              <a:t>Multiple pregnancies.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lvl="0" indent="-342900" algn="l" rtl="0">
              <a:spcAft>
                <a:spcPts val="0"/>
              </a:spcAft>
              <a:buFont typeface="Symbol"/>
              <a:buChar char=""/>
            </a:pPr>
            <a:r>
              <a:rPr lang="en-US" dirty="0">
                <a:latin typeface="Times New Roman"/>
                <a:ea typeface="Times New Roman"/>
              </a:rPr>
              <a:t>Connective tissue disease (e.g. antiphospholipid syndrome).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lvl="0" indent="-342900" algn="l" rtl="0">
              <a:spcAft>
                <a:spcPts val="0"/>
              </a:spcAft>
              <a:buFont typeface="Symbol"/>
              <a:buChar char=""/>
            </a:pPr>
            <a:r>
              <a:rPr lang="en-US" dirty="0">
                <a:latin typeface="Times New Roman"/>
                <a:ea typeface="Times New Roman"/>
              </a:rPr>
              <a:t>Coarctation of the aorta.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lvl="0" indent="-342900" algn="l" rtl="0">
              <a:spcAft>
                <a:spcPts val="0"/>
              </a:spcAft>
              <a:buFont typeface="Symbol"/>
              <a:buChar char=""/>
            </a:pPr>
            <a:r>
              <a:rPr lang="en-US" dirty="0">
                <a:latin typeface="Times New Roman"/>
                <a:ea typeface="Times New Roman"/>
              </a:rPr>
              <a:t>Blood pressure ≥160/100 mmHg in early pregnancy.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lvl="0" indent="-342900" algn="l" rtl="0">
              <a:spcAft>
                <a:spcPts val="0"/>
              </a:spcAft>
              <a:buFont typeface="Symbol"/>
              <a:buChar char=""/>
            </a:pPr>
            <a:r>
              <a:rPr lang="en-US" dirty="0">
                <a:latin typeface="Times New Roman"/>
                <a:ea typeface="Times New Roman"/>
              </a:rPr>
              <a:t>Prepregnancy BMI &gt;35.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lvl="0" indent="-342900" algn="l" rtl="0">
              <a:spcAft>
                <a:spcPts val="0"/>
              </a:spcAft>
              <a:buFont typeface="Symbol"/>
              <a:buChar char=""/>
            </a:pPr>
            <a:r>
              <a:rPr lang="en-US" dirty="0">
                <a:latin typeface="Times New Roman"/>
                <a:ea typeface="Times New Roman"/>
              </a:rPr>
              <a:t>Previous pre-eclampsia.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lvl="0" indent="-342900" algn="l" rtl="0">
              <a:spcAft>
                <a:spcPts val="0"/>
              </a:spcAft>
              <a:buFont typeface="Symbol"/>
              <a:buChar char=""/>
            </a:pPr>
            <a:r>
              <a:rPr lang="en-US" dirty="0">
                <a:latin typeface="Times New Roman"/>
                <a:ea typeface="Times New Roman"/>
              </a:rPr>
              <a:t>Antiphospholipid syndrome.</a:t>
            </a:r>
            <a:endParaRPr lang="en-US" sz="2000" dirty="0">
              <a:latin typeface="Times New Roman"/>
              <a:ea typeface="Times New Roman"/>
            </a:endParaRPr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9647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QUIZE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Give provisional diagnosis for the following:</a:t>
            </a:r>
          </a:p>
          <a:p>
            <a:pPr marL="457200" indent="-457200" algn="l" rtl="0">
              <a:buAutoNum type="arabicPeriod"/>
            </a:pPr>
            <a:r>
              <a:rPr lang="en-US" dirty="0" smtClean="0"/>
              <a:t>A </a:t>
            </a:r>
            <a:r>
              <a:rPr lang="en-US" dirty="0"/>
              <a:t>40-year-old woman in her first pregnancy presents in labour. Her </a:t>
            </a:r>
            <a:r>
              <a:rPr lang="en-US" dirty="0" smtClean="0"/>
              <a:t>blood pressure </a:t>
            </a:r>
            <a:r>
              <a:rPr lang="en-US" dirty="0"/>
              <a:t>is 145/90 mmHg. Shortly after beginning regular contractions </a:t>
            </a:r>
            <a:r>
              <a:rPr lang="en-US" dirty="0" smtClean="0"/>
              <a:t>she has </a:t>
            </a:r>
            <a:r>
              <a:rPr lang="en-US" dirty="0"/>
              <a:t>a tonic–</a:t>
            </a:r>
            <a:r>
              <a:rPr lang="en-US" dirty="0" err="1"/>
              <a:t>clonic</a:t>
            </a:r>
            <a:r>
              <a:rPr lang="en-US" dirty="0"/>
              <a:t> </a:t>
            </a:r>
            <a:r>
              <a:rPr lang="en-US" dirty="0" smtClean="0"/>
              <a:t>seizure.</a:t>
            </a:r>
          </a:p>
          <a:p>
            <a:pPr marL="457200" indent="-457200" algn="l" rtl="0">
              <a:buAutoNum type="arabicPeriod"/>
            </a:pPr>
            <a:r>
              <a:rPr lang="en-US" dirty="0" smtClean="0"/>
              <a:t>A </a:t>
            </a:r>
            <a:r>
              <a:rPr lang="en-US" dirty="0"/>
              <a:t>32-year-old woman presents with epigastric pain at 38/40 in her </a:t>
            </a:r>
            <a:r>
              <a:rPr lang="en-US" dirty="0" smtClean="0"/>
              <a:t>second pregnancy</a:t>
            </a:r>
            <a:r>
              <a:rPr lang="en-US" dirty="0"/>
              <a:t>, her first having been complicated by pre-eclampsia. Her </a:t>
            </a:r>
            <a:r>
              <a:rPr lang="en-US" dirty="0" smtClean="0"/>
              <a:t>blood pressure </a:t>
            </a:r>
            <a:r>
              <a:rPr lang="en-US" dirty="0"/>
              <a:t>is 130/86 mmHg, her </a:t>
            </a:r>
            <a:r>
              <a:rPr lang="en-US" dirty="0" err="1" smtClean="0"/>
              <a:t>alanin</a:t>
            </a:r>
            <a:r>
              <a:rPr lang="en-US" dirty="0"/>
              <a:t> </a:t>
            </a:r>
            <a:r>
              <a:rPr lang="en-US" dirty="0" smtClean="0"/>
              <a:t>aminotransferase     (ALT</a:t>
            </a:r>
            <a:r>
              <a:rPr lang="en-US" dirty="0"/>
              <a:t>) is 170 </a:t>
            </a:r>
            <a:r>
              <a:rPr lang="en-US" dirty="0" smtClean="0"/>
              <a:t>IU/L and </a:t>
            </a:r>
            <a:r>
              <a:rPr lang="en-US" dirty="0"/>
              <a:t>her platelet count is 40 × 109/l.</a:t>
            </a:r>
          </a:p>
          <a:p>
            <a:pPr algn="l" rtl="0">
              <a:buFont typeface="Wingdings" pitchFamily="2" charset="2"/>
              <a:buChar char="Ø"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7276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CONT…..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/>
              <a:t>3. A 24-year-old woman in her first pregnancy presents at 32/40 with sudden onset severe abdominal pain and vaginal bleeding. Her blood pressure is 160/95 mmHg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4. A 36-year-old woman in her first pregnancy is noted to have a </a:t>
            </a:r>
            <a:r>
              <a:rPr lang="en-US" dirty="0" smtClean="0"/>
              <a:t>blood pressure </a:t>
            </a:r>
            <a:r>
              <a:rPr lang="en-US" dirty="0"/>
              <a:t>of 140/86 mmHg at 32/40. There is no protein in her urine and she is asymptomatic. </a:t>
            </a:r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4108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HOW TO MEASURE BP DURING PREGNANCY</a:t>
            </a:r>
            <a:endParaRPr lang="ar-IQ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499992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1556792"/>
            <a:ext cx="4716016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13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ar-IQ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" y="344870"/>
            <a:ext cx="9144000" cy="651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7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Classification: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Pregnancy-induced hypertension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Chronic hypertension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Pre-</a:t>
            </a:r>
            <a:r>
              <a:rPr lang="en-US" dirty="0" err="1" smtClean="0"/>
              <a:t>eclampsia</a:t>
            </a:r>
            <a:r>
              <a:rPr lang="en-US" dirty="0" smtClean="0"/>
              <a:t>: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err="1" smtClean="0"/>
              <a:t>Eclampsia</a:t>
            </a:r>
            <a:r>
              <a:rPr lang="en-US" dirty="0" smtClean="0"/>
              <a:t>: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Imminent </a:t>
            </a:r>
            <a:r>
              <a:rPr lang="en-US" dirty="0" err="1" smtClean="0"/>
              <a:t>eclampsia</a:t>
            </a:r>
            <a:r>
              <a:rPr lang="en-US" dirty="0" smtClean="0"/>
              <a:t> (fulminating pre-</a:t>
            </a:r>
            <a:r>
              <a:rPr lang="en-US" dirty="0" err="1" smtClean="0"/>
              <a:t>eclampsia</a:t>
            </a:r>
            <a:r>
              <a:rPr lang="en-US" dirty="0" smtClean="0"/>
              <a:t>)</a:t>
            </a:r>
          </a:p>
          <a:p>
            <a:pPr algn="l" rtl="0">
              <a:buFont typeface="Wingdings" pitchFamily="2" charset="2"/>
              <a:buChar char="Ø"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792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700" b="1" cap="none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Pregnancy-induced hypertension (Non-proteinuric pregnancy-induced hypertension or Gestational hypertension alone):</a:t>
            </a:r>
            <a:endParaRPr lang="ar-IQ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endParaRPr lang="en-US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 hypertension </a:t>
            </a:r>
            <a:r>
              <a:rPr lang="en-US" dirty="0"/>
              <a:t>arising for the first time in the second half of pregnancy &amp;in the absence of proteinuria or any other features of pre-eclampsia</a:t>
            </a:r>
            <a:r>
              <a:rPr lang="en-US" dirty="0" smtClean="0"/>
              <a:t>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It </a:t>
            </a:r>
            <a:r>
              <a:rPr lang="en-US" dirty="0"/>
              <a:t>is not associated with adverse pregnancy outcome and mild and moderate increases in blood pressure in this setting do not require treatment</a:t>
            </a:r>
            <a:r>
              <a:rPr lang="en-US" dirty="0" smtClean="0"/>
              <a:t>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/>
              <a:t>However, up to </a:t>
            </a:r>
            <a:r>
              <a:rPr lang="en-US" u="sng" dirty="0"/>
              <a:t>one-third</a:t>
            </a:r>
            <a:r>
              <a:rPr lang="en-US" dirty="0"/>
              <a:t> of women </a:t>
            </a:r>
            <a:r>
              <a:rPr lang="en-US" dirty="0" smtClean="0"/>
              <a:t>who present </a:t>
            </a:r>
            <a:r>
              <a:rPr lang="en-US" dirty="0"/>
              <a:t>with gestational hypertension will progress to pre-eclampsia</a:t>
            </a:r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2121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hypertension: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pre-existing </a:t>
            </a:r>
            <a:r>
              <a:rPr lang="en-US" dirty="0"/>
              <a:t>hypertension may be diagnosed before gestation or assumed when a women is found to be hypertensive in early pregnancy</a:t>
            </a:r>
            <a:r>
              <a:rPr lang="en-US" dirty="0" smtClean="0"/>
              <a:t>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/>
              <a:t>It can predispose to the later development </a:t>
            </a:r>
            <a:r>
              <a:rPr lang="en-US" dirty="0" smtClean="0"/>
              <a:t>of superimposed </a:t>
            </a:r>
            <a:r>
              <a:rPr lang="en-US" dirty="0"/>
              <a:t>pre-eclampsia</a:t>
            </a:r>
            <a:r>
              <a:rPr lang="en-US" dirty="0" smtClean="0"/>
              <a:t>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/>
              <a:t>Even in the absence of superimposed preeclampsia, chronic hypertension is associated with increased maternal and </a:t>
            </a:r>
            <a:r>
              <a:rPr lang="en-US" dirty="0" smtClean="0"/>
              <a:t>fetal morbidity </a:t>
            </a:r>
            <a:r>
              <a:rPr lang="en-US" dirty="0"/>
              <a:t>and pregnancies complicated by chronic hypertension should therefore be regarded as high risk.</a:t>
            </a:r>
          </a:p>
          <a:p>
            <a:pPr algn="l" rtl="0">
              <a:buFont typeface="Wingdings" pitchFamily="2" charset="2"/>
              <a:buChar char="q"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3304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Pre-eclampsia: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/>
              <a:t> </a:t>
            </a:r>
            <a:r>
              <a:rPr lang="en-US" b="1" dirty="0" smtClean="0"/>
              <a:t>Defined </a:t>
            </a:r>
            <a:r>
              <a:rPr lang="en-US" b="1" dirty="0"/>
              <a:t>as hypertension of </a:t>
            </a:r>
            <a:r>
              <a:rPr lang="en-US" b="1" u="sng" dirty="0">
                <a:solidFill>
                  <a:schemeClr val="tx2"/>
                </a:solidFill>
              </a:rPr>
              <a:t>at least 140/90 mmHg </a:t>
            </a:r>
            <a:r>
              <a:rPr lang="en-US" b="1" dirty="0"/>
              <a:t>recorded </a:t>
            </a:r>
            <a:r>
              <a:rPr lang="en-US" b="1" u="sng" dirty="0">
                <a:solidFill>
                  <a:schemeClr val="tx2"/>
                </a:solidFill>
              </a:rPr>
              <a:t>on 2 separate occasions at least 4 hours </a:t>
            </a:r>
            <a:r>
              <a:rPr lang="en-US" b="1" u="sng" dirty="0"/>
              <a:t>apart </a:t>
            </a:r>
            <a:r>
              <a:rPr lang="en-US" b="1" dirty="0"/>
              <a:t>&amp; in the presence of at least </a:t>
            </a:r>
            <a:r>
              <a:rPr lang="en-US" b="1" u="sng" dirty="0">
                <a:solidFill>
                  <a:schemeClr val="tx2"/>
                </a:solidFill>
              </a:rPr>
              <a:t>300 mg protein</a:t>
            </a:r>
            <a:r>
              <a:rPr lang="en-US" b="1" u="sng" dirty="0"/>
              <a:t> in a 24-hour </a:t>
            </a:r>
            <a:r>
              <a:rPr lang="en-US" b="1" dirty="0"/>
              <a:t>collection of urine, </a:t>
            </a:r>
            <a:r>
              <a:rPr lang="en-US" b="1" u="sng" dirty="0"/>
              <a:t>arising de nova after the </a:t>
            </a:r>
            <a:r>
              <a:rPr lang="en-US" b="1" u="sng" dirty="0">
                <a:solidFill>
                  <a:schemeClr val="tx2"/>
                </a:solidFill>
              </a:rPr>
              <a:t>20th</a:t>
            </a:r>
            <a:r>
              <a:rPr lang="en-US" b="1" u="sng" dirty="0"/>
              <a:t> </a:t>
            </a:r>
            <a:r>
              <a:rPr lang="en-US" b="1" dirty="0"/>
              <a:t>week of gestation in a </a:t>
            </a:r>
            <a:r>
              <a:rPr lang="en-US" b="1" u="sng" dirty="0">
                <a:solidFill>
                  <a:schemeClr val="tx2"/>
                </a:solidFill>
              </a:rPr>
              <a:t>previously normotensive women </a:t>
            </a:r>
            <a:r>
              <a:rPr lang="en-US" b="1" dirty="0"/>
              <a:t>&amp; resolving completely by the </a:t>
            </a:r>
            <a:r>
              <a:rPr lang="en-US" b="1" u="sng" dirty="0">
                <a:solidFill>
                  <a:schemeClr val="tx2"/>
                </a:solidFill>
              </a:rPr>
              <a:t>sixth postpartum </a:t>
            </a:r>
            <a:r>
              <a:rPr lang="en-US" b="1" dirty="0">
                <a:solidFill>
                  <a:schemeClr val="tx2"/>
                </a:solidFill>
              </a:rPr>
              <a:t>week</a:t>
            </a:r>
            <a:endParaRPr lang="ar-IQ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2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851</TotalTime>
  <Words>2088</Words>
  <Application>Microsoft Office PowerPoint</Application>
  <PresentationFormat>On-screen Show (4:3)</PresentationFormat>
  <Paragraphs>271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Clarity</vt:lpstr>
      <vt:lpstr>Hypertensive disorders of pregnancy</vt:lpstr>
      <vt:lpstr>Definition: </vt:lpstr>
      <vt:lpstr>Degrees of hypertension </vt:lpstr>
      <vt:lpstr>PowerPoint Presentation</vt:lpstr>
      <vt:lpstr>HOW TO MEASURE BP DURING PREGNANCY</vt:lpstr>
      <vt:lpstr>Classification: </vt:lpstr>
      <vt:lpstr>Pregnancy-induced hypertension (Non-proteinuric pregnancy-induced hypertension or Gestational hypertension alone):</vt:lpstr>
      <vt:lpstr>Chronic hypertension: </vt:lpstr>
      <vt:lpstr>Pre-eclampsia:</vt:lpstr>
      <vt:lpstr>Other …..</vt:lpstr>
      <vt:lpstr>Pre-eclampsia: </vt:lpstr>
      <vt:lpstr>Risk factors for pre-eclampsia (predisposing factors): </vt:lpstr>
      <vt:lpstr>Clinical presentation:- </vt:lpstr>
      <vt:lpstr>Signs of pre-eclampsia: </vt:lpstr>
      <vt:lpstr>PowerPoint Presentation</vt:lpstr>
      <vt:lpstr>Which oedema is more significant ?</vt:lpstr>
      <vt:lpstr>Etiology: </vt:lpstr>
      <vt:lpstr>Pathophysiology </vt:lpstr>
      <vt:lpstr>Organ-specific changes associated with pre-eclampsia</vt:lpstr>
      <vt:lpstr>PowerPoint Presentation</vt:lpstr>
      <vt:lpstr>Hematological </vt:lpstr>
      <vt:lpstr>PowerPoint Presentation</vt:lpstr>
      <vt:lpstr>HELLP syndrome: </vt:lpstr>
      <vt:lpstr>DIAGNOSIS: </vt:lpstr>
      <vt:lpstr>DIAGNOSIS: </vt:lpstr>
      <vt:lpstr>PowerPoint Presentation</vt:lpstr>
      <vt:lpstr>HYPER-REFLEXIA</vt:lpstr>
      <vt:lpstr>Investigation for pre-eclampsia </vt:lpstr>
      <vt:lpstr>Protein in urine </vt:lpstr>
      <vt:lpstr>MATERNAL COMPLICATIONS </vt:lpstr>
      <vt:lpstr>Fetal complications: </vt:lpstr>
      <vt:lpstr>Treatment: </vt:lpstr>
      <vt:lpstr>Antihypertensive drugs are: </vt:lpstr>
      <vt:lpstr>Methyldopa = aldomet </vt:lpstr>
      <vt:lpstr>PowerPoint Presentation</vt:lpstr>
      <vt:lpstr>Labetalol </vt:lpstr>
      <vt:lpstr>Management of eclampsia : </vt:lpstr>
      <vt:lpstr>PowerPoint Presentation</vt:lpstr>
      <vt:lpstr>Magnesium sulphate (MgSO4) </vt:lpstr>
      <vt:lpstr>PowerPoint Presentation</vt:lpstr>
      <vt:lpstr>Additional points in management </vt:lpstr>
      <vt:lpstr>KEY POINTS </vt:lpstr>
      <vt:lpstr>Chronic Hypertension : </vt:lpstr>
      <vt:lpstr>PowerPoint Presentation</vt:lpstr>
      <vt:lpstr>Treatment: </vt:lpstr>
      <vt:lpstr>PowerPoint Presentation</vt:lpstr>
      <vt:lpstr>Risk factors for developing superimposed preeclampsia</vt:lpstr>
      <vt:lpstr>QUIZE </vt:lpstr>
      <vt:lpstr>CONT…..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Hypertensive disorders of pregnancy</dc:title>
  <dc:creator>DR.Ahmed Saker 2o1O</dc:creator>
  <cp:lastModifiedBy>DR.Ahmed Saker 2o1O</cp:lastModifiedBy>
  <cp:revision>42</cp:revision>
  <dcterms:created xsi:type="dcterms:W3CDTF">2017-02-18T06:35:10Z</dcterms:created>
  <dcterms:modified xsi:type="dcterms:W3CDTF">2019-03-08T22:02:10Z</dcterms:modified>
</cp:coreProperties>
</file>