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4"/>
  </p:notesMasterIdLst>
  <p:sldIdLst>
    <p:sldId id="310" r:id="rId3"/>
    <p:sldId id="281" r:id="rId4"/>
    <p:sldId id="329" r:id="rId5"/>
    <p:sldId id="280" r:id="rId6"/>
    <p:sldId id="330" r:id="rId7"/>
    <p:sldId id="334" r:id="rId8"/>
    <p:sldId id="282" r:id="rId9"/>
    <p:sldId id="286" r:id="rId10"/>
    <p:sldId id="287" r:id="rId11"/>
    <p:sldId id="288" r:id="rId12"/>
    <p:sldId id="256" r:id="rId13"/>
    <p:sldId id="284" r:id="rId14"/>
    <p:sldId id="283" r:id="rId15"/>
    <p:sldId id="285" r:id="rId16"/>
    <p:sldId id="289" r:id="rId17"/>
    <p:sldId id="290" r:id="rId18"/>
    <p:sldId id="291" r:id="rId19"/>
    <p:sldId id="292" r:id="rId20"/>
    <p:sldId id="318" r:id="rId21"/>
    <p:sldId id="319" r:id="rId22"/>
    <p:sldId id="320" r:id="rId23"/>
    <p:sldId id="321" r:id="rId24"/>
    <p:sldId id="322" r:id="rId25"/>
    <p:sldId id="324" r:id="rId26"/>
    <p:sldId id="323" r:id="rId27"/>
    <p:sldId id="325" r:id="rId28"/>
    <p:sldId id="299" r:id="rId29"/>
    <p:sldId id="300" r:id="rId30"/>
    <p:sldId id="331" r:id="rId31"/>
    <p:sldId id="332" r:id="rId32"/>
    <p:sldId id="333" r:id="rId33"/>
    <p:sldId id="258" r:id="rId34"/>
    <p:sldId id="259" r:id="rId35"/>
    <p:sldId id="260" r:id="rId36"/>
    <p:sldId id="340" r:id="rId37"/>
    <p:sldId id="301" r:id="rId38"/>
    <p:sldId id="341" r:id="rId39"/>
    <p:sldId id="342" r:id="rId40"/>
    <p:sldId id="261" r:id="rId41"/>
    <p:sldId id="335" r:id="rId42"/>
    <p:sldId id="266" r:id="rId43"/>
    <p:sldId id="307" r:id="rId44"/>
    <p:sldId id="316" r:id="rId45"/>
    <p:sldId id="306" r:id="rId46"/>
    <p:sldId id="304" r:id="rId47"/>
    <p:sldId id="269" r:id="rId48"/>
    <p:sldId id="305" r:id="rId49"/>
    <p:sldId id="336" r:id="rId50"/>
    <p:sldId id="337" r:id="rId51"/>
    <p:sldId id="338" r:id="rId52"/>
    <p:sldId id="339"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BE86E6-48F1-41A4-B00E-5EFDEAC539E0}" type="datetimeFigureOut">
              <a:rPr lang="en-US" smtClean="0"/>
              <a:pPr/>
              <a:t>3/4/2019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861EC3-D01D-4E86-9E65-828F222CD43B}" type="slidenum">
              <a:rPr lang="en-US" smtClean="0"/>
              <a:pPr/>
              <a:t>‹#›</a:t>
            </a:fld>
            <a:endParaRPr lang="en-US"/>
          </a:p>
        </p:txBody>
      </p:sp>
    </p:spTree>
    <p:extLst>
      <p:ext uri="{BB962C8B-B14F-4D97-AF65-F5344CB8AC3E}">
        <p14:creationId xmlns:p14="http://schemas.microsoft.com/office/powerpoint/2010/main" xmlns="" val="3124543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 RECRUIT GUIDE</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270C85-2C89-41D0-89A6-3A1311E641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747873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270C85-2C89-41D0-89A6-3A1311E641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2991444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10:45-11:45am</a:t>
            </a:r>
            <a:endParaRPr lang="en-US" dirty="0"/>
          </a:p>
        </p:txBody>
      </p:sp>
      <p:sp>
        <p:nvSpPr>
          <p:cNvPr id="4" name="Slide Number Placeholder 3"/>
          <p:cNvSpPr>
            <a:spLocks noGrp="1"/>
          </p:cNvSpPr>
          <p:nvPr>
            <p:ph type="sldNum" sz="quarter" idx="10"/>
          </p:nvPr>
        </p:nvSpPr>
        <p:spPr/>
        <p:txBody>
          <a:bodyPr/>
          <a:lstStyle/>
          <a:p>
            <a:fld id="{5DE0718E-DE61-E54A-95C4-5E7DCBE74954}" type="slidenum">
              <a:rPr lang="en-US" smtClean="0"/>
              <a:pPr/>
              <a:t>48</a:t>
            </a:fld>
            <a:endParaRPr lang="en-US"/>
          </a:p>
        </p:txBody>
      </p:sp>
    </p:spTree>
    <p:extLst>
      <p:ext uri="{BB962C8B-B14F-4D97-AF65-F5344CB8AC3E}">
        <p14:creationId xmlns:p14="http://schemas.microsoft.com/office/powerpoint/2010/main" xmlns="" val="3243495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3CCEC6-1010-4C28-85A8-CF4B8E5A33BA}" type="datetimeFigureOut">
              <a:rPr lang="en-US" smtClean="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B4167-598A-4B22-BF1E-E6F36AB379BB}" type="slidenum">
              <a:rPr lang="en-US" smtClean="0"/>
              <a:pPr/>
              <a:t>‹#›</a:t>
            </a:fld>
            <a:endParaRPr lang="en-US"/>
          </a:p>
        </p:txBody>
      </p:sp>
    </p:spTree>
    <p:extLst>
      <p:ext uri="{BB962C8B-B14F-4D97-AF65-F5344CB8AC3E}">
        <p14:creationId xmlns:p14="http://schemas.microsoft.com/office/powerpoint/2010/main" xmlns="" val="1444436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3CCEC6-1010-4C28-85A8-CF4B8E5A33BA}" type="datetimeFigureOut">
              <a:rPr lang="en-US" smtClean="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B4167-598A-4B22-BF1E-E6F36AB379BB}" type="slidenum">
              <a:rPr lang="en-US" smtClean="0"/>
              <a:pPr/>
              <a:t>‹#›</a:t>
            </a:fld>
            <a:endParaRPr lang="en-US"/>
          </a:p>
        </p:txBody>
      </p:sp>
    </p:spTree>
    <p:extLst>
      <p:ext uri="{BB962C8B-B14F-4D97-AF65-F5344CB8AC3E}">
        <p14:creationId xmlns:p14="http://schemas.microsoft.com/office/powerpoint/2010/main" xmlns="" val="3075841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3CCEC6-1010-4C28-85A8-CF4B8E5A33BA}" type="datetimeFigureOut">
              <a:rPr lang="en-US" smtClean="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B4167-598A-4B22-BF1E-E6F36AB379BB}" type="slidenum">
              <a:rPr lang="en-US" smtClean="0"/>
              <a:pPr/>
              <a:t>‹#›</a:t>
            </a:fld>
            <a:endParaRPr lang="en-US"/>
          </a:p>
        </p:txBody>
      </p:sp>
    </p:spTree>
    <p:extLst>
      <p:ext uri="{BB962C8B-B14F-4D97-AF65-F5344CB8AC3E}">
        <p14:creationId xmlns:p14="http://schemas.microsoft.com/office/powerpoint/2010/main" xmlns="" val="2431267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677AC0-6DE7-4FEA-A34C-A4F9BA6763AF}" type="datetimeFigureOut">
              <a:rPr lang="en-US" smtClean="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975E1-A9AF-483F-99C7-69523C65EFA1}" type="slidenum">
              <a:rPr lang="en-US" smtClean="0"/>
              <a:pPr/>
              <a:t>‹#›</a:t>
            </a:fld>
            <a:endParaRPr lang="en-US"/>
          </a:p>
        </p:txBody>
      </p:sp>
    </p:spTree>
    <p:extLst>
      <p:ext uri="{BB962C8B-B14F-4D97-AF65-F5344CB8AC3E}">
        <p14:creationId xmlns:p14="http://schemas.microsoft.com/office/powerpoint/2010/main" xmlns="" val="1384245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77AC0-6DE7-4FEA-A34C-A4F9BA6763AF}" type="datetimeFigureOut">
              <a:rPr lang="en-US" smtClean="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975E1-A9AF-483F-99C7-69523C65EFA1}" type="slidenum">
              <a:rPr lang="en-US" smtClean="0"/>
              <a:pPr/>
              <a:t>‹#›</a:t>
            </a:fld>
            <a:endParaRPr lang="en-US"/>
          </a:p>
        </p:txBody>
      </p:sp>
    </p:spTree>
    <p:extLst>
      <p:ext uri="{BB962C8B-B14F-4D97-AF65-F5344CB8AC3E}">
        <p14:creationId xmlns:p14="http://schemas.microsoft.com/office/powerpoint/2010/main" xmlns="" val="1549182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677AC0-6DE7-4FEA-A34C-A4F9BA6763AF}" type="datetimeFigureOut">
              <a:rPr lang="en-US" smtClean="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975E1-A9AF-483F-99C7-69523C65EFA1}" type="slidenum">
              <a:rPr lang="en-US" smtClean="0"/>
              <a:pPr/>
              <a:t>‹#›</a:t>
            </a:fld>
            <a:endParaRPr lang="en-US"/>
          </a:p>
        </p:txBody>
      </p:sp>
    </p:spTree>
    <p:extLst>
      <p:ext uri="{BB962C8B-B14F-4D97-AF65-F5344CB8AC3E}">
        <p14:creationId xmlns:p14="http://schemas.microsoft.com/office/powerpoint/2010/main" xmlns="" val="1612429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677AC0-6DE7-4FEA-A34C-A4F9BA6763AF}" type="datetimeFigureOut">
              <a:rPr lang="en-US" smtClean="0"/>
              <a:pPr/>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C975E1-A9AF-483F-99C7-69523C65EFA1}" type="slidenum">
              <a:rPr lang="en-US" smtClean="0"/>
              <a:pPr/>
              <a:t>‹#›</a:t>
            </a:fld>
            <a:endParaRPr lang="en-US"/>
          </a:p>
        </p:txBody>
      </p:sp>
    </p:spTree>
    <p:extLst>
      <p:ext uri="{BB962C8B-B14F-4D97-AF65-F5344CB8AC3E}">
        <p14:creationId xmlns:p14="http://schemas.microsoft.com/office/powerpoint/2010/main" xmlns="" val="3065081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677AC0-6DE7-4FEA-A34C-A4F9BA6763AF}" type="datetimeFigureOut">
              <a:rPr lang="en-US" smtClean="0"/>
              <a:pPr/>
              <a:t>3/4/2019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C975E1-A9AF-483F-99C7-69523C65EFA1}" type="slidenum">
              <a:rPr lang="en-US" smtClean="0"/>
              <a:pPr/>
              <a:t>‹#›</a:t>
            </a:fld>
            <a:endParaRPr lang="en-US"/>
          </a:p>
        </p:txBody>
      </p:sp>
    </p:spTree>
    <p:extLst>
      <p:ext uri="{BB962C8B-B14F-4D97-AF65-F5344CB8AC3E}">
        <p14:creationId xmlns:p14="http://schemas.microsoft.com/office/powerpoint/2010/main" xmlns="" val="5241073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677AC0-6DE7-4FEA-A34C-A4F9BA6763AF}" type="datetimeFigureOut">
              <a:rPr lang="en-US" smtClean="0"/>
              <a:pPr/>
              <a:t>3/4/2019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C975E1-A9AF-483F-99C7-69523C65EFA1}" type="slidenum">
              <a:rPr lang="en-US" smtClean="0"/>
              <a:pPr/>
              <a:t>‹#›</a:t>
            </a:fld>
            <a:endParaRPr lang="en-US"/>
          </a:p>
        </p:txBody>
      </p:sp>
    </p:spTree>
    <p:extLst>
      <p:ext uri="{BB962C8B-B14F-4D97-AF65-F5344CB8AC3E}">
        <p14:creationId xmlns:p14="http://schemas.microsoft.com/office/powerpoint/2010/main" xmlns="" val="7278835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77AC0-6DE7-4FEA-A34C-A4F9BA6763AF}" type="datetimeFigureOut">
              <a:rPr lang="en-US" smtClean="0"/>
              <a:pPr/>
              <a:t>3/4/2019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C975E1-A9AF-483F-99C7-69523C65EFA1}" type="slidenum">
              <a:rPr lang="en-US" smtClean="0"/>
              <a:pPr/>
              <a:t>‹#›</a:t>
            </a:fld>
            <a:endParaRPr lang="en-US"/>
          </a:p>
        </p:txBody>
      </p:sp>
    </p:spTree>
    <p:extLst>
      <p:ext uri="{BB962C8B-B14F-4D97-AF65-F5344CB8AC3E}">
        <p14:creationId xmlns:p14="http://schemas.microsoft.com/office/powerpoint/2010/main" xmlns="" val="6849999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677AC0-6DE7-4FEA-A34C-A4F9BA6763AF}" type="datetimeFigureOut">
              <a:rPr lang="en-US" smtClean="0"/>
              <a:pPr/>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C975E1-A9AF-483F-99C7-69523C65EFA1}" type="slidenum">
              <a:rPr lang="en-US" smtClean="0"/>
              <a:pPr/>
              <a:t>‹#›</a:t>
            </a:fld>
            <a:endParaRPr lang="en-US"/>
          </a:p>
        </p:txBody>
      </p:sp>
    </p:spTree>
    <p:extLst>
      <p:ext uri="{BB962C8B-B14F-4D97-AF65-F5344CB8AC3E}">
        <p14:creationId xmlns:p14="http://schemas.microsoft.com/office/powerpoint/2010/main" xmlns="" val="1957131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3CCEC6-1010-4C28-85A8-CF4B8E5A33BA}" type="datetimeFigureOut">
              <a:rPr lang="en-US" smtClean="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B4167-598A-4B22-BF1E-E6F36AB379BB}" type="slidenum">
              <a:rPr lang="en-US" smtClean="0"/>
              <a:pPr/>
              <a:t>‹#›</a:t>
            </a:fld>
            <a:endParaRPr lang="en-US"/>
          </a:p>
        </p:txBody>
      </p:sp>
    </p:spTree>
    <p:extLst>
      <p:ext uri="{BB962C8B-B14F-4D97-AF65-F5344CB8AC3E}">
        <p14:creationId xmlns:p14="http://schemas.microsoft.com/office/powerpoint/2010/main" xmlns="" val="5688224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677AC0-6DE7-4FEA-A34C-A4F9BA6763AF}" type="datetimeFigureOut">
              <a:rPr lang="en-US" smtClean="0"/>
              <a:pPr/>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C975E1-A9AF-483F-99C7-69523C65EFA1}" type="slidenum">
              <a:rPr lang="en-US" smtClean="0"/>
              <a:pPr/>
              <a:t>‹#›</a:t>
            </a:fld>
            <a:endParaRPr lang="en-US"/>
          </a:p>
        </p:txBody>
      </p:sp>
    </p:spTree>
    <p:extLst>
      <p:ext uri="{BB962C8B-B14F-4D97-AF65-F5344CB8AC3E}">
        <p14:creationId xmlns:p14="http://schemas.microsoft.com/office/powerpoint/2010/main" xmlns="" val="22208350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77AC0-6DE7-4FEA-A34C-A4F9BA6763AF}" type="datetimeFigureOut">
              <a:rPr lang="en-US" smtClean="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975E1-A9AF-483F-99C7-69523C65EFA1}" type="slidenum">
              <a:rPr lang="en-US" smtClean="0"/>
              <a:pPr/>
              <a:t>‹#›</a:t>
            </a:fld>
            <a:endParaRPr lang="en-US"/>
          </a:p>
        </p:txBody>
      </p:sp>
    </p:spTree>
    <p:extLst>
      <p:ext uri="{BB962C8B-B14F-4D97-AF65-F5344CB8AC3E}">
        <p14:creationId xmlns:p14="http://schemas.microsoft.com/office/powerpoint/2010/main" xmlns="" val="1645251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77AC0-6DE7-4FEA-A34C-A4F9BA6763AF}" type="datetimeFigureOut">
              <a:rPr lang="en-US" smtClean="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C975E1-A9AF-483F-99C7-69523C65EFA1}" type="slidenum">
              <a:rPr lang="en-US" smtClean="0"/>
              <a:pPr/>
              <a:t>‹#›</a:t>
            </a:fld>
            <a:endParaRPr lang="en-US"/>
          </a:p>
        </p:txBody>
      </p:sp>
    </p:spTree>
    <p:extLst>
      <p:ext uri="{BB962C8B-B14F-4D97-AF65-F5344CB8AC3E}">
        <p14:creationId xmlns:p14="http://schemas.microsoft.com/office/powerpoint/2010/main" xmlns="" val="4218511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43CCEC6-1010-4C28-85A8-CF4B8E5A33BA}" type="datetimeFigureOut">
              <a:rPr lang="en-US" smtClean="0"/>
              <a:pPr/>
              <a:t>3/4/2019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B4167-598A-4B22-BF1E-E6F36AB379BB}" type="slidenum">
              <a:rPr lang="en-US" smtClean="0"/>
              <a:pPr/>
              <a:t>‹#›</a:t>
            </a:fld>
            <a:endParaRPr lang="en-US"/>
          </a:p>
        </p:txBody>
      </p:sp>
    </p:spTree>
    <p:extLst>
      <p:ext uri="{BB962C8B-B14F-4D97-AF65-F5344CB8AC3E}">
        <p14:creationId xmlns:p14="http://schemas.microsoft.com/office/powerpoint/2010/main" xmlns="" val="3798549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3CCEC6-1010-4C28-85A8-CF4B8E5A33BA}" type="datetimeFigureOut">
              <a:rPr lang="en-US" smtClean="0"/>
              <a:pPr/>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B4167-598A-4B22-BF1E-E6F36AB379BB}" type="slidenum">
              <a:rPr lang="en-US" smtClean="0"/>
              <a:pPr/>
              <a:t>‹#›</a:t>
            </a:fld>
            <a:endParaRPr lang="en-US"/>
          </a:p>
        </p:txBody>
      </p:sp>
    </p:spTree>
    <p:extLst>
      <p:ext uri="{BB962C8B-B14F-4D97-AF65-F5344CB8AC3E}">
        <p14:creationId xmlns:p14="http://schemas.microsoft.com/office/powerpoint/2010/main" xmlns="" val="401533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3CCEC6-1010-4C28-85A8-CF4B8E5A33BA}" type="datetimeFigureOut">
              <a:rPr lang="en-US" smtClean="0"/>
              <a:pPr/>
              <a:t>3/4/2019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2B4167-598A-4B22-BF1E-E6F36AB379BB}" type="slidenum">
              <a:rPr lang="en-US" smtClean="0"/>
              <a:pPr/>
              <a:t>‹#›</a:t>
            </a:fld>
            <a:endParaRPr lang="en-US"/>
          </a:p>
        </p:txBody>
      </p:sp>
    </p:spTree>
    <p:extLst>
      <p:ext uri="{BB962C8B-B14F-4D97-AF65-F5344CB8AC3E}">
        <p14:creationId xmlns:p14="http://schemas.microsoft.com/office/powerpoint/2010/main" xmlns="" val="1574246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3CCEC6-1010-4C28-85A8-CF4B8E5A33BA}" type="datetimeFigureOut">
              <a:rPr lang="en-US" smtClean="0"/>
              <a:pPr/>
              <a:t>3/4/2019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2B4167-598A-4B22-BF1E-E6F36AB379BB}" type="slidenum">
              <a:rPr lang="en-US" smtClean="0"/>
              <a:pPr/>
              <a:t>‹#›</a:t>
            </a:fld>
            <a:endParaRPr lang="en-US"/>
          </a:p>
        </p:txBody>
      </p:sp>
    </p:spTree>
    <p:extLst>
      <p:ext uri="{BB962C8B-B14F-4D97-AF65-F5344CB8AC3E}">
        <p14:creationId xmlns:p14="http://schemas.microsoft.com/office/powerpoint/2010/main" xmlns="" val="2557695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3CCEC6-1010-4C28-85A8-CF4B8E5A33BA}" type="datetimeFigureOut">
              <a:rPr lang="en-US" smtClean="0"/>
              <a:pPr/>
              <a:t>3/4/2019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2B4167-598A-4B22-BF1E-E6F36AB379BB}" type="slidenum">
              <a:rPr lang="en-US" smtClean="0"/>
              <a:pPr/>
              <a:t>‹#›</a:t>
            </a:fld>
            <a:endParaRPr lang="en-US"/>
          </a:p>
        </p:txBody>
      </p:sp>
    </p:spTree>
    <p:extLst>
      <p:ext uri="{BB962C8B-B14F-4D97-AF65-F5344CB8AC3E}">
        <p14:creationId xmlns:p14="http://schemas.microsoft.com/office/powerpoint/2010/main" xmlns="" val="3072685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3CCEC6-1010-4C28-85A8-CF4B8E5A33BA}" type="datetimeFigureOut">
              <a:rPr lang="en-US" smtClean="0"/>
              <a:pPr/>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B4167-598A-4B22-BF1E-E6F36AB379BB}" type="slidenum">
              <a:rPr lang="en-US" smtClean="0"/>
              <a:pPr/>
              <a:t>‹#›</a:t>
            </a:fld>
            <a:endParaRPr lang="en-US"/>
          </a:p>
        </p:txBody>
      </p:sp>
    </p:spTree>
    <p:extLst>
      <p:ext uri="{BB962C8B-B14F-4D97-AF65-F5344CB8AC3E}">
        <p14:creationId xmlns:p14="http://schemas.microsoft.com/office/powerpoint/2010/main" xmlns="" val="22787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3CCEC6-1010-4C28-85A8-CF4B8E5A33BA}" type="datetimeFigureOut">
              <a:rPr lang="en-US" smtClean="0"/>
              <a:pPr/>
              <a:t>3/4/2019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B4167-598A-4B22-BF1E-E6F36AB379BB}" type="slidenum">
              <a:rPr lang="en-US" smtClean="0"/>
              <a:pPr/>
              <a:t>‹#›</a:t>
            </a:fld>
            <a:endParaRPr lang="en-US"/>
          </a:p>
        </p:txBody>
      </p:sp>
    </p:spTree>
    <p:extLst>
      <p:ext uri="{BB962C8B-B14F-4D97-AF65-F5344CB8AC3E}">
        <p14:creationId xmlns:p14="http://schemas.microsoft.com/office/powerpoint/2010/main" xmlns="" val="546480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CCEC6-1010-4C28-85A8-CF4B8E5A33BA}" type="datetimeFigureOut">
              <a:rPr lang="en-US" smtClean="0"/>
              <a:pPr/>
              <a:t>3/4/2019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B4167-598A-4B22-BF1E-E6F36AB379BB}" type="slidenum">
              <a:rPr lang="en-US" smtClean="0"/>
              <a:pPr/>
              <a:t>‹#›</a:t>
            </a:fld>
            <a:endParaRPr lang="en-US"/>
          </a:p>
        </p:txBody>
      </p:sp>
    </p:spTree>
    <p:extLst>
      <p:ext uri="{BB962C8B-B14F-4D97-AF65-F5344CB8AC3E}">
        <p14:creationId xmlns:p14="http://schemas.microsoft.com/office/powerpoint/2010/main" xmlns="" val="3639989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677AC0-6DE7-4FEA-A34C-A4F9BA6763AF}" type="datetimeFigureOut">
              <a:rPr lang="en-US" smtClean="0"/>
              <a:pPr/>
              <a:t>3/4/2019</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C975E1-A9AF-483F-99C7-69523C65EFA1}" type="slidenum">
              <a:rPr lang="en-US" smtClean="0"/>
              <a:pPr/>
              <a:t>‹#›</a:t>
            </a:fld>
            <a:endParaRPr lang="en-US"/>
          </a:p>
        </p:txBody>
      </p:sp>
    </p:spTree>
    <p:extLst>
      <p:ext uri="{BB962C8B-B14F-4D97-AF65-F5344CB8AC3E}">
        <p14:creationId xmlns:p14="http://schemas.microsoft.com/office/powerpoint/2010/main" xmlns="" val="3294218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here has worked as a surveyor?</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What kind of questions did you primarily ask?</a:t>
            </a:r>
          </a:p>
          <a:p>
            <a:pPr marL="0" indent="0">
              <a:buNone/>
            </a:pPr>
            <a:endParaRPr lang="en-US" dirty="0"/>
          </a:p>
          <a:p>
            <a:pPr marL="0" indent="0">
              <a:buNone/>
            </a:pPr>
            <a:r>
              <a:rPr lang="en-US" dirty="0" smtClean="0"/>
              <a:t>What kind of responses were you asked to get?</a:t>
            </a:r>
            <a:endParaRPr lang="en-US" dirty="0"/>
          </a:p>
        </p:txBody>
      </p:sp>
    </p:spTree>
    <p:extLst>
      <p:ext uri="{BB962C8B-B14F-4D97-AF65-F5344CB8AC3E}">
        <p14:creationId xmlns:p14="http://schemas.microsoft.com/office/powerpoint/2010/main" xmlns="" val="28939238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a:t>
            </a:r>
            <a:endParaRPr lang="en-US" dirty="0"/>
          </a:p>
        </p:txBody>
      </p:sp>
      <p:sp>
        <p:nvSpPr>
          <p:cNvPr id="3" name="Content Placeholder 2"/>
          <p:cNvSpPr>
            <a:spLocks noGrp="1"/>
          </p:cNvSpPr>
          <p:nvPr>
            <p:ph idx="1"/>
          </p:nvPr>
        </p:nvSpPr>
        <p:spPr/>
        <p:txBody>
          <a:bodyPr/>
          <a:lstStyle/>
          <a:p>
            <a:pPr marL="0" indent="0">
              <a:buNone/>
            </a:pPr>
            <a:r>
              <a:rPr lang="en-US" dirty="0" smtClean="0"/>
              <a:t>“No, I don’t feel like I can manage my diabetes?”</a:t>
            </a:r>
            <a:endParaRPr lang="en-US" dirty="0"/>
          </a:p>
        </p:txBody>
      </p:sp>
    </p:spTree>
    <p:extLst>
      <p:ext uri="{BB962C8B-B14F-4D97-AF65-F5344CB8AC3E}">
        <p14:creationId xmlns:p14="http://schemas.microsoft.com/office/powerpoint/2010/main" xmlns="" val="3643230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Interviewing Techniques</a:t>
            </a:r>
            <a:endParaRPr lang="en-US" dirty="0"/>
          </a:p>
        </p:txBody>
      </p:sp>
    </p:spTree>
    <p:extLst>
      <p:ext uri="{BB962C8B-B14F-4D97-AF65-F5344CB8AC3E}">
        <p14:creationId xmlns:p14="http://schemas.microsoft.com/office/powerpoint/2010/main" xmlns="" val="2598695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697" y="2311491"/>
            <a:ext cx="10515600" cy="1325563"/>
          </a:xfrm>
        </p:spPr>
        <p:txBody>
          <a:bodyPr/>
          <a:lstStyle/>
          <a:p>
            <a:r>
              <a:rPr lang="en-US" dirty="0" smtClean="0"/>
              <a:t>To get the right type of answer, you have to ask the right kind of question!</a:t>
            </a:r>
            <a:endParaRPr lang="en-US" dirty="0"/>
          </a:p>
        </p:txBody>
      </p:sp>
    </p:spTree>
    <p:extLst>
      <p:ext uri="{BB962C8B-B14F-4D97-AF65-F5344CB8AC3E}">
        <p14:creationId xmlns:p14="http://schemas.microsoft.com/office/powerpoint/2010/main" xmlns="" val="23763184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363" y="0"/>
            <a:ext cx="10515600" cy="1325563"/>
          </a:xfrm>
        </p:spPr>
        <p:txBody>
          <a:bodyPr/>
          <a:lstStyle/>
          <a:p>
            <a:r>
              <a:rPr lang="en-US" dirty="0" smtClean="0"/>
              <a:t>Closed vs. Open Ended Questions</a:t>
            </a:r>
            <a:endParaRPr lang="en-US" dirty="0"/>
          </a:p>
        </p:txBody>
      </p:sp>
      <p:sp>
        <p:nvSpPr>
          <p:cNvPr id="3" name="Content Placeholder 2"/>
          <p:cNvSpPr>
            <a:spLocks noGrp="1"/>
          </p:cNvSpPr>
          <p:nvPr>
            <p:ph idx="1"/>
          </p:nvPr>
        </p:nvSpPr>
        <p:spPr>
          <a:xfrm>
            <a:off x="498762" y="889144"/>
            <a:ext cx="11305309" cy="4917930"/>
          </a:xfrm>
        </p:spPr>
        <p:txBody>
          <a:bodyPr>
            <a:noAutofit/>
          </a:bodyPr>
          <a:lstStyle/>
          <a:p>
            <a:pPr marL="0" indent="0">
              <a:buNone/>
            </a:pPr>
            <a:r>
              <a:rPr lang="en-US" sz="2400" b="1" dirty="0" smtClean="0"/>
              <a:t>Close-Ended</a:t>
            </a:r>
            <a:r>
              <a:rPr lang="en-US" sz="2400" dirty="0" smtClean="0"/>
              <a:t> = Anything that can be answered with a “yes” or “no”</a:t>
            </a:r>
          </a:p>
          <a:p>
            <a:pPr marL="0" indent="0">
              <a:buNone/>
            </a:pPr>
            <a:r>
              <a:rPr lang="en-US" sz="2400" dirty="0" smtClean="0"/>
              <a:t>Examples:	</a:t>
            </a:r>
            <a:r>
              <a:rPr lang="en-US" sz="2400" u="sng" dirty="0" smtClean="0"/>
              <a:t>Do</a:t>
            </a:r>
            <a:r>
              <a:rPr lang="en-US" sz="2400" dirty="0" smtClean="0"/>
              <a:t> you have children?</a:t>
            </a:r>
          </a:p>
          <a:p>
            <a:pPr marL="0" indent="0">
              <a:buNone/>
            </a:pPr>
            <a:r>
              <a:rPr lang="en-US" sz="2400" dirty="0"/>
              <a:t>	</a:t>
            </a:r>
            <a:r>
              <a:rPr lang="en-US" sz="2400" dirty="0" smtClean="0"/>
              <a:t>	</a:t>
            </a:r>
            <a:r>
              <a:rPr lang="en-US" sz="2400" u="sng" dirty="0" smtClean="0"/>
              <a:t>Are</a:t>
            </a:r>
            <a:r>
              <a:rPr lang="en-US" sz="2400" dirty="0" smtClean="0"/>
              <a:t> you happy?</a:t>
            </a:r>
          </a:p>
          <a:p>
            <a:pPr marL="0" indent="0">
              <a:buNone/>
            </a:pPr>
            <a:r>
              <a:rPr lang="en-US" sz="2400" dirty="0"/>
              <a:t>	</a:t>
            </a:r>
            <a:r>
              <a:rPr lang="en-US" sz="2400" dirty="0" smtClean="0"/>
              <a:t>	</a:t>
            </a:r>
            <a:r>
              <a:rPr lang="en-US" sz="2400" u="sng" dirty="0" smtClean="0"/>
              <a:t>Can</a:t>
            </a:r>
            <a:r>
              <a:rPr lang="en-US" sz="2400" dirty="0" smtClean="0"/>
              <a:t> you carry water for the house by yourself?</a:t>
            </a:r>
          </a:p>
          <a:p>
            <a:pPr marL="0" indent="0">
              <a:buNone/>
            </a:pPr>
            <a:endParaRPr lang="en-US" sz="2400" dirty="0"/>
          </a:p>
          <a:p>
            <a:pPr marL="0" indent="0">
              <a:buNone/>
            </a:pPr>
            <a:r>
              <a:rPr lang="en-US" sz="2400" b="1" dirty="0" smtClean="0"/>
              <a:t>Open-Ended </a:t>
            </a:r>
            <a:r>
              <a:rPr lang="en-US" sz="2400" dirty="0" smtClean="0"/>
              <a:t>= Longer answers such as lists, a few sentences, a story or something else. These are often explanations of people’s opinions or experiences. </a:t>
            </a:r>
          </a:p>
          <a:p>
            <a:pPr marL="0" indent="0">
              <a:buNone/>
            </a:pPr>
            <a:r>
              <a:rPr lang="en-US" sz="2400" dirty="0" smtClean="0"/>
              <a:t>Examples: 	</a:t>
            </a:r>
            <a:r>
              <a:rPr lang="en-US" sz="2400" u="sng" dirty="0" smtClean="0"/>
              <a:t>How</a:t>
            </a:r>
            <a:r>
              <a:rPr lang="en-US" sz="2400" dirty="0" smtClean="0"/>
              <a:t> do you manage to raise those children alone?</a:t>
            </a:r>
          </a:p>
          <a:p>
            <a:pPr marL="0" indent="0">
              <a:buNone/>
            </a:pPr>
            <a:r>
              <a:rPr lang="en-US" sz="2400" dirty="0"/>
              <a:t>	</a:t>
            </a:r>
            <a:r>
              <a:rPr lang="en-US" sz="2400" dirty="0" smtClean="0"/>
              <a:t>	</a:t>
            </a:r>
            <a:r>
              <a:rPr lang="en-US" sz="2400" u="sng" dirty="0" smtClean="0"/>
              <a:t>What</a:t>
            </a:r>
            <a:r>
              <a:rPr lang="en-US" sz="2400" dirty="0" smtClean="0"/>
              <a:t> are the things in your life that make you happy?</a:t>
            </a:r>
          </a:p>
          <a:p>
            <a:pPr marL="0" indent="0">
              <a:buNone/>
            </a:pPr>
            <a:r>
              <a:rPr lang="en-US" sz="2400" dirty="0"/>
              <a:t>	</a:t>
            </a:r>
            <a:r>
              <a:rPr lang="en-US" sz="2400" dirty="0" smtClean="0"/>
              <a:t>	</a:t>
            </a:r>
            <a:r>
              <a:rPr lang="en-US" sz="2400" u="sng" dirty="0" smtClean="0"/>
              <a:t>Why</a:t>
            </a:r>
            <a:r>
              <a:rPr lang="en-US" sz="2400" dirty="0" smtClean="0"/>
              <a:t> are you not happy?</a:t>
            </a:r>
          </a:p>
          <a:p>
            <a:pPr marL="0" indent="0">
              <a:buNone/>
            </a:pPr>
            <a:r>
              <a:rPr lang="en-US" sz="2400" dirty="0" smtClean="0"/>
              <a:t>		</a:t>
            </a:r>
            <a:r>
              <a:rPr lang="en-US" sz="2400" u="sng" dirty="0" smtClean="0"/>
              <a:t>Where</a:t>
            </a:r>
            <a:r>
              <a:rPr lang="en-US" sz="2400" dirty="0" smtClean="0"/>
              <a:t> do you get your water from?</a:t>
            </a:r>
            <a:endParaRPr lang="en-US" sz="2400" dirty="0"/>
          </a:p>
          <a:p>
            <a:pPr marL="0" indent="0">
              <a:buNone/>
            </a:pPr>
            <a:r>
              <a:rPr lang="en-US" sz="2400" dirty="0" smtClean="0"/>
              <a:t>IT IS OK TO ASK CLOSE ENDED QUESTION, BUT YOU SHOULD FOLLOW UP WITH AN OPEN ENDED ONE TO GET MORE INFORMATION</a:t>
            </a:r>
            <a:endParaRPr lang="en-US" sz="2400" dirty="0"/>
          </a:p>
        </p:txBody>
      </p:sp>
    </p:spTree>
    <p:extLst>
      <p:ext uri="{BB962C8B-B14F-4D97-AF65-F5344CB8AC3E}">
        <p14:creationId xmlns:p14="http://schemas.microsoft.com/office/powerpoint/2010/main" xmlns="" val="2468506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Turn this Closed Question to an Open Ended Question: </a:t>
            </a:r>
            <a:endParaRPr lang="en-US" dirty="0"/>
          </a:p>
        </p:txBody>
      </p:sp>
      <p:sp>
        <p:nvSpPr>
          <p:cNvPr id="3" name="Content Placeholder 2"/>
          <p:cNvSpPr>
            <a:spLocks noGrp="1"/>
          </p:cNvSpPr>
          <p:nvPr>
            <p:ph idx="1"/>
          </p:nvPr>
        </p:nvSpPr>
        <p:spPr>
          <a:xfrm>
            <a:off x="838200" y="1825625"/>
            <a:ext cx="10841182" cy="4351338"/>
          </a:xfrm>
        </p:spPr>
        <p:txBody>
          <a:bodyPr/>
          <a:lstStyle/>
          <a:p>
            <a:pPr marL="0" indent="0">
              <a:buNone/>
            </a:pPr>
            <a:r>
              <a:rPr lang="en-US" dirty="0" smtClean="0"/>
              <a:t>How could you ask this so that you get a </a:t>
            </a:r>
            <a:r>
              <a:rPr lang="en-US" b="1" u="sng" dirty="0" smtClean="0"/>
              <a:t>RICH QUALITATIVE RESPONSE</a:t>
            </a:r>
            <a:r>
              <a:rPr lang="en-US" dirty="0" smtClean="0"/>
              <a:t>?</a:t>
            </a:r>
          </a:p>
          <a:p>
            <a:pPr marL="0" indent="0">
              <a:buNone/>
            </a:pPr>
            <a:endParaRPr lang="en-US" dirty="0"/>
          </a:p>
          <a:p>
            <a:pPr marL="0" indent="0">
              <a:buNone/>
            </a:pPr>
            <a:endParaRPr lang="en-US" dirty="0" smtClean="0"/>
          </a:p>
          <a:p>
            <a:pPr marL="0" indent="0">
              <a:buNone/>
            </a:pPr>
            <a:r>
              <a:rPr lang="en-US" sz="4800" dirty="0" smtClean="0"/>
              <a:t>Do you ever have medication shortages at the hospital?</a:t>
            </a:r>
            <a:endParaRPr lang="en-US" sz="4800" dirty="0"/>
          </a:p>
        </p:txBody>
      </p:sp>
    </p:spTree>
    <p:extLst>
      <p:ext uri="{BB962C8B-B14F-4D97-AF65-F5344CB8AC3E}">
        <p14:creationId xmlns:p14="http://schemas.microsoft.com/office/powerpoint/2010/main" xmlns="" val="39258548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Turn this Closed Question to an Open Ended Question: </a:t>
            </a:r>
            <a:endParaRPr lang="en-US" dirty="0"/>
          </a:p>
        </p:txBody>
      </p:sp>
      <p:sp>
        <p:nvSpPr>
          <p:cNvPr id="3" name="Content Placeholder 2"/>
          <p:cNvSpPr>
            <a:spLocks noGrp="1"/>
          </p:cNvSpPr>
          <p:nvPr>
            <p:ph idx="1"/>
          </p:nvPr>
        </p:nvSpPr>
        <p:spPr/>
        <p:txBody>
          <a:bodyPr/>
          <a:lstStyle/>
          <a:p>
            <a:pPr marL="0" indent="0">
              <a:buNone/>
            </a:pPr>
            <a:r>
              <a:rPr lang="en-US" dirty="0" smtClean="0"/>
              <a:t>How could you ask this so that you get a RICH QUALITATIVE RESPONSE?</a:t>
            </a:r>
          </a:p>
          <a:p>
            <a:pPr marL="0" indent="0">
              <a:buNone/>
            </a:pPr>
            <a:endParaRPr lang="en-US" dirty="0"/>
          </a:p>
          <a:p>
            <a:pPr marL="0" indent="0">
              <a:buNone/>
            </a:pPr>
            <a:endParaRPr lang="en-US" dirty="0" smtClean="0"/>
          </a:p>
          <a:p>
            <a:pPr marL="0" indent="0">
              <a:buNone/>
            </a:pPr>
            <a:r>
              <a:rPr lang="en-US" sz="4800" dirty="0" smtClean="0"/>
              <a:t>Do people respect and acknowledge all of the work you do?</a:t>
            </a:r>
            <a:endParaRPr lang="en-US" sz="4800" dirty="0"/>
          </a:p>
        </p:txBody>
      </p:sp>
    </p:spTree>
    <p:extLst>
      <p:ext uri="{BB962C8B-B14F-4D97-AF65-F5344CB8AC3E}">
        <p14:creationId xmlns:p14="http://schemas.microsoft.com/office/powerpoint/2010/main" xmlns="" val="42503584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Turn this Closed Question to an Open Ended Question: </a:t>
            </a:r>
            <a:endParaRPr lang="en-US" dirty="0"/>
          </a:p>
        </p:txBody>
      </p:sp>
      <p:sp>
        <p:nvSpPr>
          <p:cNvPr id="3" name="Content Placeholder 2"/>
          <p:cNvSpPr>
            <a:spLocks noGrp="1"/>
          </p:cNvSpPr>
          <p:nvPr>
            <p:ph idx="1"/>
          </p:nvPr>
        </p:nvSpPr>
        <p:spPr/>
        <p:txBody>
          <a:bodyPr/>
          <a:lstStyle/>
          <a:p>
            <a:pPr marL="0" indent="0">
              <a:buNone/>
            </a:pPr>
            <a:r>
              <a:rPr lang="en-US" dirty="0" smtClean="0"/>
              <a:t>How could you ask this so that you get a RICH QUALITATIVE RESPONSE?</a:t>
            </a:r>
          </a:p>
          <a:p>
            <a:pPr marL="0" indent="0">
              <a:buNone/>
            </a:pPr>
            <a:endParaRPr lang="en-US" dirty="0"/>
          </a:p>
          <a:p>
            <a:pPr marL="0" indent="0">
              <a:buNone/>
            </a:pPr>
            <a:endParaRPr lang="en-US" dirty="0" smtClean="0"/>
          </a:p>
          <a:p>
            <a:pPr marL="0" lvl="0" indent="0">
              <a:buNone/>
            </a:pPr>
            <a:r>
              <a:rPr lang="en-US" sz="4800" dirty="0" smtClean="0">
                <a:solidFill>
                  <a:prstClr val="black"/>
                </a:solidFill>
              </a:rPr>
              <a:t>Is there a good relationship between you and your colleagues?</a:t>
            </a:r>
            <a:endParaRPr lang="en-US" sz="4800" dirty="0">
              <a:solidFill>
                <a:prstClr val="black"/>
              </a:solidFill>
            </a:endParaRPr>
          </a:p>
          <a:p>
            <a:pPr marL="0" indent="0">
              <a:buNone/>
            </a:pPr>
            <a:endParaRPr lang="en-US" dirty="0"/>
          </a:p>
        </p:txBody>
      </p:sp>
    </p:spTree>
    <p:extLst>
      <p:ext uri="{BB962C8B-B14F-4D97-AF65-F5344CB8AC3E}">
        <p14:creationId xmlns:p14="http://schemas.microsoft.com/office/powerpoint/2010/main" xmlns="" val="13232451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Turn this Closed Question to an Open Ended Question: </a:t>
            </a:r>
            <a:endParaRPr lang="en-US" dirty="0"/>
          </a:p>
        </p:txBody>
      </p:sp>
      <p:sp>
        <p:nvSpPr>
          <p:cNvPr id="3" name="Content Placeholder 2"/>
          <p:cNvSpPr>
            <a:spLocks noGrp="1"/>
          </p:cNvSpPr>
          <p:nvPr>
            <p:ph idx="1"/>
          </p:nvPr>
        </p:nvSpPr>
        <p:spPr/>
        <p:txBody>
          <a:bodyPr/>
          <a:lstStyle/>
          <a:p>
            <a:pPr marL="0" indent="0">
              <a:buNone/>
            </a:pPr>
            <a:r>
              <a:rPr lang="en-US" dirty="0" smtClean="0"/>
              <a:t>How could you ask this so that you get a RICH QUALITATIVE RESPONSE?</a:t>
            </a:r>
          </a:p>
          <a:p>
            <a:pPr marL="0" indent="0">
              <a:buNone/>
            </a:pPr>
            <a:endParaRPr lang="en-US" dirty="0"/>
          </a:p>
          <a:p>
            <a:pPr marL="0" indent="0">
              <a:buNone/>
            </a:pPr>
            <a:endParaRPr lang="en-US" dirty="0" smtClean="0"/>
          </a:p>
          <a:p>
            <a:pPr marL="0" lvl="0" indent="0">
              <a:buNone/>
            </a:pPr>
            <a:r>
              <a:rPr lang="en-US" sz="4800" dirty="0" smtClean="0">
                <a:solidFill>
                  <a:prstClr val="black"/>
                </a:solidFill>
              </a:rPr>
              <a:t>Are there difficult days at work?</a:t>
            </a:r>
            <a:endParaRPr lang="en-US" sz="4800" dirty="0">
              <a:solidFill>
                <a:prstClr val="black"/>
              </a:solidFill>
            </a:endParaRPr>
          </a:p>
          <a:p>
            <a:pPr marL="0" indent="0">
              <a:buNone/>
            </a:pPr>
            <a:endParaRPr lang="en-US" dirty="0"/>
          </a:p>
        </p:txBody>
      </p:sp>
    </p:spTree>
    <p:extLst>
      <p:ext uri="{BB962C8B-B14F-4D97-AF65-F5344CB8AC3E}">
        <p14:creationId xmlns:p14="http://schemas.microsoft.com/office/powerpoint/2010/main" xmlns="" val="15354401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Clarifying/Continuing Questions</a:t>
            </a:r>
            <a:endParaRPr lang="en-US" dirty="0"/>
          </a:p>
        </p:txBody>
      </p:sp>
      <p:sp>
        <p:nvSpPr>
          <p:cNvPr id="3" name="Content Placeholder 2"/>
          <p:cNvSpPr>
            <a:spLocks noGrp="1"/>
          </p:cNvSpPr>
          <p:nvPr>
            <p:ph idx="1"/>
          </p:nvPr>
        </p:nvSpPr>
        <p:spPr>
          <a:xfrm>
            <a:off x="838200" y="1552576"/>
            <a:ext cx="10515600" cy="4993697"/>
          </a:xfrm>
        </p:spPr>
        <p:txBody>
          <a:bodyPr>
            <a:normAutofit/>
          </a:bodyPr>
          <a:lstStyle/>
          <a:p>
            <a:pPr marL="0" indent="0">
              <a:buNone/>
            </a:pPr>
            <a:r>
              <a:rPr lang="en-US" dirty="0" smtClean="0"/>
              <a:t>Another great way to get people to talk more, and give you RICH QUALITATIVE responses, is to PROBE and ask CLARIFYING AND CONTINUING QUESTIONS</a:t>
            </a:r>
          </a:p>
          <a:p>
            <a:pPr marL="0" indent="0">
              <a:buNone/>
            </a:pPr>
            <a:endParaRPr lang="en-US" dirty="0" smtClean="0"/>
          </a:p>
          <a:p>
            <a:pPr marL="0" indent="0">
              <a:buNone/>
            </a:pPr>
            <a:r>
              <a:rPr lang="en-US" dirty="0" smtClean="0"/>
              <a:t>Some Specific Probes are provided on the interview guide</a:t>
            </a:r>
          </a:p>
          <a:p>
            <a:pPr marL="0" indent="0">
              <a:buNone/>
            </a:pPr>
            <a:r>
              <a:rPr lang="en-US" dirty="0" smtClean="0"/>
              <a:t>(provided on your interview guide)</a:t>
            </a:r>
          </a:p>
          <a:p>
            <a:pPr marL="0" indent="0">
              <a:buNone/>
            </a:pPr>
            <a:endParaRPr lang="en-US" dirty="0"/>
          </a:p>
          <a:p>
            <a:pPr marL="0" indent="0">
              <a:buNone/>
            </a:pPr>
            <a:r>
              <a:rPr lang="en-US" dirty="0" smtClean="0"/>
              <a:t>NOW- more general probing techniques</a:t>
            </a:r>
          </a:p>
        </p:txBody>
      </p:sp>
    </p:spTree>
    <p:extLst>
      <p:ext uri="{BB962C8B-B14F-4D97-AF65-F5344CB8AC3E}">
        <p14:creationId xmlns:p14="http://schemas.microsoft.com/office/powerpoint/2010/main" xmlns="" val="301834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 Questions </a:t>
            </a:r>
            <a:r>
              <a:rPr lang="en-US" sz="2800" dirty="0" smtClean="0"/>
              <a:t>(get people to say more)</a:t>
            </a:r>
            <a:endParaRPr lang="en-US" sz="2800" dirty="0"/>
          </a:p>
        </p:txBody>
      </p:sp>
      <p:sp>
        <p:nvSpPr>
          <p:cNvPr id="3" name="Content Placeholder 2"/>
          <p:cNvSpPr>
            <a:spLocks noGrp="1"/>
          </p:cNvSpPr>
          <p:nvPr>
            <p:ph idx="1"/>
          </p:nvPr>
        </p:nvSpPr>
        <p:spPr/>
        <p:txBody>
          <a:bodyPr/>
          <a:lstStyle/>
          <a:p>
            <a:pPr marL="0" indent="0">
              <a:buNone/>
            </a:pPr>
            <a:r>
              <a:rPr lang="en-US" sz="3200" u="sng" dirty="0" smtClean="0"/>
              <a:t>Mm Hmm Questions</a:t>
            </a:r>
          </a:p>
          <a:p>
            <a:pPr marL="0" indent="0">
              <a:buNone/>
            </a:pPr>
            <a:endParaRPr lang="en-US" dirty="0"/>
          </a:p>
          <a:p>
            <a:pPr marL="0" indent="0">
              <a:buNone/>
            </a:pPr>
            <a:r>
              <a:rPr lang="en-US" dirty="0"/>
              <a:t>Simplest verbal response that communicates, “Continue, I’m listening and I understand.” This is an encouraging response. For example, ‘</a:t>
            </a:r>
            <a:r>
              <a:rPr lang="en-US" i="1" dirty="0"/>
              <a:t>Tell me more’</a:t>
            </a:r>
            <a:r>
              <a:rPr lang="en-US" dirty="0"/>
              <a:t>; ‘</a:t>
            </a:r>
            <a:r>
              <a:rPr lang="en-US" i="1" dirty="0"/>
              <a:t>Oh, really’</a:t>
            </a:r>
            <a:r>
              <a:rPr lang="en-US" dirty="0"/>
              <a:t>; ‘</a:t>
            </a:r>
            <a:r>
              <a:rPr lang="en-US" i="1" dirty="0"/>
              <a:t>Go on’</a:t>
            </a:r>
            <a:r>
              <a:rPr lang="en-US" dirty="0"/>
              <a:t>; ‘</a:t>
            </a:r>
            <a:r>
              <a:rPr lang="en-US" i="1" dirty="0"/>
              <a:t>And then...’</a:t>
            </a:r>
            <a:r>
              <a:rPr lang="en-US" dirty="0"/>
              <a:t>; ‘</a:t>
            </a:r>
            <a:r>
              <a:rPr lang="en-US" i="1" dirty="0"/>
              <a:t>I see...’</a:t>
            </a:r>
            <a:r>
              <a:rPr lang="en-US" dirty="0"/>
              <a:t>; ‘</a:t>
            </a:r>
            <a:r>
              <a:rPr lang="en-US" i="1" dirty="0"/>
              <a:t>Please continue’</a:t>
            </a:r>
            <a:r>
              <a:rPr lang="en-US" dirty="0"/>
              <a:t>; and ‘</a:t>
            </a:r>
            <a:r>
              <a:rPr lang="en-US" i="1" dirty="0"/>
              <a:t>What happened then?’</a:t>
            </a:r>
            <a:endParaRPr lang="en-US" dirty="0"/>
          </a:p>
        </p:txBody>
      </p:sp>
    </p:spTree>
    <p:extLst>
      <p:ext uri="{BB962C8B-B14F-4D97-AF65-F5344CB8AC3E}">
        <p14:creationId xmlns:p14="http://schemas.microsoft.com/office/powerpoint/2010/main" xmlns="" val="2108972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Survey Responses Look Like:</a:t>
            </a:r>
            <a:endParaRPr lang="en-US" dirty="0"/>
          </a:p>
        </p:txBody>
      </p:sp>
      <p:sp>
        <p:nvSpPr>
          <p:cNvPr id="3" name="Content Placeholder 2"/>
          <p:cNvSpPr>
            <a:spLocks noGrp="1"/>
          </p:cNvSpPr>
          <p:nvPr>
            <p:ph idx="1"/>
          </p:nvPr>
        </p:nvSpPr>
        <p:spPr/>
        <p:txBody>
          <a:bodyPr/>
          <a:lstStyle/>
          <a:p>
            <a:pPr marL="0" indent="0">
              <a:buNone/>
            </a:pPr>
            <a:r>
              <a:rPr lang="en-US" dirty="0" smtClean="0"/>
              <a:t> </a:t>
            </a:r>
          </a:p>
          <a:p>
            <a:pPr marL="0" indent="0">
              <a:buNone/>
            </a:pPr>
            <a:r>
              <a:rPr lang="en-US" dirty="0" smtClean="0"/>
              <a:t>“Yes, it’s there are difficulties”            Yes       No</a:t>
            </a:r>
          </a:p>
          <a:p>
            <a:pPr marL="0" indent="0">
              <a:buNone/>
            </a:pPr>
            <a:endParaRPr lang="en-US" dirty="0"/>
          </a:p>
          <a:p>
            <a:pPr marL="0" indent="0">
              <a:buNone/>
            </a:pPr>
            <a:r>
              <a:rPr lang="en-US" dirty="0" smtClean="0"/>
              <a:t>“No, I don’t have a problem with that”</a:t>
            </a:r>
          </a:p>
          <a:p>
            <a:pPr marL="0" indent="0">
              <a:buNone/>
            </a:pPr>
            <a:endParaRPr lang="en-US" dirty="0"/>
          </a:p>
          <a:p>
            <a:pPr marL="0" indent="0">
              <a:buNone/>
            </a:pPr>
            <a:r>
              <a:rPr lang="en-US" dirty="0" smtClean="0"/>
              <a:t>“Last year”       12 months</a:t>
            </a:r>
          </a:p>
          <a:p>
            <a:pPr marL="0" indent="0">
              <a:buNone/>
            </a:pPr>
            <a:endParaRPr lang="en-US" dirty="0"/>
          </a:p>
          <a:p>
            <a:pPr marL="0" indent="0">
              <a:buNone/>
            </a:pPr>
            <a:r>
              <a:rPr lang="en-US" dirty="0" smtClean="0"/>
              <a:t>“Twenty camels”     #of camels    </a:t>
            </a:r>
            <a:r>
              <a:rPr lang="en-US" dirty="0" smtClean="0">
                <a:latin typeface="Bradley Hand ITC" panose="03070402050302030203" pitchFamily="66" charset="0"/>
              </a:rPr>
              <a:t>20</a:t>
            </a:r>
            <a:endParaRPr lang="en-US" dirty="0"/>
          </a:p>
        </p:txBody>
      </p:sp>
      <p:sp>
        <p:nvSpPr>
          <p:cNvPr id="4" name="Rectangle 3"/>
          <p:cNvSpPr/>
          <p:nvPr/>
        </p:nvSpPr>
        <p:spPr>
          <a:xfrm>
            <a:off x="5795554" y="2373086"/>
            <a:ext cx="300446" cy="300446"/>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866708" y="2373086"/>
            <a:ext cx="300446" cy="300446"/>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730138" y="4441371"/>
            <a:ext cx="300446" cy="300446"/>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202499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 Questions </a:t>
            </a:r>
            <a:r>
              <a:rPr lang="en-US" sz="2800" dirty="0">
                <a:solidFill>
                  <a:prstClr val="black"/>
                </a:solidFill>
              </a:rPr>
              <a:t>(get people to say more)</a:t>
            </a:r>
            <a:endParaRPr lang="en-US" dirty="0"/>
          </a:p>
        </p:txBody>
      </p:sp>
      <p:sp>
        <p:nvSpPr>
          <p:cNvPr id="3" name="Content Placeholder 2"/>
          <p:cNvSpPr>
            <a:spLocks noGrp="1"/>
          </p:cNvSpPr>
          <p:nvPr>
            <p:ph idx="1"/>
          </p:nvPr>
        </p:nvSpPr>
        <p:spPr/>
        <p:txBody>
          <a:bodyPr/>
          <a:lstStyle/>
          <a:p>
            <a:pPr marL="0" indent="0">
              <a:buNone/>
            </a:pPr>
            <a:r>
              <a:rPr lang="en-US" sz="3200" u="sng" dirty="0" smtClean="0"/>
              <a:t>Follow-up Questions</a:t>
            </a:r>
          </a:p>
          <a:p>
            <a:pPr marL="0" indent="0">
              <a:buNone/>
            </a:pPr>
            <a:endParaRPr lang="en-US" dirty="0"/>
          </a:p>
          <a:p>
            <a:pPr marL="0" indent="0">
              <a:buNone/>
            </a:pPr>
            <a:r>
              <a:rPr lang="en-US" dirty="0"/>
              <a:t>Help to obtain clearer responses and deeper answers. For example, ‘</a:t>
            </a:r>
            <a:r>
              <a:rPr lang="en-US" i="1" dirty="0"/>
              <a:t>Tell me a little more about...?</a:t>
            </a:r>
            <a:r>
              <a:rPr lang="en-US" dirty="0"/>
              <a:t>’; ‘</a:t>
            </a:r>
            <a:r>
              <a:rPr lang="en-US" i="1" dirty="0"/>
              <a:t>Why did you...?</a:t>
            </a:r>
            <a:r>
              <a:rPr lang="en-US" dirty="0"/>
              <a:t>’; ‘</a:t>
            </a:r>
            <a:r>
              <a:rPr lang="en-US" i="1" dirty="0"/>
              <a:t>What did you have in mind when you said?</a:t>
            </a:r>
            <a:r>
              <a:rPr lang="en-US" dirty="0"/>
              <a:t>’; ‘</a:t>
            </a:r>
            <a:r>
              <a:rPr lang="en-US" i="1" dirty="0"/>
              <a:t>Just how... was...?</a:t>
            </a:r>
            <a:r>
              <a:rPr lang="en-US" dirty="0"/>
              <a:t>’; ‘</a:t>
            </a:r>
            <a:r>
              <a:rPr lang="en-US" i="1" dirty="0"/>
              <a:t>What happened after...?</a:t>
            </a:r>
            <a:r>
              <a:rPr lang="en-US" dirty="0"/>
              <a:t>’</a:t>
            </a:r>
          </a:p>
        </p:txBody>
      </p:sp>
    </p:spTree>
    <p:extLst>
      <p:ext uri="{BB962C8B-B14F-4D97-AF65-F5344CB8AC3E}">
        <p14:creationId xmlns:p14="http://schemas.microsoft.com/office/powerpoint/2010/main" xmlns="" val="41564174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 Questions </a:t>
            </a:r>
            <a:r>
              <a:rPr lang="en-US" sz="2800" dirty="0">
                <a:solidFill>
                  <a:prstClr val="black"/>
                </a:solidFill>
              </a:rPr>
              <a:t>(get people to say more)</a:t>
            </a:r>
            <a:endParaRPr lang="en-US" dirty="0"/>
          </a:p>
        </p:txBody>
      </p:sp>
      <p:sp>
        <p:nvSpPr>
          <p:cNvPr id="3" name="Content Placeholder 2"/>
          <p:cNvSpPr>
            <a:spLocks noGrp="1"/>
          </p:cNvSpPr>
          <p:nvPr>
            <p:ph idx="1"/>
          </p:nvPr>
        </p:nvSpPr>
        <p:spPr/>
        <p:txBody>
          <a:bodyPr/>
          <a:lstStyle/>
          <a:p>
            <a:pPr marL="0" indent="0">
              <a:buNone/>
            </a:pPr>
            <a:r>
              <a:rPr lang="en-US" sz="3200" u="sng" dirty="0" smtClean="0"/>
              <a:t>Affective Questions</a:t>
            </a:r>
          </a:p>
          <a:p>
            <a:pPr marL="0" indent="0">
              <a:buNone/>
            </a:pPr>
            <a:endParaRPr lang="en-US" dirty="0"/>
          </a:p>
          <a:p>
            <a:pPr marL="0" indent="0">
              <a:buNone/>
            </a:pPr>
            <a:r>
              <a:rPr lang="en-US" dirty="0"/>
              <a:t>A statement that intentionally elicits feelings, or reflects a feeling. For example, ‘</a:t>
            </a:r>
            <a:r>
              <a:rPr lang="en-US" i="1" dirty="0"/>
              <a:t>How did you react?</a:t>
            </a:r>
            <a:r>
              <a:rPr lang="en-US" dirty="0"/>
              <a:t>’; ‘</a:t>
            </a:r>
            <a:r>
              <a:rPr lang="en-US" i="1" dirty="0"/>
              <a:t>What did you think and feel about that?</a:t>
            </a:r>
            <a:r>
              <a:rPr lang="en-US" dirty="0"/>
              <a:t>’; ‘</a:t>
            </a:r>
            <a:r>
              <a:rPr lang="en-US" i="1" dirty="0"/>
              <a:t>Why do you think and feel that way?</a:t>
            </a:r>
            <a:r>
              <a:rPr lang="en-US" dirty="0"/>
              <a:t>’; and ‘</a:t>
            </a:r>
            <a:r>
              <a:rPr lang="en-US" i="1" dirty="0"/>
              <a:t>It sounds like...</a:t>
            </a:r>
            <a:r>
              <a:rPr lang="en-US" dirty="0"/>
              <a:t>’</a:t>
            </a:r>
          </a:p>
        </p:txBody>
      </p:sp>
    </p:spTree>
    <p:extLst>
      <p:ext uri="{BB962C8B-B14F-4D97-AF65-F5344CB8AC3E}">
        <p14:creationId xmlns:p14="http://schemas.microsoft.com/office/powerpoint/2010/main" xmlns="" val="26891132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 Probe </a:t>
            </a:r>
            <a:r>
              <a:rPr lang="en-US" sz="2800" dirty="0">
                <a:solidFill>
                  <a:prstClr val="black"/>
                </a:solidFill>
              </a:rPr>
              <a:t>(get people to say more)</a:t>
            </a:r>
            <a:endParaRPr lang="en-US" dirty="0"/>
          </a:p>
        </p:txBody>
      </p:sp>
      <p:sp>
        <p:nvSpPr>
          <p:cNvPr id="3" name="Content Placeholder 2"/>
          <p:cNvSpPr>
            <a:spLocks noGrp="1"/>
          </p:cNvSpPr>
          <p:nvPr>
            <p:ph idx="1"/>
          </p:nvPr>
        </p:nvSpPr>
        <p:spPr/>
        <p:txBody>
          <a:bodyPr/>
          <a:lstStyle/>
          <a:p>
            <a:pPr marL="0" indent="0">
              <a:buNone/>
            </a:pPr>
            <a:r>
              <a:rPr lang="en-US" sz="3200" u="sng" dirty="0" smtClean="0"/>
              <a:t>Silence</a:t>
            </a:r>
          </a:p>
          <a:p>
            <a:pPr marL="0" indent="0">
              <a:buNone/>
            </a:pPr>
            <a:endParaRPr lang="en-US" dirty="0" smtClean="0"/>
          </a:p>
          <a:p>
            <a:pPr marL="0" indent="0">
              <a:buNone/>
            </a:pPr>
            <a:r>
              <a:rPr lang="en-US" dirty="0"/>
              <a:t>Through pausing, it suggests that the interviewee should be answering a question.</a:t>
            </a:r>
          </a:p>
        </p:txBody>
      </p:sp>
    </p:spTree>
    <p:extLst>
      <p:ext uri="{BB962C8B-B14F-4D97-AF65-F5344CB8AC3E}">
        <p14:creationId xmlns:p14="http://schemas.microsoft.com/office/powerpoint/2010/main" xmlns="" val="24891455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Continuing Questions</a:t>
            </a:r>
            <a:endParaRPr lang="en-US" dirty="0"/>
          </a:p>
        </p:txBody>
      </p:sp>
      <p:sp>
        <p:nvSpPr>
          <p:cNvPr id="3" name="Content Placeholder 2"/>
          <p:cNvSpPr>
            <a:spLocks noGrp="1"/>
          </p:cNvSpPr>
          <p:nvPr>
            <p:ph idx="1"/>
          </p:nvPr>
        </p:nvSpPr>
        <p:spPr>
          <a:xfrm>
            <a:off x="838200" y="1825624"/>
            <a:ext cx="10515600" cy="4879975"/>
          </a:xfrm>
        </p:spPr>
        <p:txBody>
          <a:bodyPr>
            <a:normAutofit/>
          </a:bodyPr>
          <a:lstStyle/>
          <a:p>
            <a:pPr marL="0" indent="0">
              <a:buNone/>
            </a:pPr>
            <a:r>
              <a:rPr lang="en-US" dirty="0" smtClean="0"/>
              <a:t>ASK A CONTINUING QUESTION FOR EACH:</a:t>
            </a:r>
          </a:p>
          <a:p>
            <a:pPr marL="0" indent="0">
              <a:buNone/>
            </a:pPr>
            <a:endParaRPr lang="en-US" dirty="0" smtClean="0"/>
          </a:p>
          <a:p>
            <a:pPr marL="0" indent="0">
              <a:buNone/>
            </a:pPr>
            <a:r>
              <a:rPr lang="en-US" dirty="0" smtClean="0"/>
              <a:t>“Me and my family decided to move last year.”</a:t>
            </a:r>
          </a:p>
          <a:p>
            <a:pPr marL="0" indent="0">
              <a:buNone/>
            </a:pPr>
            <a:endParaRPr lang="en-US" dirty="0"/>
          </a:p>
          <a:p>
            <a:pPr marL="0" indent="0">
              <a:buNone/>
            </a:pPr>
            <a:r>
              <a:rPr lang="en-US" dirty="0" smtClean="0"/>
              <a:t>“I feel like people who work in health care in Mosul face many difficulties.”</a:t>
            </a:r>
          </a:p>
          <a:p>
            <a:pPr marL="0" indent="0">
              <a:buNone/>
            </a:pPr>
            <a:endParaRPr lang="en-US" dirty="0"/>
          </a:p>
          <a:p>
            <a:pPr marL="0" indent="0">
              <a:buNone/>
            </a:pPr>
            <a:r>
              <a:rPr lang="en-US" dirty="0" smtClean="0"/>
              <a:t>“I have real problems treating patients.”</a:t>
            </a:r>
            <a:endParaRPr lang="en-US" dirty="0"/>
          </a:p>
          <a:p>
            <a:pPr marL="0" indent="0">
              <a:buNone/>
            </a:pPr>
            <a:endParaRPr lang="en-US" dirty="0"/>
          </a:p>
        </p:txBody>
      </p:sp>
    </p:spTree>
    <p:extLst>
      <p:ext uri="{BB962C8B-B14F-4D97-AF65-F5344CB8AC3E}">
        <p14:creationId xmlns:p14="http://schemas.microsoft.com/office/powerpoint/2010/main" xmlns="" val="950292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Clarifying Questions </a:t>
            </a:r>
            <a:r>
              <a:rPr lang="en-US" sz="2800" dirty="0" smtClean="0">
                <a:solidFill>
                  <a:prstClr val="black"/>
                </a:solidFill>
              </a:rPr>
              <a:t>(making certain you understand what 								they already said)</a:t>
            </a:r>
            <a:endParaRPr lang="en-US" dirty="0"/>
          </a:p>
        </p:txBody>
      </p:sp>
      <p:sp>
        <p:nvSpPr>
          <p:cNvPr id="3" name="Content Placeholder 2"/>
          <p:cNvSpPr>
            <a:spLocks noGrp="1"/>
          </p:cNvSpPr>
          <p:nvPr>
            <p:ph idx="1"/>
          </p:nvPr>
        </p:nvSpPr>
        <p:spPr/>
        <p:txBody>
          <a:bodyPr/>
          <a:lstStyle/>
          <a:p>
            <a:pPr marL="0" indent="0">
              <a:buNone/>
            </a:pPr>
            <a:r>
              <a:rPr lang="en-US" sz="3200" u="sng" dirty="0" smtClean="0"/>
              <a:t>Basic Clarifying Question</a:t>
            </a:r>
          </a:p>
          <a:p>
            <a:pPr marL="0" indent="0">
              <a:buNone/>
            </a:pPr>
            <a:endParaRPr lang="en-US" dirty="0"/>
          </a:p>
          <a:p>
            <a:pPr marL="0" lvl="0" indent="0">
              <a:buNone/>
            </a:pPr>
            <a:r>
              <a:rPr lang="en-US" dirty="0"/>
              <a:t>Clarify when there is misunderstanding. ‘</a:t>
            </a:r>
            <a:r>
              <a:rPr lang="en-US" i="1" dirty="0"/>
              <a:t>I’m not sure I understand your point...</a:t>
            </a:r>
            <a:r>
              <a:rPr lang="en-US" dirty="0"/>
              <a:t>’; ‘</a:t>
            </a:r>
            <a:r>
              <a:rPr lang="en-US" i="1" dirty="0"/>
              <a:t>Could you tell me more about...</a:t>
            </a:r>
            <a:r>
              <a:rPr lang="en-US" dirty="0"/>
              <a:t>’</a:t>
            </a:r>
          </a:p>
        </p:txBody>
      </p:sp>
    </p:spTree>
    <p:extLst>
      <p:ext uri="{BB962C8B-B14F-4D97-AF65-F5344CB8AC3E}">
        <p14:creationId xmlns:p14="http://schemas.microsoft.com/office/powerpoint/2010/main" xmlns="" val="1503982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Clarifying Questions </a:t>
            </a:r>
            <a:r>
              <a:rPr lang="en-US" sz="2800" dirty="0" smtClean="0">
                <a:solidFill>
                  <a:prstClr val="black"/>
                </a:solidFill>
              </a:rPr>
              <a:t>(making certain you understand what 								they already said)</a:t>
            </a:r>
            <a:endParaRPr lang="en-US" dirty="0"/>
          </a:p>
        </p:txBody>
      </p:sp>
      <p:sp>
        <p:nvSpPr>
          <p:cNvPr id="3" name="Content Placeholder 2"/>
          <p:cNvSpPr>
            <a:spLocks noGrp="1"/>
          </p:cNvSpPr>
          <p:nvPr>
            <p:ph idx="1"/>
          </p:nvPr>
        </p:nvSpPr>
        <p:spPr/>
        <p:txBody>
          <a:bodyPr/>
          <a:lstStyle/>
          <a:p>
            <a:pPr marL="0" indent="0">
              <a:buNone/>
            </a:pPr>
            <a:r>
              <a:rPr lang="en-US" sz="3200" u="sng" dirty="0" smtClean="0"/>
              <a:t>Reflective or Content Questions</a:t>
            </a:r>
          </a:p>
          <a:p>
            <a:pPr marL="0" indent="0">
              <a:buNone/>
            </a:pPr>
            <a:endParaRPr lang="en-US" dirty="0"/>
          </a:p>
          <a:p>
            <a:pPr marL="0" indent="0">
              <a:buNone/>
            </a:pPr>
            <a:r>
              <a:rPr lang="en-US" dirty="0"/>
              <a:t>Reflective questions mirror what is said. For example, ‘</a:t>
            </a:r>
            <a:r>
              <a:rPr lang="en-US" i="1" dirty="0"/>
              <a:t>Let me see if I have this straight?</a:t>
            </a:r>
            <a:r>
              <a:rPr lang="en-US" dirty="0"/>
              <a:t>’; ‘</a:t>
            </a:r>
            <a:r>
              <a:rPr lang="en-US" i="1" dirty="0"/>
              <a:t>So to </a:t>
            </a:r>
            <a:r>
              <a:rPr lang="en-US" i="1" dirty="0" err="1"/>
              <a:t>summarise</a:t>
            </a:r>
            <a:r>
              <a:rPr lang="en-US" i="1" dirty="0"/>
              <a:t> your situation...?</a:t>
            </a:r>
            <a:r>
              <a:rPr lang="en-US" dirty="0"/>
              <a:t>’; and ‘</a:t>
            </a:r>
            <a:r>
              <a:rPr lang="en-US" i="1" dirty="0"/>
              <a:t>It is my understanding that...?</a:t>
            </a:r>
            <a:r>
              <a:rPr lang="en-US" dirty="0"/>
              <a:t>’</a:t>
            </a:r>
          </a:p>
        </p:txBody>
      </p:sp>
    </p:spTree>
    <p:extLst>
      <p:ext uri="{BB962C8B-B14F-4D97-AF65-F5344CB8AC3E}">
        <p14:creationId xmlns:p14="http://schemas.microsoft.com/office/powerpoint/2010/main" xmlns="" val="9304081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Clarifying Questions </a:t>
            </a:r>
            <a:r>
              <a:rPr lang="en-US" sz="2800" dirty="0" smtClean="0">
                <a:solidFill>
                  <a:prstClr val="black"/>
                </a:solidFill>
              </a:rPr>
              <a:t>(making certain you understand what 								they already said)</a:t>
            </a:r>
            <a:endParaRPr lang="en-US" dirty="0"/>
          </a:p>
        </p:txBody>
      </p:sp>
      <p:sp>
        <p:nvSpPr>
          <p:cNvPr id="3" name="Content Placeholder 2"/>
          <p:cNvSpPr>
            <a:spLocks noGrp="1"/>
          </p:cNvSpPr>
          <p:nvPr>
            <p:ph idx="1"/>
          </p:nvPr>
        </p:nvSpPr>
        <p:spPr/>
        <p:txBody>
          <a:bodyPr/>
          <a:lstStyle/>
          <a:p>
            <a:pPr marL="0" indent="0">
              <a:buNone/>
            </a:pPr>
            <a:r>
              <a:rPr lang="en-US" sz="3200" u="sng" dirty="0" smtClean="0"/>
              <a:t>Comparison Questions</a:t>
            </a:r>
          </a:p>
          <a:p>
            <a:pPr marL="0" indent="0">
              <a:buNone/>
            </a:pPr>
            <a:endParaRPr lang="en-US" dirty="0"/>
          </a:p>
          <a:p>
            <a:pPr marL="0" indent="0">
              <a:buNone/>
            </a:pPr>
            <a:r>
              <a:rPr lang="en-US" dirty="0"/>
              <a:t>Compares one topic to another. ‘</a:t>
            </a:r>
            <a:r>
              <a:rPr lang="en-US" i="1" dirty="0"/>
              <a:t>How do you compare ... and ....?</a:t>
            </a:r>
            <a:r>
              <a:rPr lang="en-US" dirty="0"/>
              <a:t>’</a:t>
            </a:r>
          </a:p>
          <a:p>
            <a:pPr marL="0" indent="0">
              <a:buNone/>
            </a:pPr>
            <a:endParaRPr lang="en-US" dirty="0"/>
          </a:p>
        </p:txBody>
      </p:sp>
    </p:spTree>
    <p:extLst>
      <p:ext uri="{BB962C8B-B14F-4D97-AF65-F5344CB8AC3E}">
        <p14:creationId xmlns:p14="http://schemas.microsoft.com/office/powerpoint/2010/main" xmlns="" val="141472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Clarifying Questions</a:t>
            </a:r>
            <a:endParaRPr lang="en-US" dirty="0"/>
          </a:p>
        </p:txBody>
      </p:sp>
      <p:sp>
        <p:nvSpPr>
          <p:cNvPr id="3" name="Content Placeholder 2"/>
          <p:cNvSpPr>
            <a:spLocks noGrp="1"/>
          </p:cNvSpPr>
          <p:nvPr>
            <p:ph idx="1"/>
          </p:nvPr>
        </p:nvSpPr>
        <p:spPr/>
        <p:txBody>
          <a:bodyPr/>
          <a:lstStyle/>
          <a:p>
            <a:pPr marL="0" indent="0">
              <a:buNone/>
            </a:pPr>
            <a:r>
              <a:rPr lang="en-US" dirty="0" smtClean="0"/>
              <a:t>ASK A CLARIFYING QUESTION FOR EACH:</a:t>
            </a:r>
          </a:p>
          <a:p>
            <a:pPr marL="0" indent="0">
              <a:buNone/>
            </a:pPr>
            <a:endParaRPr lang="en-US" dirty="0" smtClean="0"/>
          </a:p>
          <a:p>
            <a:pPr marL="0" indent="0">
              <a:buNone/>
            </a:pPr>
            <a:r>
              <a:rPr lang="en-US" dirty="0"/>
              <a:t>“Me and my family decided to </a:t>
            </a:r>
            <a:r>
              <a:rPr lang="en-US" dirty="0" smtClean="0"/>
              <a:t>move </a:t>
            </a:r>
            <a:r>
              <a:rPr lang="en-US" dirty="0"/>
              <a:t>last year.”</a:t>
            </a:r>
          </a:p>
          <a:p>
            <a:pPr marL="0" indent="0">
              <a:buNone/>
            </a:pPr>
            <a:endParaRPr lang="en-US" dirty="0"/>
          </a:p>
          <a:p>
            <a:pPr marL="0" indent="0">
              <a:buNone/>
            </a:pPr>
            <a:r>
              <a:rPr lang="en-US" dirty="0"/>
              <a:t>“I feel like people who work in health care in Mosul face many difficulties.”</a:t>
            </a:r>
          </a:p>
          <a:p>
            <a:pPr marL="0" indent="0">
              <a:buNone/>
            </a:pPr>
            <a:endParaRPr lang="en-US" dirty="0"/>
          </a:p>
          <a:p>
            <a:pPr marL="0" indent="0">
              <a:buNone/>
            </a:pPr>
            <a:r>
              <a:rPr lang="en-US" dirty="0"/>
              <a:t>“I have real problems treating patients.”</a:t>
            </a:r>
          </a:p>
          <a:p>
            <a:pPr marL="0" indent="0">
              <a:buNone/>
            </a:pPr>
            <a:endParaRPr lang="en-US" dirty="0"/>
          </a:p>
        </p:txBody>
      </p:sp>
    </p:spTree>
    <p:extLst>
      <p:ext uri="{BB962C8B-B14F-4D97-AF65-F5344CB8AC3E}">
        <p14:creationId xmlns:p14="http://schemas.microsoft.com/office/powerpoint/2010/main" xmlns="" val="36446059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6800"/>
            <a:ext cx="8229600" cy="1143000"/>
          </a:xfrm>
        </p:spPr>
        <p:txBody>
          <a:bodyPr/>
          <a:lstStyle/>
          <a:p>
            <a:r>
              <a:rPr lang="en-US" dirty="0" smtClean="0"/>
              <a:t>Semi-Structured Interviewing</a:t>
            </a:r>
            <a:endParaRPr lang="en-US" dirty="0"/>
          </a:p>
        </p:txBody>
      </p:sp>
      <p:pic>
        <p:nvPicPr>
          <p:cNvPr id="2050" name="Picture 2" descr="http://www.carriemcintosh.com/uploads/1/3/0/3/13032014/1751106.png?14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038600" y="2895600"/>
            <a:ext cx="3733800" cy="295172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1547244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Interview Control</a:t>
            </a:r>
            <a:endParaRPr lang="en-US" dirty="0"/>
          </a:p>
        </p:txBody>
      </p:sp>
      <p:sp>
        <p:nvSpPr>
          <p:cNvPr id="3" name="Content Placeholder 2"/>
          <p:cNvSpPr>
            <a:spLocks noGrp="1"/>
          </p:cNvSpPr>
          <p:nvPr>
            <p:ph idx="1"/>
          </p:nvPr>
        </p:nvSpPr>
        <p:spPr>
          <a:xfrm>
            <a:off x="440266" y="1417638"/>
            <a:ext cx="11311467" cy="5218293"/>
          </a:xfrm>
        </p:spPr>
        <p:txBody>
          <a:bodyPr>
            <a:normAutofit/>
          </a:bodyPr>
          <a:lstStyle/>
          <a:p>
            <a:pPr marL="0" indent="0">
              <a:buNone/>
            </a:pPr>
            <a:endParaRPr lang="en-US" dirty="0" smtClean="0"/>
          </a:p>
          <a:p>
            <a:pPr marL="0" indent="0">
              <a:buNone/>
            </a:pPr>
            <a:r>
              <a:rPr lang="en-US" dirty="0" smtClean="0"/>
              <a:t>By exerting more or less control over an interview situation you also exercise amounts of control over people’s responses. </a:t>
            </a:r>
          </a:p>
          <a:p>
            <a:pPr marL="0" indent="0">
              <a:buNone/>
            </a:pPr>
            <a:endParaRPr lang="en-US" dirty="0"/>
          </a:p>
          <a:p>
            <a:pPr marL="0" indent="0">
              <a:buNone/>
            </a:pPr>
            <a:r>
              <a:rPr lang="en-US" dirty="0" smtClean="0"/>
              <a:t>These different types of interviews produce different types of data</a:t>
            </a:r>
          </a:p>
          <a:p>
            <a:pPr marL="0" indent="0">
              <a:buNone/>
            </a:pPr>
            <a:endParaRPr lang="en-US" dirty="0"/>
          </a:p>
          <a:p>
            <a:pPr marL="0" indent="0">
              <a:buNone/>
            </a:pPr>
            <a:r>
              <a:rPr lang="en-US" dirty="0" smtClean="0"/>
              <a:t>Control over:	questions asked</a:t>
            </a:r>
          </a:p>
          <a:p>
            <a:pPr marL="0" indent="0">
              <a:buNone/>
            </a:pPr>
            <a:r>
              <a:rPr lang="en-US" dirty="0"/>
              <a:t>	</a:t>
            </a:r>
            <a:r>
              <a:rPr lang="en-US" dirty="0" smtClean="0"/>
              <a:t>		how long the interview lasts</a:t>
            </a:r>
          </a:p>
          <a:p>
            <a:pPr marL="0" indent="0">
              <a:buNone/>
            </a:pPr>
            <a:r>
              <a:rPr lang="en-US" dirty="0"/>
              <a:t>	</a:t>
            </a:r>
            <a:r>
              <a:rPr lang="en-US" dirty="0" smtClean="0"/>
              <a:t>		how much time is spent on any one question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xmlns="" val="1499996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627" y="3315017"/>
            <a:ext cx="9129304" cy="1413737"/>
          </a:xfrm>
        </p:spPr>
        <p:txBody>
          <a:bodyPr>
            <a:normAutofit fontScale="90000"/>
          </a:bodyPr>
          <a:lstStyle/>
          <a:p>
            <a:r>
              <a:rPr lang="en-US" dirty="0" smtClean="0"/>
              <a:t>What kind of data are we trying to get?</a:t>
            </a:r>
            <a:br>
              <a:rPr lang="en-US" dirty="0" smtClean="0"/>
            </a:br>
            <a:r>
              <a:rPr lang="en-US" dirty="0"/>
              <a:t/>
            </a:r>
            <a:br>
              <a:rPr lang="en-US" dirty="0"/>
            </a:br>
            <a:r>
              <a:rPr lang="en-US" dirty="0" smtClean="0"/>
              <a:t/>
            </a:r>
            <a:br>
              <a:rPr lang="en-US" dirty="0" smtClean="0"/>
            </a:br>
            <a:r>
              <a:rPr lang="en-US" sz="5300" dirty="0" smtClean="0"/>
              <a:t>RICH      </a:t>
            </a:r>
            <a:r>
              <a:rPr lang="en-US" sz="5300" b="1" u="sng" dirty="0" smtClean="0"/>
              <a:t>QUALITATIVE</a:t>
            </a:r>
            <a:r>
              <a:rPr lang="en-US" sz="5300" dirty="0" smtClean="0"/>
              <a:t>     DATA</a:t>
            </a: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xmlns="" val="21073863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9783" y="2861250"/>
            <a:ext cx="3675017" cy="652659"/>
          </a:xfrm>
        </p:spPr>
        <p:txBody>
          <a:bodyPr>
            <a:noAutofit/>
          </a:bodyPr>
          <a:lstStyle/>
          <a:p>
            <a:pPr marL="0" indent="0">
              <a:buNone/>
            </a:pPr>
            <a:r>
              <a:rPr lang="en-US" sz="2800" dirty="0" smtClean="0"/>
              <a:t>INFORMAL INTERVIEW</a:t>
            </a:r>
          </a:p>
          <a:p>
            <a:pPr marL="0" indent="0">
              <a:buNone/>
            </a:pPr>
            <a:endParaRPr lang="en-US" sz="2800" dirty="0"/>
          </a:p>
          <a:p>
            <a:pPr marL="0" indent="0" algn="ctr">
              <a:buNone/>
            </a:pPr>
            <a:r>
              <a:rPr lang="en-US" sz="2400" dirty="0" smtClean="0"/>
              <a:t>no control at all</a:t>
            </a:r>
            <a:endParaRPr lang="en-US" sz="2000" dirty="0"/>
          </a:p>
        </p:txBody>
      </p:sp>
      <p:sp>
        <p:nvSpPr>
          <p:cNvPr id="4" name="Content Placeholder 2"/>
          <p:cNvSpPr txBox="1">
            <a:spLocks/>
          </p:cNvSpPr>
          <p:nvPr/>
        </p:nvSpPr>
        <p:spPr>
          <a:xfrm>
            <a:off x="7972698" y="2861249"/>
            <a:ext cx="3675017" cy="167156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800" dirty="0" smtClean="0"/>
              <a:t>SURVEY QUESTIONS</a:t>
            </a:r>
          </a:p>
          <a:p>
            <a:pPr marL="0" indent="0">
              <a:buFont typeface="Arial" panose="020B0604020202020204" pitchFamily="34" charset="0"/>
              <a:buNone/>
            </a:pPr>
            <a:endParaRPr lang="en-US" sz="2800" dirty="0"/>
          </a:p>
          <a:p>
            <a:pPr marL="0" indent="0" algn="ctr">
              <a:buNone/>
            </a:pPr>
            <a:r>
              <a:rPr lang="en-US" sz="2400" dirty="0"/>
              <a:t>a</a:t>
            </a:r>
            <a:r>
              <a:rPr lang="en-US" sz="2400" dirty="0" smtClean="0"/>
              <a:t>bsolute control</a:t>
            </a:r>
            <a:endParaRPr lang="en-US" sz="2000" dirty="0"/>
          </a:p>
          <a:p>
            <a:pPr marL="0" indent="0">
              <a:buFont typeface="Arial" panose="020B0604020202020204" pitchFamily="34" charset="0"/>
              <a:buNone/>
            </a:pPr>
            <a:endParaRPr lang="en-US" sz="2800" dirty="0"/>
          </a:p>
        </p:txBody>
      </p:sp>
      <p:cxnSp>
        <p:nvCxnSpPr>
          <p:cNvPr id="6" name="Straight Arrow Connector 5"/>
          <p:cNvCxnSpPr>
            <a:stCxn id="3" idx="3"/>
          </p:cNvCxnSpPr>
          <p:nvPr/>
        </p:nvCxnSpPr>
        <p:spPr>
          <a:xfrm flipV="1">
            <a:off x="4114800" y="3187337"/>
            <a:ext cx="3618411" cy="24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847179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9783" y="2861250"/>
            <a:ext cx="3675017" cy="652659"/>
          </a:xfrm>
        </p:spPr>
        <p:txBody>
          <a:bodyPr>
            <a:noAutofit/>
          </a:bodyPr>
          <a:lstStyle/>
          <a:p>
            <a:pPr marL="0" indent="0">
              <a:buNone/>
            </a:pPr>
            <a:r>
              <a:rPr lang="en-US" sz="2800" dirty="0" smtClean="0"/>
              <a:t>INFORMAL INTERVIEW</a:t>
            </a:r>
          </a:p>
          <a:p>
            <a:pPr marL="0" indent="0">
              <a:buNone/>
            </a:pPr>
            <a:endParaRPr lang="en-US" sz="2800" dirty="0"/>
          </a:p>
          <a:p>
            <a:pPr marL="0" indent="0" algn="ctr">
              <a:buNone/>
            </a:pPr>
            <a:r>
              <a:rPr lang="en-US" sz="2400" dirty="0" smtClean="0"/>
              <a:t>no control at all</a:t>
            </a:r>
            <a:endParaRPr lang="en-US" sz="2000" dirty="0"/>
          </a:p>
        </p:txBody>
      </p:sp>
      <p:sp>
        <p:nvSpPr>
          <p:cNvPr id="4" name="Content Placeholder 2"/>
          <p:cNvSpPr txBox="1">
            <a:spLocks/>
          </p:cNvSpPr>
          <p:nvPr/>
        </p:nvSpPr>
        <p:spPr>
          <a:xfrm>
            <a:off x="7972698" y="2861249"/>
            <a:ext cx="3675017" cy="167156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800" dirty="0" smtClean="0"/>
              <a:t>SURVEY QUESTIONS</a:t>
            </a:r>
          </a:p>
          <a:p>
            <a:pPr marL="0" indent="0">
              <a:buFont typeface="Arial" panose="020B0604020202020204" pitchFamily="34" charset="0"/>
              <a:buNone/>
            </a:pPr>
            <a:endParaRPr lang="en-US" sz="2800" dirty="0"/>
          </a:p>
          <a:p>
            <a:pPr marL="0" indent="0" algn="ctr">
              <a:buNone/>
            </a:pPr>
            <a:r>
              <a:rPr lang="en-US" sz="2400" dirty="0"/>
              <a:t>a</a:t>
            </a:r>
            <a:r>
              <a:rPr lang="en-US" sz="2400" dirty="0" smtClean="0"/>
              <a:t>bsolute control</a:t>
            </a:r>
            <a:endParaRPr lang="en-US" sz="2000" dirty="0"/>
          </a:p>
          <a:p>
            <a:pPr marL="0" indent="0">
              <a:buFont typeface="Arial" panose="020B0604020202020204" pitchFamily="34" charset="0"/>
              <a:buNone/>
            </a:pPr>
            <a:endParaRPr lang="en-US" sz="2800" dirty="0"/>
          </a:p>
        </p:txBody>
      </p:sp>
      <p:cxnSp>
        <p:nvCxnSpPr>
          <p:cNvPr id="6" name="Straight Arrow Connector 5"/>
          <p:cNvCxnSpPr/>
          <p:nvPr/>
        </p:nvCxnSpPr>
        <p:spPr>
          <a:xfrm flipV="1">
            <a:off x="3949342" y="3187337"/>
            <a:ext cx="1140821" cy="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6642465" y="3187337"/>
            <a:ext cx="1304107" cy="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8" name="Content Placeholder 2"/>
          <p:cNvSpPr txBox="1">
            <a:spLocks/>
          </p:cNvSpPr>
          <p:nvPr/>
        </p:nvSpPr>
        <p:spPr>
          <a:xfrm>
            <a:off x="5259980" y="2959462"/>
            <a:ext cx="3104604" cy="167156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2800" dirty="0" smtClean="0"/>
              <a:t>SEMI-</a:t>
            </a:r>
          </a:p>
          <a:p>
            <a:pPr marL="0" indent="0">
              <a:buFont typeface="Arial" panose="020B0604020202020204" pitchFamily="34" charset="0"/>
              <a:buNone/>
            </a:pPr>
            <a:r>
              <a:rPr lang="en-US" sz="2800" dirty="0" smtClean="0"/>
              <a:t>STRUCTURED</a:t>
            </a:r>
          </a:p>
          <a:p>
            <a:pPr marL="0" indent="0">
              <a:buFont typeface="Arial" panose="020B0604020202020204" pitchFamily="34" charset="0"/>
              <a:buNone/>
            </a:pPr>
            <a:r>
              <a:rPr lang="en-US" sz="2800" dirty="0" smtClean="0"/>
              <a:t>INTERVIEW</a:t>
            </a:r>
          </a:p>
          <a:p>
            <a:pPr marL="0" indent="0">
              <a:buFont typeface="Arial" panose="020B0604020202020204" pitchFamily="34" charset="0"/>
              <a:buNone/>
            </a:pPr>
            <a:endParaRPr lang="en-US" sz="2800" dirty="0"/>
          </a:p>
          <a:p>
            <a:pPr marL="0" indent="0">
              <a:buFont typeface="Arial" panose="020B0604020202020204" pitchFamily="34" charset="0"/>
              <a:buNone/>
            </a:pPr>
            <a:endParaRPr lang="en-US" sz="2800" dirty="0"/>
          </a:p>
        </p:txBody>
      </p:sp>
    </p:spTree>
    <p:extLst>
      <p:ext uri="{BB962C8B-B14F-4D97-AF65-F5344CB8AC3E}">
        <p14:creationId xmlns:p14="http://schemas.microsoft.com/office/powerpoint/2010/main" xmlns="" val="15819931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What it is</a:t>
            </a:r>
            <a:endParaRPr lang="en-US" dirty="0"/>
          </a:p>
        </p:txBody>
      </p:sp>
      <p:sp>
        <p:nvSpPr>
          <p:cNvPr id="3" name="Content Placeholder 2"/>
          <p:cNvSpPr>
            <a:spLocks noGrp="1"/>
          </p:cNvSpPr>
          <p:nvPr>
            <p:ph idx="1"/>
          </p:nvPr>
        </p:nvSpPr>
        <p:spPr>
          <a:xfrm>
            <a:off x="609600" y="1600203"/>
            <a:ext cx="10972800" cy="1771647"/>
          </a:xfrm>
        </p:spPr>
        <p:txBody>
          <a:bodyPr>
            <a:normAutofit fontScale="92500" lnSpcReduction="20000"/>
          </a:bodyPr>
          <a:lstStyle/>
          <a:p>
            <a:r>
              <a:rPr lang="en-US" dirty="0" smtClean="0"/>
              <a:t>Uses an interview GUIDE (written list of questions that can be covered in any order in a conversational manner)</a:t>
            </a:r>
          </a:p>
          <a:p>
            <a:r>
              <a:rPr lang="en-US" dirty="0"/>
              <a:t>A</a:t>
            </a:r>
            <a:r>
              <a:rPr lang="en-US" dirty="0" smtClean="0"/>
              <a:t>llows you and the participant to talk about other things, follow new “leads”, focus on what is important to </a:t>
            </a:r>
            <a:r>
              <a:rPr lang="en-US" i="1" dirty="0" smtClean="0"/>
              <a:t>them</a:t>
            </a:r>
          </a:p>
        </p:txBody>
      </p:sp>
      <p:sp>
        <p:nvSpPr>
          <p:cNvPr id="4" name="Title 1"/>
          <p:cNvSpPr txBox="1">
            <a:spLocks/>
          </p:cNvSpPr>
          <p:nvPr/>
        </p:nvSpPr>
        <p:spPr>
          <a:xfrm>
            <a:off x="609600" y="3322638"/>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What it is not</a:t>
            </a:r>
            <a:endParaRPr lang="en-US" dirty="0"/>
          </a:p>
        </p:txBody>
      </p:sp>
      <p:sp>
        <p:nvSpPr>
          <p:cNvPr id="5" name="Content Placeholder 2"/>
          <p:cNvSpPr txBox="1">
            <a:spLocks/>
          </p:cNvSpPr>
          <p:nvPr/>
        </p:nvSpPr>
        <p:spPr>
          <a:xfrm>
            <a:off x="609600" y="4465638"/>
            <a:ext cx="10972800" cy="21828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3000" dirty="0" smtClean="0"/>
              <a:t>A survey</a:t>
            </a:r>
            <a:endParaRPr lang="en-US" sz="3000" dirty="0"/>
          </a:p>
          <a:p>
            <a:r>
              <a:rPr lang="en-US" sz="3000" dirty="0" smtClean="0"/>
              <a:t>A list of close-ended questions that should be completed always in that exact same order with brief responses</a:t>
            </a:r>
          </a:p>
          <a:p>
            <a:r>
              <a:rPr lang="en-US" sz="3000" dirty="0" smtClean="0"/>
              <a:t>The only questions you can ask are given on the guide</a:t>
            </a:r>
            <a:endParaRPr lang="en-US" sz="3000" i="1" dirty="0" smtClean="0"/>
          </a:p>
        </p:txBody>
      </p:sp>
    </p:spTree>
    <p:extLst>
      <p:ext uri="{BB962C8B-B14F-4D97-AF65-F5344CB8AC3E}">
        <p14:creationId xmlns:p14="http://schemas.microsoft.com/office/powerpoint/2010/main" xmlns="" val="258270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a:t>
            </a:r>
            <a:endParaRPr lang="en-US" dirty="0"/>
          </a:p>
        </p:txBody>
      </p:sp>
      <p:sp>
        <p:nvSpPr>
          <p:cNvPr id="3" name="Content Placeholder 2"/>
          <p:cNvSpPr>
            <a:spLocks noGrp="1"/>
          </p:cNvSpPr>
          <p:nvPr>
            <p:ph idx="1"/>
          </p:nvPr>
        </p:nvSpPr>
        <p:spPr>
          <a:xfrm>
            <a:off x="1981200" y="1600202"/>
            <a:ext cx="8229600" cy="4952998"/>
          </a:xfrm>
        </p:spPr>
        <p:txBody>
          <a:bodyPr>
            <a:normAutofit fontScale="92500" lnSpcReduction="10000"/>
          </a:bodyPr>
          <a:lstStyle/>
          <a:p>
            <a:r>
              <a:rPr lang="en-US" dirty="0" smtClean="0"/>
              <a:t>Assure confidentiality </a:t>
            </a:r>
          </a:p>
          <a:p>
            <a:r>
              <a:rPr lang="en-US" dirty="0" smtClean="0"/>
              <a:t>Get informed consent</a:t>
            </a:r>
          </a:p>
          <a:p>
            <a:r>
              <a:rPr lang="en-US" dirty="0" smtClean="0"/>
              <a:t>You simply want to know what they think</a:t>
            </a:r>
          </a:p>
          <a:p>
            <a:r>
              <a:rPr lang="en-US" dirty="0" smtClean="0"/>
              <a:t>Say that you think their observations and opinions are important</a:t>
            </a:r>
          </a:p>
          <a:p>
            <a:r>
              <a:rPr lang="en-US" dirty="0" smtClean="0"/>
              <a:t>You are truly interested in what they have to say</a:t>
            </a:r>
          </a:p>
          <a:p>
            <a:r>
              <a:rPr lang="en-US" dirty="0" smtClean="0"/>
              <a:t>Encourage them to interrupt you at any point if they have something to say that they think is important</a:t>
            </a:r>
          </a:p>
          <a:p>
            <a:r>
              <a:rPr lang="en-US" dirty="0" smtClean="0"/>
              <a:t>Get their permission to audio record</a:t>
            </a:r>
          </a:p>
        </p:txBody>
      </p:sp>
    </p:spTree>
    <p:extLst>
      <p:ext uri="{BB962C8B-B14F-4D97-AF65-F5344CB8AC3E}">
        <p14:creationId xmlns:p14="http://schemas.microsoft.com/office/powerpoint/2010/main" xmlns="" val="6024269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The Inductive Approach</a:t>
            </a:r>
            <a:endParaRPr lang="en-US" dirty="0"/>
          </a:p>
        </p:txBody>
      </p:sp>
      <p:sp>
        <p:nvSpPr>
          <p:cNvPr id="3" name="Content Placeholder 2"/>
          <p:cNvSpPr>
            <a:spLocks noGrp="1"/>
          </p:cNvSpPr>
          <p:nvPr>
            <p:ph idx="1"/>
          </p:nvPr>
        </p:nvSpPr>
        <p:spPr/>
        <p:txBody>
          <a:bodyPr>
            <a:normAutofit lnSpcReduction="10000"/>
          </a:bodyPr>
          <a:lstStyle/>
          <a:p>
            <a:r>
              <a:rPr lang="en-US" dirty="0" smtClean="0"/>
              <a:t>This is about what THEY are saying and thinking</a:t>
            </a:r>
          </a:p>
          <a:p>
            <a:r>
              <a:rPr lang="en-US" dirty="0" smtClean="0"/>
              <a:t>You, as the interviewer, should be : unthreatening, self-controlled, supportive, polite and cordial</a:t>
            </a:r>
          </a:p>
          <a:p>
            <a:r>
              <a:rPr lang="en-US" dirty="0" smtClean="0"/>
              <a:t>Your job is to keep the conversation on topic, but let the respondent do the talking and define the content of the discussion</a:t>
            </a:r>
          </a:p>
          <a:p>
            <a:endParaRPr lang="en-US" dirty="0"/>
          </a:p>
          <a:p>
            <a:pPr marL="0" indent="0">
              <a:buNone/>
            </a:pPr>
            <a:r>
              <a:rPr lang="en-US" dirty="0" smtClean="0"/>
              <a:t>“GET PEOPLE ON A TOPIC OF INTEREST AND GET OUT OF THE WAY”</a:t>
            </a:r>
            <a:endParaRPr lang="en-US" dirty="0"/>
          </a:p>
        </p:txBody>
      </p:sp>
    </p:spTree>
    <p:extLst>
      <p:ext uri="{BB962C8B-B14F-4D97-AF65-F5344CB8AC3E}">
        <p14:creationId xmlns:p14="http://schemas.microsoft.com/office/powerpoint/2010/main" xmlns="" val="40933978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WILL NOT BE AUDIO RECORDING INTERVIEWS</a:t>
            </a:r>
            <a:endParaRPr lang="en-US" dirty="0"/>
          </a:p>
        </p:txBody>
      </p:sp>
      <p:sp>
        <p:nvSpPr>
          <p:cNvPr id="3" name="Content Placeholder 2"/>
          <p:cNvSpPr>
            <a:spLocks noGrp="1"/>
          </p:cNvSpPr>
          <p:nvPr>
            <p:ph idx="1"/>
          </p:nvPr>
        </p:nvSpPr>
        <p:spPr>
          <a:xfrm>
            <a:off x="609600" y="1365072"/>
            <a:ext cx="10972800" cy="5492928"/>
          </a:xfrm>
        </p:spPr>
        <p:txBody>
          <a:bodyPr>
            <a:normAutofit fontScale="77500" lnSpcReduction="20000"/>
          </a:bodyPr>
          <a:lstStyle/>
          <a:p>
            <a:pPr marL="0" indent="0">
              <a:buNone/>
            </a:pPr>
            <a:r>
              <a:rPr lang="en-US" dirty="0" smtClean="0"/>
              <a:t>You will be put in PAIRS</a:t>
            </a:r>
          </a:p>
          <a:p>
            <a:pPr marL="0" indent="0">
              <a:buNone/>
            </a:pPr>
            <a:r>
              <a:rPr lang="en-US" dirty="0" smtClean="0"/>
              <a:t>You and your partner will do the interviews together</a:t>
            </a:r>
          </a:p>
          <a:p>
            <a:pPr marL="0" indent="0">
              <a:buNone/>
            </a:pPr>
            <a:endParaRPr lang="en-US" dirty="0"/>
          </a:p>
          <a:p>
            <a:pPr marL="0" indent="0">
              <a:buNone/>
            </a:pPr>
            <a:r>
              <a:rPr lang="en-US" dirty="0" smtClean="0"/>
              <a:t>One of you will be the INTERVIEWER and will ask ALL of the questions </a:t>
            </a:r>
          </a:p>
          <a:p>
            <a:pPr marL="0" indent="0">
              <a:buNone/>
            </a:pPr>
            <a:endParaRPr lang="en-US" dirty="0"/>
          </a:p>
          <a:p>
            <a:pPr marL="0" indent="0">
              <a:buNone/>
            </a:pPr>
            <a:r>
              <a:rPr lang="en-US" dirty="0" smtClean="0"/>
              <a:t>The other of you will be the NOTE TAKER and will be responsible for taking extensive notes on exactly what the individual says as they say it as nearly as you are able to. </a:t>
            </a:r>
          </a:p>
          <a:p>
            <a:pPr marL="0" indent="0">
              <a:buNone/>
            </a:pPr>
            <a:endParaRPr lang="en-US" dirty="0"/>
          </a:p>
          <a:p>
            <a:pPr marL="0" indent="0">
              <a:buNone/>
            </a:pPr>
            <a:r>
              <a:rPr lang="en-US" dirty="0" smtClean="0"/>
              <a:t>Think about which of you are best skilled to be the interviewer (easily talk to other people and can get people to open up) and which of you are best skilled to be the note taker (can quickly write, can write neatly so that other people can read, or can type quickly if a pad or laptop is being used)</a:t>
            </a:r>
          </a:p>
          <a:p>
            <a:pPr marL="0" indent="0">
              <a:buNone/>
            </a:pPr>
            <a:endParaRPr lang="en-US" dirty="0"/>
          </a:p>
          <a:p>
            <a:pPr marL="0" indent="0">
              <a:buNone/>
            </a:pPr>
            <a:r>
              <a:rPr lang="en-US" dirty="0" smtClean="0"/>
              <a:t>Pair will be created to match good interviewers with good note-takers.</a:t>
            </a:r>
            <a:endParaRPr lang="en-US" dirty="0"/>
          </a:p>
        </p:txBody>
      </p:sp>
    </p:spTree>
    <p:extLst>
      <p:ext uri="{BB962C8B-B14F-4D97-AF65-F5344CB8AC3E}">
        <p14:creationId xmlns:p14="http://schemas.microsoft.com/office/powerpoint/2010/main" xmlns="" val="29027232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Note Taking During the Interview: </a:t>
            </a:r>
            <a:br>
              <a:rPr lang="en-US" dirty="0" smtClean="0"/>
            </a:br>
            <a:r>
              <a:rPr lang="en-US" b="1" dirty="0" smtClean="0"/>
              <a:t>IF YOU ARE THE INTERVIEWER</a:t>
            </a:r>
            <a:endParaRPr lang="en-US" b="1" dirty="0"/>
          </a:p>
        </p:txBody>
      </p:sp>
      <p:sp>
        <p:nvSpPr>
          <p:cNvPr id="3" name="Content Placeholder 2"/>
          <p:cNvSpPr>
            <a:spLocks noGrp="1"/>
          </p:cNvSpPr>
          <p:nvPr>
            <p:ph idx="1"/>
          </p:nvPr>
        </p:nvSpPr>
        <p:spPr>
          <a:xfrm>
            <a:off x="609600" y="1561329"/>
            <a:ext cx="10972800" cy="5440362"/>
          </a:xfrm>
        </p:spPr>
        <p:txBody>
          <a:bodyPr>
            <a:normAutofit fontScale="92500" lnSpcReduction="10000"/>
          </a:bodyPr>
          <a:lstStyle/>
          <a:p>
            <a:r>
              <a:rPr lang="en-US" dirty="0" smtClean="0"/>
              <a:t>DO NOT take notes on everything they say </a:t>
            </a:r>
          </a:p>
          <a:p>
            <a:pPr marL="0" indent="0">
              <a:buNone/>
            </a:pPr>
            <a:r>
              <a:rPr lang="en-US" dirty="0" smtClean="0"/>
              <a:t>(the audio recorder is for that)</a:t>
            </a:r>
          </a:p>
          <a:p>
            <a:pPr marL="0" indent="0">
              <a:buNone/>
            </a:pPr>
            <a:endParaRPr lang="en-US" dirty="0" smtClean="0"/>
          </a:p>
          <a:p>
            <a:r>
              <a:rPr lang="en-US" dirty="0" smtClean="0"/>
              <a:t>DO take notes on:</a:t>
            </a:r>
          </a:p>
          <a:p>
            <a:pPr lvl="1"/>
            <a:r>
              <a:rPr lang="en-US" dirty="0" smtClean="0"/>
              <a:t>Things they say that you want to ask clarifying questions about, or probe further to get RICHER QUALITATIVE DATA about</a:t>
            </a:r>
          </a:p>
          <a:p>
            <a:pPr lvl="1"/>
            <a:r>
              <a:rPr lang="en-US" dirty="0" smtClean="0"/>
              <a:t>Your general impressions during the interview</a:t>
            </a:r>
          </a:p>
          <a:p>
            <a:pPr lvl="2"/>
            <a:r>
              <a:rPr lang="en-US" dirty="0" smtClean="0"/>
              <a:t>Is the person uncomfortable?</a:t>
            </a:r>
          </a:p>
          <a:p>
            <a:pPr lvl="2"/>
            <a:r>
              <a:rPr lang="en-US" dirty="0" smtClean="0"/>
              <a:t>Are there distractions?</a:t>
            </a:r>
          </a:p>
          <a:p>
            <a:pPr lvl="2"/>
            <a:r>
              <a:rPr lang="en-US" dirty="0" smtClean="0"/>
              <a:t>Body language</a:t>
            </a:r>
          </a:p>
          <a:p>
            <a:pPr lvl="2"/>
            <a:r>
              <a:rPr lang="en-US" dirty="0" smtClean="0"/>
              <a:t>Is the participant being very serious, or laughing</a:t>
            </a:r>
          </a:p>
          <a:p>
            <a:pPr lvl="2"/>
            <a:r>
              <a:rPr lang="en-US" dirty="0" err="1" smtClean="0"/>
              <a:t>Etc</a:t>
            </a:r>
            <a:endParaRPr lang="en-US" dirty="0"/>
          </a:p>
        </p:txBody>
      </p:sp>
    </p:spTree>
    <p:extLst>
      <p:ext uri="{BB962C8B-B14F-4D97-AF65-F5344CB8AC3E}">
        <p14:creationId xmlns:p14="http://schemas.microsoft.com/office/powerpoint/2010/main" xmlns="" val="119840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Since we are not audio recording it is very important that you write down what they say as faithfully as possible. We know that much will be missed, but do try to capture the most important things that they say. </a:t>
            </a:r>
          </a:p>
          <a:p>
            <a:pPr marL="0" indent="0">
              <a:buNone/>
            </a:pPr>
            <a:endParaRPr lang="en-US" dirty="0"/>
          </a:p>
          <a:p>
            <a:pPr marL="0" indent="0">
              <a:buNone/>
            </a:pPr>
            <a:r>
              <a:rPr lang="en-US" dirty="0" smtClean="0"/>
              <a:t>Try to write what they say word for word if you are able</a:t>
            </a:r>
          </a:p>
          <a:p>
            <a:pPr marL="0" indent="0">
              <a:buNone/>
            </a:pPr>
            <a:r>
              <a:rPr lang="en-US" dirty="0" smtClean="0"/>
              <a:t>Only summarize when necessary</a:t>
            </a:r>
          </a:p>
          <a:p>
            <a:pPr marL="0" indent="0">
              <a:buNone/>
            </a:pPr>
            <a:r>
              <a:rPr lang="en-US" dirty="0" smtClean="0"/>
              <a:t>If you are able to write shorthand that will be helpful</a:t>
            </a:r>
          </a:p>
        </p:txBody>
      </p:sp>
      <p:sp>
        <p:nvSpPr>
          <p:cNvPr id="4" name="Title 1"/>
          <p:cNvSpPr>
            <a:spLocks noGrp="1"/>
          </p:cNvSpPr>
          <p:nvPr>
            <p:ph type="title"/>
          </p:nvPr>
        </p:nvSpPr>
        <p:spPr/>
        <p:txBody>
          <a:bodyPr>
            <a:normAutofit fontScale="90000"/>
          </a:bodyPr>
          <a:lstStyle/>
          <a:p>
            <a:pPr algn="l"/>
            <a:r>
              <a:rPr lang="en-US" dirty="0" smtClean="0"/>
              <a:t>Note Taking During the Interview: </a:t>
            </a:r>
            <a:br>
              <a:rPr lang="en-US" dirty="0" smtClean="0"/>
            </a:br>
            <a:r>
              <a:rPr lang="en-US" b="1" dirty="0" smtClean="0"/>
              <a:t>IF YOU ARE THE NOTE TAKER</a:t>
            </a:r>
            <a:endParaRPr lang="en-US" b="1" dirty="0"/>
          </a:p>
        </p:txBody>
      </p:sp>
    </p:spTree>
    <p:extLst>
      <p:ext uri="{BB962C8B-B14F-4D97-AF65-F5344CB8AC3E}">
        <p14:creationId xmlns:p14="http://schemas.microsoft.com/office/powerpoint/2010/main" xmlns="" val="29217037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THE INTERVIEW</a:t>
            </a:r>
            <a:endParaRPr lang="en-US" dirty="0"/>
          </a:p>
        </p:txBody>
      </p:sp>
      <p:sp>
        <p:nvSpPr>
          <p:cNvPr id="3" name="Content Placeholder 2"/>
          <p:cNvSpPr>
            <a:spLocks noGrp="1"/>
          </p:cNvSpPr>
          <p:nvPr>
            <p:ph idx="1"/>
          </p:nvPr>
        </p:nvSpPr>
        <p:spPr/>
        <p:txBody>
          <a:bodyPr/>
          <a:lstStyle/>
          <a:p>
            <a:pPr marL="0" indent="0">
              <a:buNone/>
            </a:pPr>
            <a:r>
              <a:rPr lang="en-US" dirty="0" smtClean="0"/>
              <a:t>After the interview someone will type the interview notes into a Word document for analysis.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xmlns="" val="33754599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Verbal vs Nonverbal Respondents	</a:t>
            </a:r>
            <a:endParaRPr lang="en-US" dirty="0"/>
          </a:p>
        </p:txBody>
      </p:sp>
      <p:sp>
        <p:nvSpPr>
          <p:cNvPr id="3" name="Content Placeholder 2"/>
          <p:cNvSpPr>
            <a:spLocks noGrp="1"/>
          </p:cNvSpPr>
          <p:nvPr>
            <p:ph idx="1"/>
          </p:nvPr>
        </p:nvSpPr>
        <p:spPr/>
        <p:txBody>
          <a:bodyPr/>
          <a:lstStyle/>
          <a:p>
            <a:r>
              <a:rPr lang="en-US" dirty="0" smtClean="0"/>
              <a:t>Some people try to tell you too much</a:t>
            </a:r>
          </a:p>
          <a:p>
            <a:pPr lvl="1"/>
            <a:r>
              <a:rPr lang="en-US" dirty="0" smtClean="0"/>
              <a:t>You have limited time- keep them on track!</a:t>
            </a:r>
          </a:p>
          <a:p>
            <a:r>
              <a:rPr lang="en-US" dirty="0" smtClean="0"/>
              <a:t>Some people tell you too little</a:t>
            </a:r>
          </a:p>
          <a:p>
            <a:pPr lvl="1"/>
            <a:r>
              <a:rPr lang="en-US" dirty="0" smtClean="0"/>
              <a:t>They give yes/no/I don’t know responses</a:t>
            </a:r>
          </a:p>
          <a:p>
            <a:pPr lvl="1"/>
            <a:endParaRPr lang="en-US" dirty="0" smtClean="0"/>
          </a:p>
          <a:p>
            <a:pPr marL="457200" lvl="1" indent="0">
              <a:buNone/>
            </a:pPr>
            <a:r>
              <a:rPr lang="en-US" dirty="0" smtClean="0"/>
              <a:t>ALWAYS BE SURE TO PACE YOUR INTERVIEW</a:t>
            </a:r>
          </a:p>
          <a:p>
            <a:pPr marL="457200" lvl="1" indent="0">
              <a:buNone/>
            </a:pPr>
            <a:r>
              <a:rPr lang="en-US" dirty="0"/>
              <a:t>	</a:t>
            </a:r>
            <a:r>
              <a:rPr lang="en-US" dirty="0" smtClean="0"/>
              <a:t>YOU HAVE 60 MINUTES</a:t>
            </a:r>
            <a:endParaRPr lang="en-US" dirty="0"/>
          </a:p>
        </p:txBody>
      </p:sp>
    </p:spTree>
    <p:extLst>
      <p:ext uri="{BB962C8B-B14F-4D97-AF65-F5344CB8AC3E}">
        <p14:creationId xmlns:p14="http://schemas.microsoft.com/office/powerpoint/2010/main" xmlns="" val="526826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Types of Data Collection</a:t>
            </a:r>
            <a:endParaRPr lang="en-US" dirty="0"/>
          </a:p>
        </p:txBody>
      </p:sp>
      <p:sp>
        <p:nvSpPr>
          <p:cNvPr id="3" name="Content Placeholder 2"/>
          <p:cNvSpPr>
            <a:spLocks noGrp="1"/>
          </p:cNvSpPr>
          <p:nvPr>
            <p:ph idx="1"/>
          </p:nvPr>
        </p:nvSpPr>
        <p:spPr>
          <a:xfrm>
            <a:off x="838200" y="1825624"/>
            <a:ext cx="10515600" cy="5032375"/>
          </a:xfrm>
        </p:spPr>
        <p:txBody>
          <a:bodyPr>
            <a:normAutofit fontScale="92500" lnSpcReduction="10000"/>
          </a:bodyPr>
          <a:lstStyle/>
          <a:p>
            <a:pPr marL="0" indent="0">
              <a:buNone/>
            </a:pPr>
            <a:r>
              <a:rPr lang="en-US" b="1" dirty="0" smtClean="0"/>
              <a:t>QUANTITATIVE				QUALITATIVE</a:t>
            </a:r>
            <a:endParaRPr lang="en-US" b="1" dirty="0"/>
          </a:p>
          <a:p>
            <a:pPr marL="0" indent="0">
              <a:buNone/>
            </a:pPr>
            <a:r>
              <a:rPr lang="en-US" dirty="0" smtClean="0"/>
              <a:t>Surveys					Interviews/Focus Groups</a:t>
            </a:r>
          </a:p>
          <a:p>
            <a:pPr marL="0" indent="0">
              <a:buNone/>
            </a:pPr>
            <a:endParaRPr lang="en-US" dirty="0"/>
          </a:p>
          <a:p>
            <a:pPr marL="0" indent="0">
              <a:buNone/>
            </a:pPr>
            <a:r>
              <a:rPr lang="en-US" i="1" dirty="0" smtClean="0"/>
              <a:t>HOW DO YOU ASK THE QUESTION?</a:t>
            </a:r>
          </a:p>
          <a:p>
            <a:pPr marL="0" indent="0" algn="ctr">
              <a:buNone/>
            </a:pPr>
            <a:endParaRPr lang="en-US" dirty="0"/>
          </a:p>
          <a:p>
            <a:pPr marL="0" indent="0">
              <a:buNone/>
            </a:pPr>
            <a:r>
              <a:rPr lang="en-US" dirty="0" smtClean="0"/>
              <a:t>Closed Question				Open Ended Question</a:t>
            </a:r>
          </a:p>
          <a:p>
            <a:pPr marL="0" indent="0">
              <a:buNone/>
            </a:pPr>
            <a:endParaRPr lang="en-US" dirty="0" smtClean="0"/>
          </a:p>
          <a:p>
            <a:pPr marL="0" indent="0">
              <a:buNone/>
            </a:pPr>
            <a:r>
              <a:rPr lang="en-US" i="1" dirty="0" smtClean="0"/>
              <a:t>WHAT RESPONSE DO YOU GET?</a:t>
            </a:r>
          </a:p>
          <a:p>
            <a:pPr marL="0" indent="0">
              <a:buNone/>
            </a:pPr>
            <a:endParaRPr lang="en-US" dirty="0"/>
          </a:p>
          <a:p>
            <a:pPr marL="0" indent="0">
              <a:buNone/>
            </a:pPr>
            <a:r>
              <a:rPr lang="en-US" dirty="0" smtClean="0"/>
              <a:t>Yes/No/Number			Full sentences, lots of description</a:t>
            </a:r>
          </a:p>
          <a:p>
            <a:pPr marL="0" indent="0">
              <a:buNone/>
            </a:pPr>
            <a:r>
              <a:rPr lang="en-US" dirty="0" smtClean="0"/>
              <a:t>Or a brief response</a:t>
            </a:r>
            <a:endParaRPr lang="en-US" dirty="0"/>
          </a:p>
        </p:txBody>
      </p:sp>
    </p:spTree>
    <p:extLst>
      <p:ext uri="{BB962C8B-B14F-4D97-AF65-F5344CB8AC3E}">
        <p14:creationId xmlns:p14="http://schemas.microsoft.com/office/powerpoint/2010/main" xmlns="" val="345582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How to Get More</a:t>
            </a:r>
            <a:endParaRPr lang="en-US" dirty="0"/>
          </a:p>
        </p:txBody>
      </p:sp>
      <p:sp>
        <p:nvSpPr>
          <p:cNvPr id="3" name="Content Placeholder 2"/>
          <p:cNvSpPr>
            <a:spLocks noGrp="1"/>
          </p:cNvSpPr>
          <p:nvPr>
            <p:ph idx="1"/>
          </p:nvPr>
        </p:nvSpPr>
        <p:spPr>
          <a:xfrm>
            <a:off x="1981200" y="1600202"/>
            <a:ext cx="8229600" cy="4952998"/>
          </a:xfrm>
        </p:spPr>
        <p:txBody>
          <a:bodyPr>
            <a:normAutofit/>
          </a:bodyPr>
          <a:lstStyle/>
          <a:p>
            <a:pPr marL="0" indent="0">
              <a:buNone/>
            </a:pPr>
            <a:r>
              <a:rPr lang="en-US" dirty="0" smtClean="0"/>
              <a:t>Use your PROBES, CLARIFYING QUESTIONS and CONTINIUING QUESTIONS</a:t>
            </a:r>
            <a:endParaRPr lang="en-US" dirty="0"/>
          </a:p>
        </p:txBody>
      </p:sp>
    </p:spTree>
    <p:extLst>
      <p:ext uri="{BB962C8B-B14F-4D97-AF65-F5344CB8AC3E}">
        <p14:creationId xmlns:p14="http://schemas.microsoft.com/office/powerpoint/2010/main" xmlns="" val="27476732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How to Get Less</a:t>
            </a:r>
            <a:endParaRPr lang="en-US" dirty="0"/>
          </a:p>
        </p:txBody>
      </p:sp>
      <p:sp>
        <p:nvSpPr>
          <p:cNvPr id="3" name="Content Placeholder 2"/>
          <p:cNvSpPr>
            <a:spLocks noGrp="1"/>
          </p:cNvSpPr>
          <p:nvPr>
            <p:ph idx="1"/>
          </p:nvPr>
        </p:nvSpPr>
        <p:spPr>
          <a:xfrm>
            <a:off x="1981200" y="1600202"/>
            <a:ext cx="8229600" cy="4952998"/>
          </a:xfrm>
        </p:spPr>
        <p:txBody>
          <a:bodyPr>
            <a:normAutofit/>
          </a:bodyPr>
          <a:lstStyle/>
          <a:p>
            <a:r>
              <a:rPr lang="en-US" dirty="0"/>
              <a:t>M</a:t>
            </a:r>
            <a:r>
              <a:rPr lang="en-US" dirty="0" smtClean="0"/>
              <a:t>ark your progress, keep an eye on the time</a:t>
            </a:r>
          </a:p>
          <a:p>
            <a:r>
              <a:rPr lang="en-US" dirty="0" smtClean="0"/>
              <a:t>Moving to a new section: don’t be afraid to cut them off respectfully. </a:t>
            </a:r>
          </a:p>
          <a:p>
            <a:pPr lvl="1"/>
            <a:r>
              <a:rPr lang="en-US" dirty="0" smtClean="0"/>
              <a:t>“I am very interested in what you are saying. I am going to need to ask you about _____ right now.”</a:t>
            </a:r>
          </a:p>
          <a:p>
            <a:pPr lvl="1"/>
            <a:r>
              <a:rPr lang="en-US" dirty="0" smtClean="0"/>
              <a:t>“That’s very interesting. Could we go back to what you were saying earlier about…”</a:t>
            </a:r>
          </a:p>
          <a:p>
            <a:pPr lvl="1"/>
            <a:r>
              <a:rPr lang="en-US" dirty="0" smtClean="0"/>
              <a:t>INTERUPT GRACEFULLY</a:t>
            </a:r>
          </a:p>
          <a:p>
            <a:endParaRPr lang="en-US" dirty="0"/>
          </a:p>
        </p:txBody>
      </p:sp>
    </p:spTree>
    <p:extLst>
      <p:ext uri="{BB962C8B-B14F-4D97-AF65-F5344CB8AC3E}">
        <p14:creationId xmlns:p14="http://schemas.microsoft.com/office/powerpoint/2010/main" xmlns="" val="53037426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Pilot</a:t>
            </a:r>
            <a:endParaRPr lang="en-US" dirty="0"/>
          </a:p>
        </p:txBody>
      </p:sp>
      <p:sp>
        <p:nvSpPr>
          <p:cNvPr id="3" name="Content Placeholder 2"/>
          <p:cNvSpPr>
            <a:spLocks noGrp="1"/>
          </p:cNvSpPr>
          <p:nvPr>
            <p:ph idx="1"/>
          </p:nvPr>
        </p:nvSpPr>
        <p:spPr/>
        <p:txBody>
          <a:bodyPr/>
          <a:lstStyle/>
          <a:p>
            <a:r>
              <a:rPr lang="en-US" dirty="0" smtClean="0"/>
              <a:t>The pilot interviews we do will give us a better sense of</a:t>
            </a:r>
          </a:p>
          <a:p>
            <a:pPr lvl="1"/>
            <a:r>
              <a:rPr lang="en-US" dirty="0" smtClean="0"/>
              <a:t>Which questions solicit better or worse responses</a:t>
            </a:r>
          </a:p>
          <a:p>
            <a:pPr lvl="1"/>
            <a:r>
              <a:rPr lang="en-US" dirty="0" smtClean="0"/>
              <a:t>How long the interviews should take/if question need to be deleted for length</a:t>
            </a:r>
          </a:p>
          <a:p>
            <a:pPr lvl="1"/>
            <a:r>
              <a:rPr lang="en-US" dirty="0" smtClean="0"/>
              <a:t>If any questions are not understood well</a:t>
            </a:r>
          </a:p>
          <a:p>
            <a:pPr lvl="1"/>
            <a:r>
              <a:rPr lang="en-US" dirty="0" smtClean="0"/>
              <a:t>If any questions make participants particularly uncomfortable to answer</a:t>
            </a:r>
            <a:endParaRPr lang="en-US" dirty="0"/>
          </a:p>
        </p:txBody>
      </p:sp>
    </p:spTree>
    <p:extLst>
      <p:ext uri="{BB962C8B-B14F-4D97-AF65-F5344CB8AC3E}">
        <p14:creationId xmlns:p14="http://schemas.microsoft.com/office/powerpoint/2010/main" xmlns="" val="30907593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Pilot Interviews</a:t>
            </a:r>
            <a:endParaRPr lang="en-US" dirty="0"/>
          </a:p>
        </p:txBody>
      </p:sp>
      <p:sp>
        <p:nvSpPr>
          <p:cNvPr id="3" name="Content Placeholder 2"/>
          <p:cNvSpPr>
            <a:spLocks noGrp="1"/>
          </p:cNvSpPr>
          <p:nvPr>
            <p:ph idx="1"/>
          </p:nvPr>
        </p:nvSpPr>
        <p:spPr>
          <a:xfrm>
            <a:off x="609600" y="1240971"/>
            <a:ext cx="10972800" cy="5238206"/>
          </a:xfrm>
        </p:spPr>
        <p:txBody>
          <a:bodyPr>
            <a:normAutofit fontScale="47500" lnSpcReduction="20000"/>
          </a:bodyPr>
          <a:lstStyle/>
          <a:p>
            <a:pPr marL="0" indent="0">
              <a:buNone/>
            </a:pPr>
            <a:r>
              <a:rPr lang="en-US" sz="3500" b="1" dirty="0" smtClean="0"/>
              <a:t>Go out in pairs</a:t>
            </a:r>
          </a:p>
          <a:p>
            <a:pPr marL="0" indent="0">
              <a:buNone/>
            </a:pPr>
            <a:r>
              <a:rPr lang="en-US" sz="3500" dirty="0"/>
              <a:t>	</a:t>
            </a:r>
            <a:r>
              <a:rPr lang="en-US" sz="3500" u="sng" dirty="0" smtClean="0"/>
              <a:t>1 person interviews </a:t>
            </a:r>
            <a:r>
              <a:rPr lang="en-US" sz="3500" dirty="0" smtClean="0"/>
              <a:t>– just interview as per instructions above </a:t>
            </a:r>
          </a:p>
          <a:p>
            <a:pPr marL="0" indent="0">
              <a:buNone/>
            </a:pPr>
            <a:r>
              <a:rPr lang="en-US" sz="3500" dirty="0"/>
              <a:t>	</a:t>
            </a:r>
            <a:r>
              <a:rPr lang="en-US" sz="3500" u="sng" dirty="0" smtClean="0"/>
              <a:t>1 person takes Observer Notes </a:t>
            </a:r>
            <a:r>
              <a:rPr lang="en-US" sz="3500" dirty="0" smtClean="0"/>
              <a:t>– take special notes on the Observer form about each question to help us refine 									the interview guide</a:t>
            </a:r>
          </a:p>
          <a:p>
            <a:pPr marL="0" indent="0">
              <a:buNone/>
            </a:pPr>
            <a:endParaRPr lang="en-US" sz="3500" dirty="0"/>
          </a:p>
          <a:p>
            <a:pPr marL="0" indent="0">
              <a:buNone/>
            </a:pPr>
            <a:r>
              <a:rPr lang="en-US" sz="3500" i="1" dirty="0"/>
              <a:t>Key questions to </a:t>
            </a:r>
            <a:r>
              <a:rPr lang="en-US" sz="3500" i="1" dirty="0" smtClean="0"/>
              <a:t>keep </a:t>
            </a:r>
            <a:r>
              <a:rPr lang="en-US" sz="3500" i="1" dirty="0"/>
              <a:t>in mind during the piloting: </a:t>
            </a:r>
            <a:endParaRPr lang="en-US" sz="3500" i="1" dirty="0" smtClean="0"/>
          </a:p>
          <a:p>
            <a:pPr marL="0" indent="0">
              <a:buNone/>
            </a:pPr>
            <a:endParaRPr lang="en-US" sz="3500" dirty="0"/>
          </a:p>
          <a:p>
            <a:r>
              <a:rPr lang="en-US" sz="3500" dirty="0"/>
              <a:t>Did any of the questions seem to make respondents uncomfortable? </a:t>
            </a:r>
          </a:p>
          <a:p>
            <a:pPr marL="0" indent="0">
              <a:buNone/>
            </a:pPr>
            <a:endParaRPr lang="en-US" sz="3500" dirty="0"/>
          </a:p>
          <a:p>
            <a:r>
              <a:rPr lang="en-US" sz="3500" dirty="0"/>
              <a:t>Did you have to repeat any questions </a:t>
            </a:r>
          </a:p>
          <a:p>
            <a:pPr marL="0" indent="0">
              <a:buNone/>
            </a:pPr>
            <a:endParaRPr lang="en-US" sz="3500" dirty="0"/>
          </a:p>
          <a:p>
            <a:r>
              <a:rPr lang="en-US" sz="3500" dirty="0"/>
              <a:t>Did the respondents misinterpret any questions? </a:t>
            </a:r>
          </a:p>
          <a:p>
            <a:pPr marL="0" indent="0">
              <a:buNone/>
            </a:pPr>
            <a:endParaRPr lang="en-US" sz="3500" dirty="0"/>
          </a:p>
          <a:p>
            <a:r>
              <a:rPr lang="en-US" sz="3500" dirty="0"/>
              <a:t>Which questions were the most difficult or awkward to read? </a:t>
            </a:r>
          </a:p>
          <a:p>
            <a:pPr marL="0" indent="0">
              <a:buNone/>
            </a:pPr>
            <a:endParaRPr lang="en-US" sz="3500" dirty="0"/>
          </a:p>
          <a:p>
            <a:r>
              <a:rPr lang="en-US" sz="3500" dirty="0"/>
              <a:t>Have you come to dislike any specific questions? Why? </a:t>
            </a:r>
          </a:p>
          <a:p>
            <a:pPr marL="0" indent="0">
              <a:buNone/>
            </a:pPr>
            <a:endParaRPr lang="en-US" sz="3500" dirty="0"/>
          </a:p>
          <a:p>
            <a:r>
              <a:rPr lang="en-US" sz="3500" dirty="0"/>
              <a:t>Did any sections seem to drag on? </a:t>
            </a:r>
          </a:p>
          <a:p>
            <a:pPr marL="0" indent="0">
              <a:buNone/>
            </a:pPr>
            <a:endParaRPr lang="en-US" sz="3500" dirty="0"/>
          </a:p>
          <a:p>
            <a:r>
              <a:rPr lang="en-US" sz="3500" dirty="0"/>
              <a:t>Were there any sections in which you felt that the respondents would have </a:t>
            </a:r>
            <a:r>
              <a:rPr lang="en-US" sz="3500" dirty="0" smtClean="0"/>
              <a:t>liked </a:t>
            </a:r>
            <a:r>
              <a:rPr lang="en-US" sz="3500" dirty="0"/>
              <a:t>the </a:t>
            </a:r>
            <a:r>
              <a:rPr lang="en-US" sz="3500" dirty="0" smtClean="0"/>
              <a:t>opportunity </a:t>
            </a:r>
            <a:r>
              <a:rPr lang="en-US" sz="3500" dirty="0"/>
              <a:t>to say more? </a:t>
            </a:r>
          </a:p>
          <a:p>
            <a:pPr marL="0" indent="0">
              <a:buNone/>
            </a:pPr>
            <a:endParaRPr lang="en-US" dirty="0"/>
          </a:p>
        </p:txBody>
      </p:sp>
    </p:spTree>
    <p:extLst>
      <p:ext uri="{BB962C8B-B14F-4D97-AF65-F5344CB8AC3E}">
        <p14:creationId xmlns:p14="http://schemas.microsoft.com/office/powerpoint/2010/main" xmlns="" val="16800959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 OF FATIGUE</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Both of the participant and yourself</a:t>
            </a:r>
            <a:endParaRPr lang="en-US" dirty="0"/>
          </a:p>
        </p:txBody>
      </p:sp>
    </p:spTree>
    <p:extLst>
      <p:ext uri="{BB962C8B-B14F-4D97-AF65-F5344CB8AC3E}">
        <p14:creationId xmlns:p14="http://schemas.microsoft.com/office/powerpoint/2010/main" xmlns="" val="297396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First Round</a:t>
            </a:r>
            <a:endParaRPr lang="en-US" dirty="0"/>
          </a:p>
        </p:txBody>
      </p:sp>
      <p:sp>
        <p:nvSpPr>
          <p:cNvPr id="3" name="Content Placeholder 2"/>
          <p:cNvSpPr>
            <a:spLocks noGrp="1"/>
          </p:cNvSpPr>
          <p:nvPr>
            <p:ph idx="1"/>
          </p:nvPr>
        </p:nvSpPr>
        <p:spPr/>
        <p:txBody>
          <a:bodyPr/>
          <a:lstStyle/>
          <a:p>
            <a:pPr marL="0" indent="0">
              <a:buNone/>
            </a:pPr>
            <a:r>
              <a:rPr lang="en-US" dirty="0" smtClean="0"/>
              <a:t>SAY WHICH PAIRS WILL DO THE PILOTS INTERVIEWS AND HOW YOU WILL RECRUIT THE RESPONDENTS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xmlns="" val="6640374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for Future Interviews</a:t>
            </a:r>
            <a:endParaRPr lang="en-US" dirty="0"/>
          </a:p>
        </p:txBody>
      </p:sp>
      <p:sp>
        <p:nvSpPr>
          <p:cNvPr id="3" name="Content Placeholder 2"/>
          <p:cNvSpPr>
            <a:spLocks noGrp="1"/>
          </p:cNvSpPr>
          <p:nvPr>
            <p:ph idx="1"/>
          </p:nvPr>
        </p:nvSpPr>
        <p:spPr>
          <a:xfrm>
            <a:off x="609600" y="1600203"/>
            <a:ext cx="10972800" cy="4838697"/>
          </a:xfrm>
        </p:spPr>
        <p:txBody>
          <a:bodyPr>
            <a:normAutofit/>
          </a:bodyPr>
          <a:lstStyle/>
          <a:p>
            <a:pPr marL="0" indent="0">
              <a:buNone/>
            </a:pPr>
            <a:r>
              <a:rPr lang="en-US" dirty="0" smtClean="0"/>
              <a:t>MORE INFORMATION ON CONTINUING RECRUITMENT</a:t>
            </a:r>
            <a:endParaRPr lang="en-US" dirty="0"/>
          </a:p>
        </p:txBody>
      </p:sp>
    </p:spTree>
    <p:extLst>
      <p:ext uri="{BB962C8B-B14F-4D97-AF65-F5344CB8AC3E}">
        <p14:creationId xmlns:p14="http://schemas.microsoft.com/office/powerpoint/2010/main" xmlns="" val="211559728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Materials you should take into the field</a:t>
            </a:r>
            <a:endParaRPr lang="en-US" dirty="0"/>
          </a:p>
        </p:txBody>
      </p:sp>
      <p:sp>
        <p:nvSpPr>
          <p:cNvPr id="3" name="Content Placeholder 2"/>
          <p:cNvSpPr>
            <a:spLocks noGrp="1"/>
          </p:cNvSpPr>
          <p:nvPr>
            <p:ph idx="1"/>
          </p:nvPr>
        </p:nvSpPr>
        <p:spPr/>
        <p:txBody>
          <a:bodyPr/>
          <a:lstStyle/>
          <a:p>
            <a:pPr>
              <a:buFontTx/>
              <a:buChar char="-"/>
            </a:pPr>
            <a:r>
              <a:rPr lang="en-US" dirty="0" smtClean="0"/>
              <a:t>Copies of the interview guide</a:t>
            </a:r>
          </a:p>
          <a:p>
            <a:pPr>
              <a:buFontTx/>
              <a:buChar char="-"/>
            </a:pPr>
            <a:r>
              <a:rPr lang="en-US" dirty="0" smtClean="0"/>
              <a:t>Anything required for informed consent</a:t>
            </a:r>
          </a:p>
          <a:p>
            <a:pPr>
              <a:buFontTx/>
              <a:buChar char="-"/>
            </a:pPr>
            <a:r>
              <a:rPr lang="en-US" dirty="0" smtClean="0"/>
              <a:t>Note taking documents/equipment for the note-taker</a:t>
            </a:r>
          </a:p>
          <a:p>
            <a:pPr>
              <a:buFontTx/>
              <a:buChar char="-"/>
            </a:pPr>
            <a:r>
              <a:rPr lang="en-US" dirty="0" smtClean="0"/>
              <a:t>ADD ANYTHING ELSE NEEDED HERE</a:t>
            </a:r>
          </a:p>
          <a:p>
            <a:pPr>
              <a:buFontTx/>
              <a:buChar char="-"/>
            </a:pPr>
            <a:endParaRPr lang="en-US" dirty="0" smtClean="0"/>
          </a:p>
          <a:p>
            <a:pPr marL="0" indent="0">
              <a:buNone/>
            </a:pPr>
            <a:endParaRPr lang="en-US" dirty="0"/>
          </a:p>
        </p:txBody>
      </p:sp>
    </p:spTree>
    <p:extLst>
      <p:ext uri="{BB962C8B-B14F-4D97-AF65-F5344CB8AC3E}">
        <p14:creationId xmlns:p14="http://schemas.microsoft.com/office/powerpoint/2010/main" xmlns="" val="374538556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747735"/>
            <a:ext cx="7772400" cy="1470025"/>
          </a:xfrm>
        </p:spPr>
        <p:txBody>
          <a:bodyPr/>
          <a:lstStyle/>
          <a:p>
            <a:r>
              <a:rPr lang="en-US" dirty="0" smtClean="0"/>
              <a:t>Interview Skills: Practice</a:t>
            </a:r>
            <a:endParaRPr lang="en-US" dirty="0"/>
          </a:p>
        </p:txBody>
      </p:sp>
      <p:sp>
        <p:nvSpPr>
          <p:cNvPr id="3" name="Oval Callout 2"/>
          <p:cNvSpPr/>
          <p:nvPr/>
        </p:nvSpPr>
        <p:spPr>
          <a:xfrm>
            <a:off x="6401873" y="3076942"/>
            <a:ext cx="2458480" cy="1644292"/>
          </a:xfrm>
          <a:prstGeom prst="wedgeEllipseCallout">
            <a:avLst>
              <a:gd name="adj1" fmla="val -50634"/>
              <a:gd name="adj2" fmla="val 75371"/>
            </a:avLst>
          </a:prstGeom>
          <a:noFill/>
          <a:ln w="53975">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Callout 5"/>
          <p:cNvSpPr/>
          <p:nvPr/>
        </p:nvSpPr>
        <p:spPr>
          <a:xfrm>
            <a:off x="3705041" y="3793268"/>
            <a:ext cx="2231198" cy="1438529"/>
          </a:xfrm>
          <a:prstGeom prst="wedgeEllipseCallout">
            <a:avLst>
              <a:gd name="adj1" fmla="val 38391"/>
              <a:gd name="adj2" fmla="val 81030"/>
            </a:avLst>
          </a:prstGeom>
          <a:noFill/>
          <a:ln w="53975">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0746784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in Questioning</a:t>
            </a:r>
            <a:endParaRPr lang="en-US" dirty="0"/>
          </a:p>
        </p:txBody>
      </p:sp>
      <p:sp>
        <p:nvSpPr>
          <p:cNvPr id="3" name="Content Placeholder 2"/>
          <p:cNvSpPr>
            <a:spLocks noGrp="1"/>
          </p:cNvSpPr>
          <p:nvPr>
            <p:ph idx="1"/>
          </p:nvPr>
        </p:nvSpPr>
        <p:spPr/>
        <p:txBody>
          <a:bodyPr>
            <a:normAutofit lnSpcReduction="10000"/>
          </a:bodyPr>
          <a:lstStyle/>
          <a:p>
            <a:r>
              <a:rPr lang="en-US" dirty="0" smtClean="0"/>
              <a:t>Continuing responses</a:t>
            </a:r>
          </a:p>
          <a:p>
            <a:pPr lvl="1"/>
            <a:r>
              <a:rPr lang="en-US" dirty="0" smtClean="0"/>
              <a:t>Mm Hmm</a:t>
            </a:r>
          </a:p>
          <a:p>
            <a:pPr lvl="1"/>
            <a:r>
              <a:rPr lang="en-US" dirty="0" smtClean="0"/>
              <a:t>Follow-up</a:t>
            </a:r>
          </a:p>
          <a:p>
            <a:pPr lvl="1"/>
            <a:r>
              <a:rPr lang="en-US" dirty="0" smtClean="0"/>
              <a:t>Affective </a:t>
            </a:r>
          </a:p>
          <a:p>
            <a:pPr lvl="1"/>
            <a:r>
              <a:rPr lang="en-US" dirty="0" smtClean="0"/>
              <a:t>Silence</a:t>
            </a:r>
          </a:p>
          <a:p>
            <a:r>
              <a:rPr lang="en-US" dirty="0" smtClean="0"/>
              <a:t>Clarification responses</a:t>
            </a:r>
          </a:p>
          <a:p>
            <a:pPr lvl="1"/>
            <a:r>
              <a:rPr lang="en-US" dirty="0" smtClean="0"/>
              <a:t>Reflective or content </a:t>
            </a:r>
          </a:p>
          <a:p>
            <a:pPr lvl="1"/>
            <a:r>
              <a:rPr lang="en-US" dirty="0" smtClean="0"/>
              <a:t>Clarifying</a:t>
            </a:r>
          </a:p>
          <a:p>
            <a:pPr lvl="1"/>
            <a:r>
              <a:rPr lang="en-US" dirty="0" smtClean="0"/>
              <a:t>Comparison</a:t>
            </a:r>
            <a:endParaRPr lang="en-US" dirty="0"/>
          </a:p>
        </p:txBody>
      </p:sp>
      <p:sp>
        <p:nvSpPr>
          <p:cNvPr id="4" name="TextBox 3"/>
          <p:cNvSpPr txBox="1"/>
          <p:nvPr/>
        </p:nvSpPr>
        <p:spPr>
          <a:xfrm>
            <a:off x="7631114" y="1670070"/>
            <a:ext cx="2359177" cy="1323439"/>
          </a:xfrm>
          <a:prstGeom prst="rect">
            <a:avLst/>
          </a:prstGeom>
          <a:noFill/>
        </p:spPr>
        <p:txBody>
          <a:bodyPr wrap="square" rtlCol="0">
            <a:spAutoFit/>
          </a:bodyPr>
          <a:lstStyle/>
          <a:p>
            <a:pPr algn="ctr"/>
            <a:r>
              <a:rPr lang="en-US" sz="4000" dirty="0">
                <a:solidFill>
                  <a:schemeClr val="tx2">
                    <a:lumMod val="60000"/>
                    <a:lumOff val="40000"/>
                  </a:schemeClr>
                </a:solidFill>
              </a:rPr>
              <a:t>What...?</a:t>
            </a:r>
          </a:p>
          <a:p>
            <a:pPr algn="ctr"/>
            <a:r>
              <a:rPr lang="en-US" sz="4000" dirty="0">
                <a:solidFill>
                  <a:schemeClr val="tx2">
                    <a:lumMod val="60000"/>
                    <a:lumOff val="40000"/>
                  </a:schemeClr>
                </a:solidFill>
              </a:rPr>
              <a:t>How...?</a:t>
            </a:r>
          </a:p>
        </p:txBody>
      </p:sp>
      <p:sp>
        <p:nvSpPr>
          <p:cNvPr id="5" name="TextBox 4"/>
          <p:cNvSpPr txBox="1"/>
          <p:nvPr/>
        </p:nvSpPr>
        <p:spPr>
          <a:xfrm>
            <a:off x="7565989" y="3113125"/>
            <a:ext cx="2773694" cy="1323439"/>
          </a:xfrm>
          <a:prstGeom prst="rect">
            <a:avLst/>
          </a:prstGeom>
          <a:noFill/>
        </p:spPr>
        <p:txBody>
          <a:bodyPr wrap="square" rtlCol="0">
            <a:spAutoFit/>
          </a:bodyPr>
          <a:lstStyle/>
          <a:p>
            <a:pPr algn="ctr"/>
            <a:r>
              <a:rPr lang="en-US" sz="4000" dirty="0">
                <a:solidFill>
                  <a:schemeClr val="tx2">
                    <a:lumMod val="60000"/>
                    <a:lumOff val="40000"/>
                  </a:schemeClr>
                </a:solidFill>
              </a:rPr>
              <a:t>Do you...?</a:t>
            </a:r>
          </a:p>
          <a:p>
            <a:pPr algn="ctr"/>
            <a:r>
              <a:rPr lang="en-US" sz="4000" dirty="0">
                <a:solidFill>
                  <a:schemeClr val="tx2">
                    <a:lumMod val="60000"/>
                    <a:lumOff val="40000"/>
                  </a:schemeClr>
                </a:solidFill>
              </a:rPr>
              <a:t>Are you...?</a:t>
            </a:r>
          </a:p>
        </p:txBody>
      </p:sp>
      <p:sp>
        <p:nvSpPr>
          <p:cNvPr id="6" name="TextBox 5"/>
          <p:cNvSpPr txBox="1"/>
          <p:nvPr/>
        </p:nvSpPr>
        <p:spPr>
          <a:xfrm>
            <a:off x="7631113" y="4621747"/>
            <a:ext cx="2773694" cy="707886"/>
          </a:xfrm>
          <a:prstGeom prst="rect">
            <a:avLst/>
          </a:prstGeom>
          <a:noFill/>
        </p:spPr>
        <p:txBody>
          <a:bodyPr wrap="square" rtlCol="0">
            <a:spAutoFit/>
          </a:bodyPr>
          <a:lstStyle/>
          <a:p>
            <a:pPr algn="ctr"/>
            <a:r>
              <a:rPr lang="en-US" sz="4000" dirty="0">
                <a:solidFill>
                  <a:schemeClr val="tx2">
                    <a:lumMod val="60000"/>
                    <a:lumOff val="40000"/>
                  </a:schemeClr>
                </a:solidFill>
              </a:rPr>
              <a:t>Why...?</a:t>
            </a:r>
          </a:p>
        </p:txBody>
      </p:sp>
    </p:spTree>
    <p:extLst>
      <p:ext uri="{BB962C8B-B14F-4D97-AF65-F5344CB8AC3E}">
        <p14:creationId xmlns:p14="http://schemas.microsoft.com/office/powerpoint/2010/main" xmlns="" val="425918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627" y="3315017"/>
            <a:ext cx="8463099" cy="1413737"/>
          </a:xfrm>
        </p:spPr>
        <p:txBody>
          <a:bodyPr>
            <a:normAutofit fontScale="90000"/>
          </a:bodyPr>
          <a:lstStyle/>
          <a:p>
            <a:r>
              <a:rPr lang="en-US" dirty="0" smtClean="0"/>
              <a:t>What kind of data are we trying to get?</a:t>
            </a:r>
            <a:br>
              <a:rPr lang="en-US" dirty="0" smtClean="0"/>
            </a:br>
            <a:r>
              <a:rPr lang="en-US" dirty="0"/>
              <a:t/>
            </a:r>
            <a:br>
              <a:rPr lang="en-US" dirty="0"/>
            </a:br>
            <a:r>
              <a:rPr lang="en-US" dirty="0" smtClean="0"/>
              <a:t/>
            </a:r>
            <a:br>
              <a:rPr lang="en-US" dirty="0" smtClean="0"/>
            </a:br>
            <a:r>
              <a:rPr lang="en-US" sz="5300" b="1" u="sng" dirty="0" smtClean="0"/>
              <a:t>RICH</a:t>
            </a:r>
            <a:r>
              <a:rPr lang="en-US" sz="5300" dirty="0" smtClean="0"/>
              <a:t>      QUALITATIVE     DATA</a:t>
            </a: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xmlns="" val="24532036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Triads</a:t>
            </a:r>
            <a:endParaRPr lang="en-US" dirty="0"/>
          </a:p>
        </p:txBody>
      </p:sp>
      <p:sp>
        <p:nvSpPr>
          <p:cNvPr id="3" name="Content Placeholder 2"/>
          <p:cNvSpPr>
            <a:spLocks noGrp="1"/>
          </p:cNvSpPr>
          <p:nvPr>
            <p:ph idx="1"/>
          </p:nvPr>
        </p:nvSpPr>
        <p:spPr>
          <a:xfrm>
            <a:off x="609600" y="1600203"/>
            <a:ext cx="10972800" cy="5087980"/>
          </a:xfrm>
        </p:spPr>
        <p:txBody>
          <a:bodyPr>
            <a:normAutofit/>
          </a:bodyPr>
          <a:lstStyle/>
          <a:p>
            <a:pPr marL="0" indent="0">
              <a:buNone/>
            </a:pPr>
            <a:r>
              <a:rPr lang="en-US" dirty="0" smtClean="0"/>
              <a:t>GET INTO TEAMS OF THREE TO PRACTICE WITH OUR INTERVIEW GUIDE</a:t>
            </a:r>
            <a:endParaRPr lang="en-US" dirty="0"/>
          </a:p>
          <a:p>
            <a:r>
              <a:rPr lang="en-US" dirty="0" smtClean="0"/>
              <a:t>One interviewer</a:t>
            </a:r>
          </a:p>
          <a:p>
            <a:r>
              <a:rPr lang="en-US" dirty="0" smtClean="0"/>
              <a:t>One interviewee</a:t>
            </a:r>
          </a:p>
          <a:p>
            <a:r>
              <a:rPr lang="en-US" dirty="0" smtClean="0"/>
              <a:t>One observer </a:t>
            </a:r>
          </a:p>
          <a:p>
            <a:endParaRPr lang="en-US" dirty="0"/>
          </a:p>
          <a:p>
            <a:pPr marL="0" indent="0">
              <a:buNone/>
            </a:pPr>
            <a:r>
              <a:rPr lang="en-US" dirty="0" smtClean="0"/>
              <a:t>Practice one question then switch roles. Repeat until each of the 3 people has practiced each role then report back to the group what they found difficult and what they thought went well. </a:t>
            </a:r>
            <a:endParaRPr lang="en-US" dirty="0"/>
          </a:p>
        </p:txBody>
      </p:sp>
    </p:spTree>
    <p:extLst>
      <p:ext uri="{BB962C8B-B14F-4D97-AF65-F5344CB8AC3E}">
        <p14:creationId xmlns:p14="http://schemas.microsoft.com/office/powerpoint/2010/main" xmlns="" val="11045414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Debrief</a:t>
            </a:r>
            <a:endParaRPr lang="en-US" dirty="0"/>
          </a:p>
        </p:txBody>
      </p:sp>
      <p:sp>
        <p:nvSpPr>
          <p:cNvPr id="3" name="Content Placeholder 2"/>
          <p:cNvSpPr>
            <a:spLocks noGrp="1"/>
          </p:cNvSpPr>
          <p:nvPr>
            <p:ph idx="1"/>
          </p:nvPr>
        </p:nvSpPr>
        <p:spPr/>
        <p:txBody>
          <a:bodyPr/>
          <a:lstStyle/>
          <a:p>
            <a:r>
              <a:rPr lang="en-US" dirty="0" smtClean="0"/>
              <a:t>What common </a:t>
            </a:r>
            <a:r>
              <a:rPr lang="en-US" smtClean="0"/>
              <a:t>themes occurred across </a:t>
            </a:r>
            <a:r>
              <a:rPr lang="en-US" dirty="0" smtClean="0"/>
              <a:t>all three partners?</a:t>
            </a:r>
          </a:p>
          <a:p>
            <a:r>
              <a:rPr lang="en-US" dirty="0" smtClean="0"/>
              <a:t>What was difficult to remember to do or not do?</a:t>
            </a:r>
            <a:endParaRPr lang="en-US" dirty="0"/>
          </a:p>
        </p:txBody>
      </p:sp>
    </p:spTree>
    <p:extLst>
      <p:ext uri="{BB962C8B-B14F-4D97-AF65-F5344CB8AC3E}">
        <p14:creationId xmlns:p14="http://schemas.microsoft.com/office/powerpoint/2010/main" xmlns="" val="10244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Qualitative data = words</a:t>
            </a:r>
          </a:p>
          <a:p>
            <a:pPr marL="0" indent="0">
              <a:buNone/>
            </a:pPr>
            <a:endParaRPr lang="en-US" dirty="0"/>
          </a:p>
          <a:p>
            <a:pPr marL="0" indent="0">
              <a:buNone/>
            </a:pPr>
            <a:r>
              <a:rPr lang="en-US" dirty="0" smtClean="0"/>
              <a:t>RICH qualitative data = lots of words with lots of detail about Experiences  </a:t>
            </a:r>
          </a:p>
          <a:p>
            <a:pPr marL="0" indent="0">
              <a:buNone/>
            </a:pPr>
            <a:r>
              <a:rPr lang="en-US" dirty="0" smtClean="0"/>
              <a:t>Thoughts</a:t>
            </a:r>
            <a:endParaRPr lang="en-US" dirty="0"/>
          </a:p>
          <a:p>
            <a:pPr marL="0" indent="0">
              <a:buNone/>
            </a:pPr>
            <a:r>
              <a:rPr lang="en-US" dirty="0"/>
              <a:t>O</a:t>
            </a:r>
            <a:r>
              <a:rPr lang="en-US" dirty="0" smtClean="0"/>
              <a:t>pinions </a:t>
            </a:r>
          </a:p>
          <a:p>
            <a:pPr marL="0" indent="0">
              <a:buNone/>
            </a:pPr>
            <a:r>
              <a:rPr lang="en-US" dirty="0"/>
              <a:t>F</a:t>
            </a:r>
            <a:r>
              <a:rPr lang="en-US" dirty="0" smtClean="0"/>
              <a:t>eelings</a:t>
            </a:r>
            <a:endParaRPr lang="en-US" dirty="0"/>
          </a:p>
        </p:txBody>
      </p:sp>
    </p:spTree>
    <p:extLst>
      <p:ext uri="{BB962C8B-B14F-4D97-AF65-F5344CB8AC3E}">
        <p14:creationId xmlns:p14="http://schemas.microsoft.com/office/powerpoint/2010/main" xmlns="" val="38055451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Good Interview Responses Look Like</a:t>
            </a:r>
            <a:endParaRPr lang="en-US" dirty="0"/>
          </a:p>
        </p:txBody>
      </p:sp>
      <p:sp>
        <p:nvSpPr>
          <p:cNvPr id="3" name="Content Placeholder 2"/>
          <p:cNvSpPr>
            <a:spLocks noGrp="1"/>
          </p:cNvSpPr>
          <p:nvPr>
            <p:ph idx="1"/>
          </p:nvPr>
        </p:nvSpPr>
        <p:spPr>
          <a:xfrm>
            <a:off x="838200" y="1825625"/>
            <a:ext cx="10515600" cy="4720648"/>
          </a:xfrm>
        </p:spPr>
        <p:txBody>
          <a:bodyPr/>
          <a:lstStyle/>
          <a:p>
            <a:pPr marL="0" indent="0">
              <a:buNone/>
            </a:pPr>
            <a:r>
              <a:rPr lang="en-US" dirty="0" smtClean="0"/>
              <a:t>This is what </a:t>
            </a:r>
            <a:r>
              <a:rPr lang="en-US" b="1" u="sng" dirty="0" smtClean="0"/>
              <a:t>RICH QUALITATIVE DATA </a:t>
            </a:r>
            <a:r>
              <a:rPr lang="en-US" dirty="0" smtClean="0"/>
              <a:t>looks like:</a:t>
            </a:r>
          </a:p>
          <a:p>
            <a:pPr marL="0" indent="0">
              <a:buNone/>
            </a:pPr>
            <a:endParaRPr lang="en-US" dirty="0" smtClean="0"/>
          </a:p>
          <a:p>
            <a:pPr marL="0" indent="0">
              <a:buNone/>
            </a:pPr>
            <a:r>
              <a:rPr lang="en-US" dirty="0" smtClean="0"/>
              <a:t>“Sometimes it is difficult to make it to school on time. I live about 4 miles from school and it is just too far to walk. If I decide to drive, then it’s expensive, because there is gas for the car and then I usually have to pay to park near the school. But driving is the quickest. I would use the public transit, but I would have to take two different buses and if you miss a bus then that’s the same as walking… how much time it takes. I just wish there were better parking options, or that there was a bus that went straight from my area to the school. The school has a bus, but it doesn’t go to my area… not even close. “</a:t>
            </a:r>
            <a:endParaRPr lang="en-US" dirty="0"/>
          </a:p>
          <a:p>
            <a:pPr marL="0" indent="0">
              <a:buNone/>
            </a:pPr>
            <a:endParaRPr lang="en-US" dirty="0"/>
          </a:p>
        </p:txBody>
      </p:sp>
    </p:spTree>
    <p:extLst>
      <p:ext uri="{BB962C8B-B14F-4D97-AF65-F5344CB8AC3E}">
        <p14:creationId xmlns:p14="http://schemas.microsoft.com/office/powerpoint/2010/main" xmlns="" val="2408823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a:t>
            </a:r>
            <a:endParaRPr lang="en-US" dirty="0"/>
          </a:p>
        </p:txBody>
      </p:sp>
      <p:sp>
        <p:nvSpPr>
          <p:cNvPr id="3" name="Content Placeholder 2"/>
          <p:cNvSpPr>
            <a:spLocks noGrp="1"/>
          </p:cNvSpPr>
          <p:nvPr>
            <p:ph idx="1"/>
          </p:nvPr>
        </p:nvSpPr>
        <p:spPr/>
        <p:txBody>
          <a:bodyPr/>
          <a:lstStyle/>
          <a:p>
            <a:pPr marL="0" indent="0">
              <a:buNone/>
            </a:pPr>
            <a:r>
              <a:rPr lang="en-US" dirty="0" smtClean="0"/>
              <a:t>“Yes, getting to school is hard”</a:t>
            </a:r>
            <a:endParaRPr lang="en-US" dirty="0"/>
          </a:p>
        </p:txBody>
      </p:sp>
    </p:spTree>
    <p:extLst>
      <p:ext uri="{BB962C8B-B14F-4D97-AF65-F5344CB8AC3E}">
        <p14:creationId xmlns:p14="http://schemas.microsoft.com/office/powerpoint/2010/main" xmlns="" val="1312825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RICH QUALITATIVE DATA</a:t>
            </a:r>
            <a:endParaRPr lang="en-US" b="1" u="sng" dirty="0"/>
          </a:p>
        </p:txBody>
      </p:sp>
      <p:sp>
        <p:nvSpPr>
          <p:cNvPr id="3" name="Content Placeholder 2"/>
          <p:cNvSpPr>
            <a:spLocks noGrp="1"/>
          </p:cNvSpPr>
          <p:nvPr>
            <p:ph idx="1"/>
          </p:nvPr>
        </p:nvSpPr>
        <p:spPr/>
        <p:txBody>
          <a:bodyPr/>
          <a:lstStyle/>
          <a:p>
            <a:pPr marL="0" indent="0">
              <a:buNone/>
            </a:pPr>
            <a:r>
              <a:rPr lang="en-US" dirty="0" smtClean="0"/>
              <a:t>“Before </a:t>
            </a:r>
            <a:r>
              <a:rPr lang="en-US" dirty="0"/>
              <a:t>coming into hospital I was quite well informed about my diabetes, once I was diagnosed. I did meet with the specialist nurse in the community, and had some very good advice on that. So, I know enough about my condition and I seem to manage it quite well I think. So, I think the nurses on the ward appear to know that. And leave me very much to myself to manage my condition. But they are there if I need to ask any questions or have any queries. So that hasn’t been too much of a problem I think. I think the nurses feel, I think they feel, I am confident in managing my </a:t>
            </a:r>
            <a:r>
              <a:rPr lang="en-US" dirty="0" smtClean="0"/>
              <a:t>diabetes”</a:t>
            </a:r>
            <a:endParaRPr lang="en-US" dirty="0"/>
          </a:p>
        </p:txBody>
      </p:sp>
    </p:spTree>
    <p:extLst>
      <p:ext uri="{BB962C8B-B14F-4D97-AF65-F5344CB8AC3E}">
        <p14:creationId xmlns:p14="http://schemas.microsoft.com/office/powerpoint/2010/main" xmlns="" val="12507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TotalTime>
  <Words>2029</Words>
  <Application>Microsoft Office PowerPoint</Application>
  <PresentationFormat>Custom</PresentationFormat>
  <Paragraphs>292</Paragraphs>
  <Slides>51</Slides>
  <Notes>3</Notes>
  <HiddenSlides>0</HiddenSlides>
  <MMClips>0</MMClips>
  <ScaleCrop>false</ScaleCrop>
  <HeadingPairs>
    <vt:vector size="4" baseType="variant">
      <vt:variant>
        <vt:lpstr>Theme</vt:lpstr>
      </vt:variant>
      <vt:variant>
        <vt:i4>2</vt:i4>
      </vt:variant>
      <vt:variant>
        <vt:lpstr>Slide Titles</vt:lpstr>
      </vt:variant>
      <vt:variant>
        <vt:i4>51</vt:i4>
      </vt:variant>
    </vt:vector>
  </HeadingPairs>
  <TitlesOfParts>
    <vt:vector size="53" baseType="lpstr">
      <vt:lpstr>Office Theme</vt:lpstr>
      <vt:lpstr>1_Office Theme</vt:lpstr>
      <vt:lpstr>Who here has worked as a surveyor?</vt:lpstr>
      <vt:lpstr>What Survey Responses Look Like:</vt:lpstr>
      <vt:lpstr>What kind of data are we trying to get?   RICH      QUALITATIVE     DATA  </vt:lpstr>
      <vt:lpstr>Two Types of Data Collection</vt:lpstr>
      <vt:lpstr>What kind of data are we trying to get?   RICH      QUALITATIVE     DATA  </vt:lpstr>
      <vt:lpstr>Slide 6</vt:lpstr>
      <vt:lpstr>What Good Interview Responses Look Like</vt:lpstr>
      <vt:lpstr>BAD</vt:lpstr>
      <vt:lpstr>RICH QUALITATIVE DATA</vt:lpstr>
      <vt:lpstr>BAD</vt:lpstr>
      <vt:lpstr>Interviewing Techniques</vt:lpstr>
      <vt:lpstr>To get the right type of answer, you have to ask the right kind of question!</vt:lpstr>
      <vt:lpstr>Closed vs. Open Ended Questions</vt:lpstr>
      <vt:lpstr>Practice: Turn this Closed Question to an Open Ended Question: </vt:lpstr>
      <vt:lpstr>Practice: Turn this Closed Question to an Open Ended Question: </vt:lpstr>
      <vt:lpstr>Practice: Turn this Closed Question to an Open Ended Question: </vt:lpstr>
      <vt:lpstr>Practice: Turn this Closed Question to an Open Ended Question: </vt:lpstr>
      <vt:lpstr>Clarifying/Continuing Questions</vt:lpstr>
      <vt:lpstr>Continuing Questions (get people to say more)</vt:lpstr>
      <vt:lpstr>Continuing Questions (get people to say more)</vt:lpstr>
      <vt:lpstr>Continuing Questions (get people to say more)</vt:lpstr>
      <vt:lpstr>Continuing Probe (get people to say more)</vt:lpstr>
      <vt:lpstr>Exercise: Continuing Questions</vt:lpstr>
      <vt:lpstr>Clarifying Questions (making certain you understand what         they already said)</vt:lpstr>
      <vt:lpstr>Clarifying Questions (making certain you understand what         they already said)</vt:lpstr>
      <vt:lpstr>Clarifying Questions (making certain you understand what         they already said)</vt:lpstr>
      <vt:lpstr>Exercise: Clarifying Questions</vt:lpstr>
      <vt:lpstr>Semi-Structured Interviewing</vt:lpstr>
      <vt:lpstr>Interview Control</vt:lpstr>
      <vt:lpstr>Slide 30</vt:lpstr>
      <vt:lpstr>Slide 31</vt:lpstr>
      <vt:lpstr>What it is</vt:lpstr>
      <vt:lpstr>Getting Started</vt:lpstr>
      <vt:lpstr>The Inductive Approach</vt:lpstr>
      <vt:lpstr>WE WILL NOT BE AUDIO RECORDING INTERVIEWS</vt:lpstr>
      <vt:lpstr>Note Taking During the Interview:  IF YOU ARE THE INTERVIEWER</vt:lpstr>
      <vt:lpstr>Note Taking During the Interview:  IF YOU ARE THE NOTE TAKER</vt:lpstr>
      <vt:lpstr>AFTER THE INTERVIEW</vt:lpstr>
      <vt:lpstr>Verbal vs Nonverbal Respondents </vt:lpstr>
      <vt:lpstr>How to Get More</vt:lpstr>
      <vt:lpstr>How to Get Less</vt:lpstr>
      <vt:lpstr>Purpose of the Pilot</vt:lpstr>
      <vt:lpstr>Pilot Interviews</vt:lpstr>
      <vt:lpstr>BEWARE OF FATIGUE</vt:lpstr>
      <vt:lpstr>Sampling: First Round</vt:lpstr>
      <vt:lpstr>Sampling for Future Interviews</vt:lpstr>
      <vt:lpstr>Materials you should take into the field</vt:lpstr>
      <vt:lpstr>Interview Skills: Practice</vt:lpstr>
      <vt:lpstr>Skills in Questioning</vt:lpstr>
      <vt:lpstr>Practice: Triads</vt:lpstr>
      <vt:lpstr>Debrief</vt:lpstr>
    </vt:vector>
  </TitlesOfParts>
  <Company>Johns Hopkins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Georgia Michlig</dc:creator>
  <cp:lastModifiedBy>user</cp:lastModifiedBy>
  <cp:revision>57</cp:revision>
  <dcterms:created xsi:type="dcterms:W3CDTF">2017-02-06T15:00:23Z</dcterms:created>
  <dcterms:modified xsi:type="dcterms:W3CDTF">2019-03-04T11:10:08Z</dcterms:modified>
</cp:coreProperties>
</file>