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BFAB6-ABEE-438D-9595-9F86EA3B05F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07425-BF0C-4B06-9D9E-F38A08BFA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6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project has the potential to benefit the community, but</a:t>
            </a:r>
            <a:r>
              <a:rPr lang="en-US" baseline="0" dirty="0" smtClean="0"/>
              <a:t> only if it is done respectfully and completely.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07425-BF0C-4B06-9D9E-F38A08BFA3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80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07425-BF0C-4B06-9D9E-F38A08BFA3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14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them define the underlined words one at a time</a:t>
            </a:r>
          </a:p>
          <a:p>
            <a:r>
              <a:rPr lang="en-US" dirty="0" smtClean="0"/>
              <a:t>Confidentiality= an</a:t>
            </a:r>
            <a:r>
              <a:rPr lang="en-US" baseline="0" dirty="0" smtClean="0"/>
              <a:t> expectation that what has been shared with the study will not be shared with the public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07425-BF0C-4B06-9D9E-F38A08BFA3E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56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SWACEDA team</a:t>
            </a:r>
            <a:r>
              <a:rPr lang="en-US" baseline="0" dirty="0" smtClean="0"/>
              <a:t> member provides details on where data will be stored and under what file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07425-BF0C-4B06-9D9E-F38A08BFA3E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1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4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3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4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4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6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1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0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3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4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8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3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51389-78F2-44CB-B80D-8F4AB2E12CBB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62DB5-7487-4209-8B71-6F20FAF3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1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Subjects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32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Informed 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0782"/>
            <a:ext cx="10515600" cy="54572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IN THIS STUDY YOU WILL </a:t>
            </a:r>
          </a:p>
          <a:p>
            <a:pPr marL="514350" indent="-514350">
              <a:buAutoNum type="arabicPeriod"/>
            </a:pPr>
            <a:r>
              <a:rPr lang="en-US" dirty="0" smtClean="0"/>
              <a:t>Introduce yourself to the participant(s)</a:t>
            </a:r>
          </a:p>
          <a:p>
            <a:pPr marL="514350" indent="-514350">
              <a:buAutoNum type="arabicPeriod"/>
            </a:pPr>
            <a:r>
              <a:rPr lang="en-US" dirty="0" smtClean="0"/>
              <a:t>Read the informed consent document to them</a:t>
            </a:r>
          </a:p>
          <a:p>
            <a:pPr marL="514350" indent="-514350">
              <a:buAutoNum type="arabicPeriod"/>
            </a:pPr>
            <a:r>
              <a:rPr lang="en-US" dirty="0" smtClean="0"/>
              <a:t>Ask if they have any questions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Ask if they agree to participate</a:t>
            </a:r>
          </a:p>
          <a:p>
            <a:pPr marL="514350" indent="-514350">
              <a:buAutoNum type="arabicPeriod"/>
            </a:pPr>
            <a:r>
              <a:rPr lang="en-US" dirty="0" smtClean="0"/>
              <a:t>If yes, ask if you may begin audio recording the interview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Copy of informed consent for this study is in your binder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Get into pairs and practice getting consent from each other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Try modeling BOTH respectful and disrespectful ways of interacting</a:t>
            </a:r>
          </a:p>
        </p:txBody>
      </p:sp>
    </p:spTree>
    <p:extLst>
      <p:ext uri="{BB962C8B-B14F-4D97-AF65-F5344CB8AC3E}">
        <p14:creationId xmlns:p14="http://schemas.microsoft.com/office/powerpoint/2010/main" val="234529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6600" dirty="0" smtClean="0"/>
              <a:t>What did you learn? </a:t>
            </a:r>
          </a:p>
          <a:p>
            <a:pPr marL="0" indent="0">
              <a:buNone/>
            </a:pPr>
            <a:endParaRPr lang="en-US" sz="6600" dirty="0"/>
          </a:p>
          <a:p>
            <a:pPr marL="0" indent="0">
              <a:buNone/>
            </a:pPr>
            <a:r>
              <a:rPr lang="en-US" sz="6600" dirty="0" smtClean="0"/>
              <a:t>Any questions?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7111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80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VULNERABLE POPULATIONS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Some people need extra attention and care, they may have difficulty understanding, therefore difficulty in providing </a:t>
            </a:r>
            <a:r>
              <a:rPr lang="en-US" i="1" dirty="0" smtClean="0"/>
              <a:t>informed </a:t>
            </a:r>
            <a:r>
              <a:rPr lang="en-US" dirty="0" smtClean="0"/>
              <a:t>consent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are some examples? </a:t>
            </a:r>
          </a:p>
          <a:p>
            <a:pPr marL="0" indent="0">
              <a:buNone/>
            </a:pPr>
            <a:r>
              <a:rPr lang="en-US" dirty="0" smtClean="0"/>
              <a:t>Children</a:t>
            </a:r>
          </a:p>
          <a:p>
            <a:pPr marL="0" indent="0">
              <a:buNone/>
            </a:pPr>
            <a:r>
              <a:rPr lang="en-US" dirty="0" smtClean="0"/>
              <a:t>Adults with dementia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should you do? Tell a supervisor and ask how to proceed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2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9787"/>
            <a:ext cx="10515600" cy="53436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PERSONAL PRIVACY – Every individual has the right to privacy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May you enter a person’s home without being invited in?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Are other people aloud to “listen in” on the interview?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a participant is feeling embarrassed or uncomfortable about a subject do they have to continue talking about it?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it alright to leave the information you collect about participants’ personal lives and feelings where other people can see it?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60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PROTECTING PEOPLE’S PERSONAL INFORMATION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Between the study and the participants there is </a:t>
            </a:r>
            <a:r>
              <a:rPr lang="en-US" u="sng" dirty="0" smtClean="0"/>
              <a:t>CONFIDENTIALITY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All data collected will be</a:t>
            </a:r>
            <a:r>
              <a:rPr lang="en-US" u="sng" dirty="0"/>
              <a:t> </a:t>
            </a:r>
            <a:r>
              <a:rPr lang="en-US" u="sng" dirty="0" smtClean="0"/>
              <a:t>DE-IDENTIFIED </a:t>
            </a:r>
            <a:r>
              <a:rPr lang="en-US" dirty="0" smtClean="0"/>
              <a:t>to ensure confidentiality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personal information becomes public this could put the participant at </a:t>
            </a:r>
            <a:r>
              <a:rPr lang="en-US" u="sng" dirty="0" smtClean="0"/>
              <a:t>RISK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918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To PROTECT PEOPLE’S PERSONAL INFORMATION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Keep all documents and materials(camera/audio recorder) safe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No one without proper authority should see or have access to it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If on paper: must be kept in a secure location (locked cabinet). Must only be seen and processed by study staff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If electronic: precautions should be take that no unauthorized person can access it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Use a number to identify records, never use the participant’s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3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463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At all times data must be: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Collected properly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Recorded properly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Stored properly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make a mistake in any of these things it is important that you tell your supervisor right away</a:t>
            </a:r>
          </a:p>
        </p:txBody>
      </p:sp>
    </p:spTree>
    <p:extLst>
      <p:ext uri="{BB962C8B-B14F-4D97-AF65-F5344CB8AC3E}">
        <p14:creationId xmlns:p14="http://schemas.microsoft.com/office/powerpoint/2010/main" val="3505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Details on how data will be managed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15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ROLE OF THE DATA COLLECTOR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are the ambassador for the study</a:t>
            </a:r>
          </a:p>
          <a:p>
            <a:pPr marL="0" indent="0">
              <a:buNone/>
            </a:pPr>
            <a:r>
              <a:rPr lang="en-US" dirty="0" smtClean="0"/>
              <a:t>You may be the only person related to the study that a person meets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5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8757"/>
            <a:ext cx="10515600" cy="54182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Make a good impression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Make certain they know what they are agreeing to do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Make certain that the information you collect is accurate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Protect the data from getting lost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Carefully follow the research plan and instructions from SWACEDA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2164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1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SHOW RESPECT FOR</a:t>
            </a:r>
          </a:p>
          <a:p>
            <a:r>
              <a:rPr lang="en-US" dirty="0" smtClean="0"/>
              <a:t>The goals of the research project</a:t>
            </a:r>
          </a:p>
          <a:p>
            <a:r>
              <a:rPr lang="en-US" dirty="0" smtClean="0"/>
              <a:t>The leaders of the project</a:t>
            </a:r>
          </a:p>
          <a:p>
            <a:r>
              <a:rPr lang="en-US" dirty="0" smtClean="0"/>
              <a:t>The individual study participants</a:t>
            </a:r>
          </a:p>
          <a:p>
            <a:r>
              <a:rPr lang="en-US" dirty="0" smtClean="0"/>
              <a:t>The communities you are working in</a:t>
            </a:r>
          </a:p>
          <a:p>
            <a:r>
              <a:rPr lang="en-US" dirty="0" smtClean="0"/>
              <a:t>The data that you are collecting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 else should be respected? </a:t>
            </a:r>
          </a:p>
          <a:p>
            <a:pPr marL="0" indent="0">
              <a:buNone/>
            </a:pPr>
            <a:r>
              <a:rPr lang="en-US" dirty="0" smtClean="0"/>
              <a:t>Culture      Gender       Age      Social Status      Religion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23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does it mean to show respect?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Be polite- even if they do not want to participate in the study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Ask question in a clear voice and with attention to the participant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Record information in neat handwriting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Always answer questions that participants ask honestly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If you do not know the answer to a question and it is possible to obtain it from a supervisor, tell them that you will get the answer and let them know what you find out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Thank participants upon completion </a:t>
            </a:r>
          </a:p>
          <a:p>
            <a:pPr marL="0" indent="0">
              <a:buNone/>
            </a:pPr>
            <a:r>
              <a:rPr lang="en-US" dirty="0" smtClean="0"/>
              <a:t>WHAT ARE SOME OTHER SIGNS OF RESPECT?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3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5427"/>
            <a:ext cx="10515600" cy="51782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RESPONSES TO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Be prepared</a:t>
            </a:r>
            <a:r>
              <a:rPr lang="en-US" dirty="0" smtClean="0"/>
              <a:t>: You may be asked questions in field, not just by participants, but also by onlookers or other people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Never answer a question if you do not clearly know the answer</a:t>
            </a:r>
            <a:r>
              <a:rPr lang="en-US" dirty="0" smtClean="0"/>
              <a:t>! Giving the wrong information can be worse than giving no information. Tell the person that you will ask one of your supervisors and get back to them.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you think the participant has no more questions, you may ask, </a:t>
            </a:r>
            <a:r>
              <a:rPr lang="en-US" b="1" dirty="0" smtClean="0"/>
              <a:t>“Do you have any other questions?” </a:t>
            </a:r>
            <a:r>
              <a:rPr lang="en-US" dirty="0" smtClean="0"/>
              <a:t>to make sure that all questions have been addressed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12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VOLUNTARY PARTICIPATION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individual person is </a:t>
            </a:r>
            <a:r>
              <a:rPr lang="en-US" u="sng" dirty="0" smtClean="0"/>
              <a:t>required</a:t>
            </a:r>
            <a:r>
              <a:rPr lang="en-US" dirty="0" smtClean="0"/>
              <a:t> to participate in this project: they should not feel forced or afraid not to participate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People can refuse to participate, or even refuse to hear about the study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People may  participate in the study, but refuse to answer specific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People may withdraw from the study at any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7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0942"/>
            <a:ext cx="10515600" cy="48280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INFORMED CONSENT- what is it all about?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Ensure that the individual understands what the study is about</a:t>
            </a:r>
          </a:p>
          <a:p>
            <a:pPr marL="0" indent="0">
              <a:buNone/>
            </a:pPr>
            <a:r>
              <a:rPr lang="en-US" dirty="0" smtClean="0"/>
              <a:t>Ensure that they truly agree to join the study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IMPORTANT NOTES: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discussion around consent should give the participant time to ask questions and think about their decision to study. DO NOT rush participants through the initial informed consent process</a:t>
            </a:r>
          </a:p>
          <a:p>
            <a:pPr marL="514350" indent="-514350">
              <a:buAutoNum type="arabicPeriod"/>
            </a:pPr>
            <a:r>
              <a:rPr lang="en-US" dirty="0" smtClean="0"/>
              <a:t>Informed consent does not end after the first permission is given. It is ongoing. Participants may ask you questions at any time and may withdraw their consent at any time.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interaction with Human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7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INFORMED CONSENT AS A PROCESS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Ask if they have questions at every visit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Notice body language- if they look uncomfortable pay attention to that </a:t>
            </a:r>
            <a:r>
              <a:rPr lang="en-US" i="1" dirty="0" smtClean="0"/>
              <a:t>(in the case of the interview you may want to ask if they would rather move on to another question)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Let your supervisor know if there is discomfort with the study or issues with consent in the field</a:t>
            </a:r>
          </a:p>
        </p:txBody>
      </p:sp>
    </p:spTree>
    <p:extLst>
      <p:ext uri="{BB962C8B-B14F-4D97-AF65-F5344CB8AC3E}">
        <p14:creationId xmlns:p14="http://schemas.microsoft.com/office/powerpoint/2010/main" val="269251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1003</Words>
  <Application>Microsoft Office PowerPoint</Application>
  <PresentationFormat>Widescreen</PresentationFormat>
  <Paragraphs>141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Human Subjects Research</vt:lpstr>
      <vt:lpstr>Ethical interaction with Human Participants</vt:lpstr>
      <vt:lpstr>PowerPoint Presentation</vt:lpstr>
      <vt:lpstr>Ethical interaction with Human Participants</vt:lpstr>
      <vt:lpstr>Ethical interaction with Human Participants</vt:lpstr>
      <vt:lpstr>Ethical interaction with Human Participants</vt:lpstr>
      <vt:lpstr>Ethical interaction with Human Participants</vt:lpstr>
      <vt:lpstr>Ethical interaction with Human Participants</vt:lpstr>
      <vt:lpstr>Ethical interaction with Human Participants</vt:lpstr>
      <vt:lpstr>EXERCISE: Informed Consent</vt:lpstr>
      <vt:lpstr>Informed Consent</vt:lpstr>
      <vt:lpstr>Ethical interaction with Human Participants</vt:lpstr>
      <vt:lpstr>Ethical interaction with Human Participants</vt:lpstr>
      <vt:lpstr>Ethical interaction with Human Participants</vt:lpstr>
      <vt:lpstr>Ethical interaction with Human Participants</vt:lpstr>
      <vt:lpstr>Data Integrity</vt:lpstr>
      <vt:lpstr>Data Management </vt:lpstr>
    </vt:vector>
  </TitlesOfParts>
  <Company>Johns Hopkins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Subjects Research</dc:title>
  <dc:creator>Georgia Michlig</dc:creator>
  <cp:lastModifiedBy>Georgia Michlig</cp:lastModifiedBy>
  <cp:revision>12</cp:revision>
  <dcterms:created xsi:type="dcterms:W3CDTF">2017-02-06T15:18:50Z</dcterms:created>
  <dcterms:modified xsi:type="dcterms:W3CDTF">2017-03-31T13:58:01Z</dcterms:modified>
</cp:coreProperties>
</file>