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92" r:id="rId4"/>
    <p:sldId id="257" r:id="rId5"/>
    <p:sldId id="258" r:id="rId6"/>
    <p:sldId id="260" r:id="rId7"/>
    <p:sldId id="261" r:id="rId8"/>
    <p:sldId id="262" r:id="rId9"/>
    <p:sldId id="263" r:id="rId10"/>
    <p:sldId id="264" r:id="rId11"/>
    <p:sldId id="265" r:id="rId12"/>
    <p:sldId id="266" r:id="rId13"/>
    <p:sldId id="267" r:id="rId14"/>
    <p:sldId id="268" r:id="rId15"/>
    <p:sldId id="259" r:id="rId16"/>
    <p:sldId id="269" r:id="rId17"/>
    <p:sldId id="270" r:id="rId18"/>
    <p:sldId id="271" r:id="rId19"/>
    <p:sldId id="272" r:id="rId20"/>
    <p:sldId id="273" r:id="rId21"/>
    <p:sldId id="274" r:id="rId22"/>
    <p:sldId id="275" r:id="rId23"/>
    <p:sldId id="276" r:id="rId24"/>
    <p:sldId id="287" r:id="rId25"/>
    <p:sldId id="277" r:id="rId26"/>
    <p:sldId id="278" r:id="rId27"/>
    <p:sldId id="279" r:id="rId28"/>
    <p:sldId id="280" r:id="rId29"/>
    <p:sldId id="281" r:id="rId30"/>
    <p:sldId id="282" r:id="rId31"/>
    <p:sldId id="283" r:id="rId32"/>
    <p:sldId id="284" r:id="rId33"/>
    <p:sldId id="285" r:id="rId34"/>
    <p:sldId id="286" r:id="rId35"/>
    <p:sldId id="289"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FE4C8-3EF8-49DF-84DA-4B0A6D86AE2D}" type="datetimeFigureOut">
              <a:rPr lang="en-US" smtClean="0"/>
              <a:t>06-Jan-17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386387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FE4C8-3EF8-49DF-84DA-4B0A6D86AE2D}" type="datetimeFigureOut">
              <a:rPr lang="en-US" smtClean="0"/>
              <a:t>06-Jan-17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328418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FE4C8-3EF8-49DF-84DA-4B0A6D86AE2D}" type="datetimeFigureOut">
              <a:rPr lang="en-US" smtClean="0"/>
              <a:t>06-Jan-17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96102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FE4C8-3EF8-49DF-84DA-4B0A6D86AE2D}" type="datetimeFigureOut">
              <a:rPr lang="en-US" smtClean="0"/>
              <a:t>06-Jan-17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256387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FE4C8-3EF8-49DF-84DA-4B0A6D86AE2D}" type="datetimeFigureOut">
              <a:rPr lang="en-US" smtClean="0"/>
              <a:t>06-Jan-17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171497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FE4C8-3EF8-49DF-84DA-4B0A6D86AE2D}" type="datetimeFigureOut">
              <a:rPr lang="en-US" smtClean="0"/>
              <a:t>06-Jan-17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119600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FE4C8-3EF8-49DF-84DA-4B0A6D86AE2D}" type="datetimeFigureOut">
              <a:rPr lang="en-US" smtClean="0"/>
              <a:t>06-Jan-17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331973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FE4C8-3EF8-49DF-84DA-4B0A6D86AE2D}" type="datetimeFigureOut">
              <a:rPr lang="en-US" smtClean="0"/>
              <a:t>06-Jan-17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30519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FE4C8-3EF8-49DF-84DA-4B0A6D86AE2D}" type="datetimeFigureOut">
              <a:rPr lang="en-US" smtClean="0"/>
              <a:t>06-Jan-17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238656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FE4C8-3EF8-49DF-84DA-4B0A6D86AE2D}" type="datetimeFigureOut">
              <a:rPr lang="en-US" smtClean="0"/>
              <a:t>06-Jan-17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303535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FE4C8-3EF8-49DF-84DA-4B0A6D86AE2D}" type="datetimeFigureOut">
              <a:rPr lang="en-US" smtClean="0"/>
              <a:t>06-Jan-17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B6018-1CEB-4245-8E0E-6DFA9FC34FCE}" type="slidenum">
              <a:rPr lang="en-US" smtClean="0"/>
              <a:t>‹#›</a:t>
            </a:fld>
            <a:endParaRPr lang="en-US"/>
          </a:p>
        </p:txBody>
      </p:sp>
    </p:spTree>
    <p:extLst>
      <p:ext uri="{BB962C8B-B14F-4D97-AF65-F5344CB8AC3E}">
        <p14:creationId xmlns:p14="http://schemas.microsoft.com/office/powerpoint/2010/main" val="131575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FE4C8-3EF8-49DF-84DA-4B0A6D86AE2D}" type="datetimeFigureOut">
              <a:rPr lang="en-US" smtClean="0"/>
              <a:t>06-Jan-17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B6018-1CEB-4245-8E0E-6DFA9FC34FCE}" type="slidenum">
              <a:rPr lang="en-US" smtClean="0"/>
              <a:t>‹#›</a:t>
            </a:fld>
            <a:endParaRPr lang="en-US"/>
          </a:p>
        </p:txBody>
      </p:sp>
    </p:spTree>
    <p:extLst>
      <p:ext uri="{BB962C8B-B14F-4D97-AF65-F5344CB8AC3E}">
        <p14:creationId xmlns:p14="http://schemas.microsoft.com/office/powerpoint/2010/main" val="307669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6808" y="1695962"/>
            <a:ext cx="5685082" cy="1938992"/>
          </a:xfrm>
          <a:prstGeom prst="rect">
            <a:avLst/>
          </a:prstGeom>
        </p:spPr>
        <p:txBody>
          <a:bodyPr wrap="none">
            <a:spAutoFit/>
          </a:bodyPr>
          <a:lstStyle/>
          <a:p>
            <a:pPr algn="ctr"/>
            <a:r>
              <a:rPr lang="en-US" sz="6000" b="1" dirty="0">
                <a:solidFill>
                  <a:srgbClr val="FF0000"/>
                </a:solidFill>
                <a:latin typeface="Times New Roman" panose="02020603050405020304" pitchFamily="18" charset="0"/>
                <a:ea typeface="Times New Roman" panose="02020603050405020304" pitchFamily="18" charset="0"/>
              </a:rPr>
              <a:t>Research is </a:t>
            </a:r>
            <a:endParaRPr lang="en-US" sz="6000" b="1" dirty="0" smtClean="0">
              <a:solidFill>
                <a:srgbClr val="FF0000"/>
              </a:solidFill>
              <a:latin typeface="Times New Roman" panose="02020603050405020304" pitchFamily="18" charset="0"/>
              <a:ea typeface="Times New Roman" panose="02020603050405020304" pitchFamily="18" charset="0"/>
            </a:endParaRPr>
          </a:p>
          <a:p>
            <a:pPr algn="ctr"/>
            <a:r>
              <a:rPr lang="en-US" sz="6000" b="1" dirty="0" smtClean="0">
                <a:solidFill>
                  <a:srgbClr val="FF0000"/>
                </a:solidFill>
                <a:latin typeface="Times New Roman" panose="02020603050405020304" pitchFamily="18" charset="0"/>
                <a:ea typeface="Times New Roman" panose="02020603050405020304" pitchFamily="18" charset="0"/>
              </a:rPr>
              <a:t>digging </a:t>
            </a:r>
            <a:r>
              <a:rPr lang="en-US" sz="6000" b="1" dirty="0">
                <a:solidFill>
                  <a:srgbClr val="FF0000"/>
                </a:solidFill>
                <a:latin typeface="Times New Roman" panose="02020603050405020304" pitchFamily="18" charset="0"/>
                <a:ea typeface="Times New Roman" panose="02020603050405020304" pitchFamily="18" charset="0"/>
              </a:rPr>
              <a:t>for truth</a:t>
            </a:r>
            <a:endParaRPr lang="en-US" sz="60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480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89538" y="222738"/>
            <a:ext cx="9542585" cy="6635261"/>
            <a:chOff x="-2527588" y="0"/>
            <a:chExt cx="9543117" cy="3415284"/>
          </a:xfrm>
        </p:grpSpPr>
        <p:sp>
          <p:nvSpPr>
            <p:cNvPr id="3" name="Rectangle 2"/>
            <p:cNvSpPr/>
            <p:nvPr/>
          </p:nvSpPr>
          <p:spPr>
            <a:xfrm>
              <a:off x="-1988296" y="148828"/>
              <a:ext cx="7417243"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supports </a:t>
              </a: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conflicting </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agendas </a:t>
              </a:r>
            </a:p>
          </p:txBody>
        </p:sp>
        <p:sp>
          <p:nvSpPr>
            <p:cNvPr id="4" name="Rectangle 3"/>
            <p:cNvSpPr/>
            <p:nvPr/>
          </p:nvSpPr>
          <p:spPr>
            <a:xfrm>
              <a:off x="4253482" y="3240025"/>
              <a:ext cx="50673"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8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1800716" y="452458"/>
              <a:ext cx="7960413" cy="2962825"/>
            </a:xfrm>
            <a:prstGeom prst="rect">
              <a:avLst/>
            </a:prstGeom>
          </p:spPr>
        </p:pic>
        <p:sp>
          <p:nvSpPr>
            <p:cNvPr id="6" name="Shape 91"/>
            <p:cNvSpPr/>
            <p:nvPr/>
          </p:nvSpPr>
          <p:spPr>
            <a:xfrm>
              <a:off x="-2527588" y="0"/>
              <a:ext cx="9543117"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3088300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6938" y="105507"/>
            <a:ext cx="11488615" cy="6752493"/>
          </a:xfrm>
          <a:prstGeom prst="rect">
            <a:avLst/>
          </a:prstGeom>
        </p:spPr>
      </p:pic>
    </p:spTree>
    <p:extLst>
      <p:ext uri="{BB962C8B-B14F-4D97-AF65-F5344CB8AC3E}">
        <p14:creationId xmlns:p14="http://schemas.microsoft.com/office/powerpoint/2010/main" val="103104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8923" y="222738"/>
            <a:ext cx="11230707" cy="6353908"/>
            <a:chOff x="0" y="0"/>
            <a:chExt cx="4558284" cy="3415284"/>
          </a:xfrm>
        </p:grpSpPr>
        <p:sp>
          <p:nvSpPr>
            <p:cNvPr id="3" name="Rectangle 2"/>
            <p:cNvSpPr/>
            <p:nvPr/>
          </p:nvSpPr>
          <p:spPr>
            <a:xfrm>
              <a:off x="980848" y="80977"/>
              <a:ext cx="3285207" cy="344219"/>
            </a:xfrm>
            <a:prstGeom prst="rect">
              <a:avLst/>
            </a:prstGeom>
            <a:ln>
              <a:noFill/>
            </a:ln>
          </p:spPr>
          <p:txBody>
            <a:bodyPr lIns="0" tIns="0" rIns="0" bIns="0" rtlCol="0">
              <a:noAutofit/>
            </a:bodyPr>
            <a:lstStyle/>
            <a:p>
              <a:pPr marL="0" marR="0">
                <a:lnSpc>
                  <a:spcPct val="115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is </a:t>
              </a:r>
              <a:r>
                <a:rPr lang="en-US" sz="36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cos</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tly $$$ </a:t>
              </a:r>
            </a:p>
          </p:txBody>
        </p:sp>
        <p:sp>
          <p:nvSpPr>
            <p:cNvPr id="4" name="Rectangle 3"/>
            <p:cNvSpPr/>
            <p:nvPr/>
          </p:nvSpPr>
          <p:spPr>
            <a:xfrm>
              <a:off x="4215382" y="3240025"/>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10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565404" y="691896"/>
              <a:ext cx="3276600" cy="2456688"/>
            </a:xfrm>
            <a:prstGeom prst="rect">
              <a:avLst/>
            </a:prstGeom>
          </p:spPr>
        </p:pic>
        <p:sp>
          <p:nvSpPr>
            <p:cNvPr id="6" name="Shape 1145"/>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42185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1324" y="211014"/>
            <a:ext cx="10961076" cy="6646985"/>
            <a:chOff x="-3195839" y="0"/>
            <a:chExt cx="8546598" cy="3415284"/>
          </a:xfrm>
        </p:grpSpPr>
        <p:sp>
          <p:nvSpPr>
            <p:cNvPr id="3" name="Rectangle 2"/>
            <p:cNvSpPr/>
            <p:nvPr/>
          </p:nvSpPr>
          <p:spPr>
            <a:xfrm>
              <a:off x="-1945740" y="92537"/>
              <a:ext cx="6975519" cy="303631"/>
            </a:xfrm>
            <a:prstGeom prst="rect">
              <a:avLst/>
            </a:prstGeom>
            <a:ln>
              <a:noFill/>
            </a:ln>
          </p:spPr>
          <p:txBody>
            <a:bodyPr lIns="0" tIns="0" rIns="0" bIns="0" rtlCol="0">
              <a:noAutofit/>
            </a:bodyPr>
            <a:lstStyle/>
            <a:p>
              <a:pPr>
                <a:lnSpc>
                  <a:spcPct val="115000"/>
                </a:lnSpc>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Majority of data collected is </a:t>
              </a:r>
              <a:r>
                <a:rPr lang="en-US" sz="32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never used</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0" marR="0">
                <a:lnSpc>
                  <a:spcPct val="115000"/>
                </a:lnSpc>
                <a:spcBef>
                  <a:spcPts val="0"/>
                </a:spcBef>
                <a:spcAft>
                  <a:spcPts val="0"/>
                </a:spcAft>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1991867" y="472586"/>
              <a:ext cx="766076" cy="303631"/>
            </a:xfrm>
            <a:prstGeom prst="rect">
              <a:avLst/>
            </a:prstGeom>
            <a:ln>
              <a:noFill/>
            </a:ln>
          </p:spPr>
          <p:txBody>
            <a:bodyPr lIns="0" tIns="0" rIns="0" bIns="0" rtlCol="0">
              <a:noAutofit/>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used!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4215382" y="3240027"/>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11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p:nvPr/>
          </p:nvPicPr>
          <p:blipFill>
            <a:blip r:embed="rId2"/>
            <a:stretch>
              <a:fillRect/>
            </a:stretch>
          </p:blipFill>
          <p:spPr>
            <a:xfrm>
              <a:off x="-2464580" y="421641"/>
              <a:ext cx="7394864" cy="2505963"/>
            </a:xfrm>
            <a:prstGeom prst="rect">
              <a:avLst/>
            </a:prstGeom>
          </p:spPr>
        </p:pic>
        <p:sp>
          <p:nvSpPr>
            <p:cNvPr id="7" name="Shape 1158"/>
            <p:cNvSpPr/>
            <p:nvPr/>
          </p:nvSpPr>
          <p:spPr>
            <a:xfrm>
              <a:off x="-3195839" y="0"/>
              <a:ext cx="8546598"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97581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5444" y="0"/>
            <a:ext cx="10282889" cy="6858000"/>
            <a:chOff x="-3031709" y="-1721615"/>
            <a:chExt cx="9566565" cy="5136899"/>
          </a:xfrm>
        </p:grpSpPr>
        <p:sp>
          <p:nvSpPr>
            <p:cNvPr id="3" name="Rectangle 2"/>
            <p:cNvSpPr/>
            <p:nvPr/>
          </p:nvSpPr>
          <p:spPr>
            <a:xfrm>
              <a:off x="-2568916" y="-1569987"/>
              <a:ext cx="8938711" cy="303630"/>
            </a:xfrm>
            <a:prstGeom prst="rect">
              <a:avLst/>
            </a:prstGeom>
            <a:ln>
              <a:noFill/>
            </a:ln>
          </p:spPr>
          <p:txBody>
            <a:bodyPr lIns="0" tIns="0" rIns="0" bIns="0" rtlCol="0">
              <a:noAutofit/>
            </a:bodyPr>
            <a:lstStyle/>
            <a:p>
              <a:pPr>
                <a:lnSpc>
                  <a:spcPct val="115000"/>
                </a:lnSpc>
              </a:pP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Research findings are too technical to understand/ disseminate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understand/ disseminate!!!</a:t>
              </a:r>
            </a:p>
          </p:txBody>
        </p:sp>
        <p:sp>
          <p:nvSpPr>
            <p:cNvPr id="4" name="Rectangle 3"/>
            <p:cNvSpPr/>
            <p:nvPr/>
          </p:nvSpPr>
          <p:spPr>
            <a:xfrm>
              <a:off x="870203" y="420769"/>
              <a:ext cx="3747507"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 disseminate!!!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4215382" y="3240025"/>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12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p:nvPr/>
          </p:nvPicPr>
          <p:blipFill>
            <a:blip r:embed="rId2"/>
            <a:stretch>
              <a:fillRect/>
            </a:stretch>
          </p:blipFill>
          <p:spPr>
            <a:xfrm>
              <a:off x="-3031709" y="-1114730"/>
              <a:ext cx="9566564" cy="4176446"/>
            </a:xfrm>
            <a:prstGeom prst="rect">
              <a:avLst/>
            </a:prstGeom>
          </p:spPr>
        </p:pic>
        <p:sp>
          <p:nvSpPr>
            <p:cNvPr id="7" name="Shape 1164"/>
            <p:cNvSpPr/>
            <p:nvPr/>
          </p:nvSpPr>
          <p:spPr>
            <a:xfrm>
              <a:off x="-2773786" y="-1721615"/>
              <a:ext cx="9308642" cy="5136899"/>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38819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877" y="591894"/>
            <a:ext cx="11230707" cy="3725315"/>
          </a:xfrm>
          <a:prstGeom prst="rect">
            <a:avLst/>
          </a:prstGeom>
        </p:spPr>
        <p:txBody>
          <a:bodyPr wrap="square">
            <a:spAutoFit/>
          </a:bodyPr>
          <a:lstStyle/>
          <a:p>
            <a:pPr marL="471170" marR="0" indent="-471170">
              <a:lnSpc>
                <a:spcPct val="103000"/>
              </a:lnSpc>
              <a:spcBef>
                <a:spcPts val="0"/>
              </a:spcBef>
              <a:spcAft>
                <a:spcPts val="840"/>
              </a:spcAft>
            </a:pPr>
            <a:r>
              <a:rPr lang="en-US" sz="4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is about creating reliable evidence to </a:t>
            </a:r>
          </a:p>
          <a:p>
            <a:pPr>
              <a:lnSpc>
                <a:spcPct val="103000"/>
              </a:lnSpc>
              <a:spcAft>
                <a:spcPts val="4080"/>
              </a:spcAft>
            </a:pPr>
            <a:r>
              <a:rPr lang="en-US" sz="4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 practice and policy</a:t>
            </a:r>
          </a:p>
          <a:p>
            <a:pPr marL="742315" marR="0" indent="-742315">
              <a:lnSpc>
                <a:spcPct val="101000"/>
              </a:lnSpc>
              <a:spcBef>
                <a:spcPts val="0"/>
              </a:spcBef>
              <a:spcAft>
                <a:spcPts val="5255"/>
              </a:spcAft>
            </a:pPr>
            <a:r>
              <a:rPr lang="en-US" sz="4800" dirty="0" smtClean="0">
                <a:solidFill>
                  <a:srgbClr val="00B050"/>
                </a:solidFill>
                <a:effectLst/>
                <a:latin typeface="Calibri" panose="020F0502020204030204" pitchFamily="34" charset="0"/>
                <a:ea typeface="Calibri" panose="020F0502020204030204" pitchFamily="34" charset="0"/>
                <a:cs typeface="Calibri" panose="020F0502020204030204" pitchFamily="34" charset="0"/>
              </a:rPr>
              <a:t>It might guide you on what to do</a:t>
            </a:r>
            <a:endParaRPr lang="en-US" sz="4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32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1692" y="0"/>
            <a:ext cx="11101753" cy="6940062"/>
            <a:chOff x="0" y="0"/>
            <a:chExt cx="4558284" cy="3415284"/>
          </a:xfrm>
        </p:grpSpPr>
        <p:sp>
          <p:nvSpPr>
            <p:cNvPr id="3" name="Rectangle 2"/>
            <p:cNvSpPr/>
            <p:nvPr/>
          </p:nvSpPr>
          <p:spPr>
            <a:xfrm>
              <a:off x="4215382" y="3240025"/>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14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32004" y="135636"/>
              <a:ext cx="4343400" cy="3147060"/>
            </a:xfrm>
            <a:prstGeom prst="rect">
              <a:avLst/>
            </a:prstGeom>
          </p:spPr>
        </p:pic>
        <p:sp>
          <p:nvSpPr>
            <p:cNvPr id="5" name="Shape 1183"/>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243089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59877" y="0"/>
            <a:ext cx="9812215" cy="6858000"/>
            <a:chOff x="-3174" y="0"/>
            <a:chExt cx="4575175" cy="3423158"/>
          </a:xfrm>
        </p:grpSpPr>
        <p:sp>
          <p:nvSpPr>
            <p:cNvPr id="3" name="Rectangle 2"/>
            <p:cNvSpPr/>
            <p:nvPr/>
          </p:nvSpPr>
          <p:spPr>
            <a:xfrm>
              <a:off x="4221478" y="3240027"/>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15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3174" y="13208"/>
              <a:ext cx="4575175" cy="3409950"/>
            </a:xfrm>
            <a:prstGeom prst="rect">
              <a:avLst/>
            </a:prstGeom>
          </p:spPr>
        </p:pic>
        <p:sp>
          <p:nvSpPr>
            <p:cNvPr id="5" name="Shape 1195"/>
            <p:cNvSpPr/>
            <p:nvPr/>
          </p:nvSpPr>
          <p:spPr>
            <a:xfrm>
              <a:off x="6096"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99172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2954" y="1611801"/>
            <a:ext cx="8979877" cy="2084673"/>
          </a:xfrm>
          <a:prstGeom prst="rect">
            <a:avLst/>
          </a:prstGeom>
        </p:spPr>
        <p:txBody>
          <a:bodyPr wrap="square">
            <a:spAutoFit/>
          </a:bodyPr>
          <a:lstStyle/>
          <a:p>
            <a:pPr marL="471170" marR="0" indent="-471170">
              <a:lnSpc>
                <a:spcPct val="103000"/>
              </a:lnSpc>
              <a:spcBef>
                <a:spcPts val="0"/>
              </a:spcBef>
              <a:spcAft>
                <a:spcPts val="840"/>
              </a:spcAft>
            </a:pPr>
            <a:r>
              <a:rPr lang="en-US" sz="4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is about creating reliable evidence to inform practice and policy</a:t>
            </a:r>
          </a:p>
          <a:p>
            <a:pPr marL="393065" marR="0" indent="-393065">
              <a:lnSpc>
                <a:spcPct val="101000"/>
              </a:lnSpc>
              <a:spcBef>
                <a:spcPts val="0"/>
              </a:spcBef>
              <a:spcAft>
                <a:spcPts val="5255"/>
              </a:spcAft>
            </a:pPr>
            <a:r>
              <a:rPr lang="en-US" sz="4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It might guide you on what </a:t>
            </a:r>
            <a:r>
              <a:rPr lang="en-US" sz="4000" u="sng" dirty="0" smtClean="0">
                <a:solidFill>
                  <a:srgbClr val="FF0000"/>
                </a:solidFill>
                <a:effectLst/>
                <a:uFill>
                  <a:solidFill>
                    <a:srgbClr val="FF0000"/>
                  </a:solidFill>
                </a:uFill>
                <a:latin typeface="Calibri" panose="020F0502020204030204" pitchFamily="34" charset="0"/>
                <a:ea typeface="Calibri" panose="020F0502020204030204" pitchFamily="34" charset="0"/>
                <a:cs typeface="Calibri" panose="020F0502020204030204" pitchFamily="34" charset="0"/>
              </a:rPr>
              <a:t>NOT </a:t>
            </a:r>
            <a:r>
              <a:rPr lang="en-US" sz="4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to do</a:t>
            </a:r>
            <a:endParaRPr lang="en-US" sz="4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03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724" y="0"/>
            <a:ext cx="10679722" cy="6858000"/>
            <a:chOff x="0" y="0"/>
            <a:chExt cx="4558284" cy="3415284"/>
          </a:xfrm>
        </p:grpSpPr>
        <p:sp>
          <p:nvSpPr>
            <p:cNvPr id="3" name="Rectangle 2"/>
            <p:cNvSpPr/>
            <p:nvPr/>
          </p:nvSpPr>
          <p:spPr>
            <a:xfrm>
              <a:off x="4215382" y="3240027"/>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17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32004" y="184404"/>
              <a:ext cx="4343400" cy="3200400"/>
            </a:xfrm>
            <a:prstGeom prst="rect">
              <a:avLst/>
            </a:prstGeom>
          </p:spPr>
        </p:pic>
        <p:sp>
          <p:nvSpPr>
            <p:cNvPr id="5" name="Shape 1215"/>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359825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2" y="703829"/>
            <a:ext cx="11464119" cy="2308324"/>
          </a:xfrm>
          <a:prstGeom prst="rect">
            <a:avLst/>
          </a:prstGeom>
        </p:spPr>
        <p:txBody>
          <a:bodyPr wrap="square">
            <a:spAutoFit/>
          </a:bodyPr>
          <a:lstStyle/>
          <a:p>
            <a:r>
              <a:rPr lang="en-US" sz="4800" dirty="0">
                <a:solidFill>
                  <a:srgbClr val="FF0000"/>
                </a:solidFill>
                <a:latin typeface="Times New Roman" panose="02020603050405020304" pitchFamily="18" charset="0"/>
                <a:ea typeface="Times New Roman" panose="02020603050405020304" pitchFamily="18" charset="0"/>
              </a:rPr>
              <a:t>Why research is so </a:t>
            </a:r>
            <a:r>
              <a:rPr lang="en-US" sz="4800" dirty="0" smtClean="0">
                <a:solidFill>
                  <a:srgbClr val="FF0000"/>
                </a:solidFill>
                <a:latin typeface="Times New Roman" panose="02020603050405020304" pitchFamily="18" charset="0"/>
                <a:ea typeface="Times New Roman" panose="02020603050405020304" pitchFamily="18" charset="0"/>
              </a:rPr>
              <a:t>important?</a:t>
            </a:r>
          </a:p>
          <a:p>
            <a:endParaRPr lang="en-US" sz="4800" dirty="0">
              <a:solidFill>
                <a:srgbClr val="FF0000"/>
              </a:solidFill>
              <a:latin typeface="Times New Roman" panose="02020603050405020304" pitchFamily="18" charset="0"/>
              <a:ea typeface="Times New Roman" panose="02020603050405020304" pitchFamily="18" charset="0"/>
            </a:endParaRPr>
          </a:p>
          <a:p>
            <a:r>
              <a:rPr lang="en-US" sz="4800" dirty="0">
                <a:solidFill>
                  <a:srgbClr val="FF0000"/>
                </a:solidFill>
                <a:latin typeface="Times New Roman" panose="02020603050405020304" pitchFamily="18" charset="0"/>
                <a:ea typeface="Times New Roman" panose="02020603050405020304" pitchFamily="18" charset="0"/>
              </a:rPr>
              <a:t>It is an indicator for evolution in any country</a:t>
            </a:r>
            <a:endParaRPr lang="en-US" sz="4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869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677" y="0"/>
            <a:ext cx="11887199" cy="6858000"/>
            <a:chOff x="0" y="0"/>
            <a:chExt cx="4558284" cy="3415284"/>
          </a:xfrm>
        </p:grpSpPr>
        <p:sp>
          <p:nvSpPr>
            <p:cNvPr id="3" name="Rectangle 2"/>
            <p:cNvSpPr/>
            <p:nvPr/>
          </p:nvSpPr>
          <p:spPr>
            <a:xfrm>
              <a:off x="4215382" y="3240025"/>
              <a:ext cx="101346"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18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186792" y="184404"/>
              <a:ext cx="4129936" cy="3186684"/>
            </a:xfrm>
            <a:prstGeom prst="rect">
              <a:avLst/>
            </a:prstGeom>
          </p:spPr>
        </p:pic>
        <p:sp>
          <p:nvSpPr>
            <p:cNvPr id="5" name="Shape 1219"/>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74747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46817"/>
            <a:ext cx="10750062" cy="4385047"/>
          </a:xfrm>
          <a:prstGeom prst="rect">
            <a:avLst/>
          </a:prstGeom>
        </p:spPr>
        <p:txBody>
          <a:bodyPr wrap="square">
            <a:spAutoFit/>
          </a:bodyPr>
          <a:lstStyle/>
          <a:p>
            <a:pPr marL="6350" marR="0" indent="-6350" algn="ctr">
              <a:lnSpc>
                <a:spcPct val="102000"/>
              </a:lnSpc>
              <a:spcBef>
                <a:spcPts val="0"/>
              </a:spcBef>
              <a:spcAft>
                <a:spcPts val="239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Definition for Research</a:t>
            </a:r>
          </a:p>
          <a:p>
            <a:pPr marL="342900" marR="0" lvl="0" indent="-342900" fontAlgn="base">
              <a:lnSpc>
                <a:spcPct val="101000"/>
              </a:lnSpc>
              <a:spcBef>
                <a:spcPts val="0"/>
              </a:spcBef>
              <a:spcAft>
                <a:spcPts val="1910"/>
              </a:spcAft>
              <a:buClr>
                <a:srgbClr val="000000"/>
              </a:buClr>
              <a:buSzPts val="1800"/>
              <a:buFont typeface="Arial" panose="020B0604020202020204" pitchFamily="34" charset="0"/>
              <a:buChar char="•"/>
            </a:pP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Research is an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organized activity </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with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specific objectives </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on a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problem or issue</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supported by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compilation of related data</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and facts </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involving application of</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3600" u="sng"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relevant and valid tools </a:t>
            </a:r>
            <a:r>
              <a:rPr lang="en-US" sz="3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for data collection and analysis and deriving logically sound inferences based on originality  </a:t>
            </a:r>
            <a:endParaRPr lang="en-US" sz="36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21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5"/>
          <p:cNvSpPr>
            <a:spLocks noChangeArrowheads="1"/>
          </p:cNvSpPr>
          <p:nvPr/>
        </p:nvSpPr>
        <p:spPr bwMode="auto">
          <a:xfrm>
            <a:off x="949569" y="22270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7380457" y="250288"/>
            <a:ext cx="4558030" cy="3415030"/>
            <a:chOff x="0" y="0"/>
            <a:chExt cx="4558284" cy="3415284"/>
          </a:xfrm>
        </p:grpSpPr>
        <p:sp>
          <p:nvSpPr>
            <p:cNvPr id="22" name="Shape 1248"/>
            <p:cNvSpPr/>
            <p:nvPr/>
          </p:nvSpPr>
          <p:spPr>
            <a:xfrm>
              <a:off x="3968496" y="225552"/>
              <a:ext cx="53340" cy="134112"/>
            </a:xfrm>
            <a:custGeom>
              <a:avLst/>
              <a:gdLst/>
              <a:ahLst/>
              <a:cxnLst/>
              <a:rect l="0" t="0" r="0" b="0"/>
              <a:pathLst>
                <a:path w="53340" h="134112">
                  <a:moveTo>
                    <a:pt x="25908" y="0"/>
                  </a:moveTo>
                  <a:lnTo>
                    <a:pt x="32004" y="1524"/>
                  </a:lnTo>
                  <a:lnTo>
                    <a:pt x="36576" y="3048"/>
                  </a:lnTo>
                  <a:lnTo>
                    <a:pt x="41148" y="4572"/>
                  </a:lnTo>
                  <a:lnTo>
                    <a:pt x="45720" y="7620"/>
                  </a:lnTo>
                  <a:lnTo>
                    <a:pt x="48768" y="12192"/>
                  </a:lnTo>
                  <a:lnTo>
                    <a:pt x="50292" y="16764"/>
                  </a:lnTo>
                  <a:lnTo>
                    <a:pt x="51816" y="21336"/>
                  </a:lnTo>
                  <a:lnTo>
                    <a:pt x="53340" y="25908"/>
                  </a:lnTo>
                  <a:lnTo>
                    <a:pt x="53340" y="106680"/>
                  </a:lnTo>
                  <a:lnTo>
                    <a:pt x="51816" y="112776"/>
                  </a:lnTo>
                  <a:lnTo>
                    <a:pt x="50292" y="117348"/>
                  </a:lnTo>
                  <a:lnTo>
                    <a:pt x="48768" y="121920"/>
                  </a:lnTo>
                  <a:lnTo>
                    <a:pt x="45720" y="126492"/>
                  </a:lnTo>
                  <a:lnTo>
                    <a:pt x="41148" y="129540"/>
                  </a:lnTo>
                  <a:lnTo>
                    <a:pt x="36576" y="131064"/>
                  </a:lnTo>
                  <a:lnTo>
                    <a:pt x="32004" y="132588"/>
                  </a:lnTo>
                  <a:lnTo>
                    <a:pt x="25908" y="134112"/>
                  </a:lnTo>
                  <a:lnTo>
                    <a:pt x="21336" y="132588"/>
                  </a:lnTo>
                  <a:lnTo>
                    <a:pt x="16764" y="131064"/>
                  </a:lnTo>
                  <a:lnTo>
                    <a:pt x="12192" y="129540"/>
                  </a:lnTo>
                  <a:lnTo>
                    <a:pt x="7620" y="126492"/>
                  </a:lnTo>
                  <a:lnTo>
                    <a:pt x="4572" y="121920"/>
                  </a:lnTo>
                  <a:lnTo>
                    <a:pt x="1524" y="117348"/>
                  </a:lnTo>
                  <a:lnTo>
                    <a:pt x="0" y="112776"/>
                  </a:lnTo>
                  <a:lnTo>
                    <a:pt x="0" y="25908"/>
                  </a:lnTo>
                  <a:lnTo>
                    <a:pt x="0" y="21336"/>
                  </a:lnTo>
                  <a:lnTo>
                    <a:pt x="1524" y="16764"/>
                  </a:lnTo>
                  <a:lnTo>
                    <a:pt x="4572" y="12192"/>
                  </a:lnTo>
                  <a:lnTo>
                    <a:pt x="7620" y="7620"/>
                  </a:lnTo>
                  <a:lnTo>
                    <a:pt x="12192" y="4572"/>
                  </a:lnTo>
                  <a:lnTo>
                    <a:pt x="16764" y="3048"/>
                  </a:lnTo>
                  <a:lnTo>
                    <a:pt x="21336" y="1524"/>
                  </a:lnTo>
                  <a:lnTo>
                    <a:pt x="25908"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23" name="Shape 1249"/>
            <p:cNvSpPr/>
            <p:nvPr/>
          </p:nvSpPr>
          <p:spPr>
            <a:xfrm>
              <a:off x="4114800" y="283464"/>
              <a:ext cx="109728" cy="109728"/>
            </a:xfrm>
            <a:custGeom>
              <a:avLst/>
              <a:gdLst/>
              <a:ahLst/>
              <a:cxnLst/>
              <a:rect l="0" t="0" r="0" b="0"/>
              <a:pathLst>
                <a:path w="109728" h="109728">
                  <a:moveTo>
                    <a:pt x="83820" y="0"/>
                  </a:moveTo>
                  <a:lnTo>
                    <a:pt x="88392" y="1524"/>
                  </a:lnTo>
                  <a:lnTo>
                    <a:pt x="92964" y="3048"/>
                  </a:lnTo>
                  <a:lnTo>
                    <a:pt x="97536" y="4572"/>
                  </a:lnTo>
                  <a:lnTo>
                    <a:pt x="102108" y="7620"/>
                  </a:lnTo>
                  <a:lnTo>
                    <a:pt x="108204" y="16764"/>
                  </a:lnTo>
                  <a:lnTo>
                    <a:pt x="109728" y="25908"/>
                  </a:lnTo>
                  <a:lnTo>
                    <a:pt x="108204" y="36576"/>
                  </a:lnTo>
                  <a:lnTo>
                    <a:pt x="102108" y="45720"/>
                  </a:lnTo>
                  <a:lnTo>
                    <a:pt x="44196" y="102108"/>
                  </a:lnTo>
                  <a:lnTo>
                    <a:pt x="39624" y="105156"/>
                  </a:lnTo>
                  <a:lnTo>
                    <a:pt x="35052" y="108204"/>
                  </a:lnTo>
                  <a:lnTo>
                    <a:pt x="30480" y="109728"/>
                  </a:lnTo>
                  <a:lnTo>
                    <a:pt x="19812" y="109728"/>
                  </a:lnTo>
                  <a:lnTo>
                    <a:pt x="15240" y="108204"/>
                  </a:lnTo>
                  <a:lnTo>
                    <a:pt x="10668" y="105156"/>
                  </a:lnTo>
                  <a:lnTo>
                    <a:pt x="6096" y="102108"/>
                  </a:lnTo>
                  <a:lnTo>
                    <a:pt x="1524" y="94488"/>
                  </a:lnTo>
                  <a:lnTo>
                    <a:pt x="0" y="83820"/>
                  </a:lnTo>
                  <a:lnTo>
                    <a:pt x="1524" y="74676"/>
                  </a:lnTo>
                  <a:lnTo>
                    <a:pt x="6096" y="65532"/>
                  </a:lnTo>
                  <a:lnTo>
                    <a:pt x="64008" y="7620"/>
                  </a:lnTo>
                  <a:lnTo>
                    <a:pt x="68580" y="4572"/>
                  </a:lnTo>
                  <a:lnTo>
                    <a:pt x="73152" y="3048"/>
                  </a:lnTo>
                  <a:lnTo>
                    <a:pt x="77724" y="1524"/>
                  </a:lnTo>
                  <a:lnTo>
                    <a:pt x="83820"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24" name="Shape 1250"/>
            <p:cNvSpPr/>
            <p:nvPr/>
          </p:nvSpPr>
          <p:spPr>
            <a:xfrm>
              <a:off x="3771900" y="283464"/>
              <a:ext cx="111252" cy="109728"/>
            </a:xfrm>
            <a:custGeom>
              <a:avLst/>
              <a:gdLst/>
              <a:ahLst/>
              <a:cxnLst/>
              <a:rect l="0" t="0" r="0" b="0"/>
              <a:pathLst>
                <a:path w="111252" h="109728">
                  <a:moveTo>
                    <a:pt x="27432" y="0"/>
                  </a:moveTo>
                  <a:lnTo>
                    <a:pt x="32004" y="1524"/>
                  </a:lnTo>
                  <a:lnTo>
                    <a:pt x="36576" y="3048"/>
                  </a:lnTo>
                  <a:lnTo>
                    <a:pt x="41148" y="4572"/>
                  </a:lnTo>
                  <a:lnTo>
                    <a:pt x="45720" y="7620"/>
                  </a:lnTo>
                  <a:lnTo>
                    <a:pt x="102108" y="65532"/>
                  </a:lnTo>
                  <a:lnTo>
                    <a:pt x="108204" y="74676"/>
                  </a:lnTo>
                  <a:lnTo>
                    <a:pt x="111252" y="83820"/>
                  </a:lnTo>
                  <a:lnTo>
                    <a:pt x="108204" y="94488"/>
                  </a:lnTo>
                  <a:lnTo>
                    <a:pt x="102108" y="102108"/>
                  </a:lnTo>
                  <a:lnTo>
                    <a:pt x="97536" y="105156"/>
                  </a:lnTo>
                  <a:lnTo>
                    <a:pt x="94488" y="108204"/>
                  </a:lnTo>
                  <a:lnTo>
                    <a:pt x="88392" y="109728"/>
                  </a:lnTo>
                  <a:lnTo>
                    <a:pt x="79248" y="109728"/>
                  </a:lnTo>
                  <a:lnTo>
                    <a:pt x="74676" y="108204"/>
                  </a:lnTo>
                  <a:lnTo>
                    <a:pt x="70104" y="105156"/>
                  </a:lnTo>
                  <a:lnTo>
                    <a:pt x="65532" y="102108"/>
                  </a:lnTo>
                  <a:lnTo>
                    <a:pt x="7620" y="45720"/>
                  </a:lnTo>
                  <a:lnTo>
                    <a:pt x="1524" y="36576"/>
                  </a:lnTo>
                  <a:lnTo>
                    <a:pt x="0" y="25908"/>
                  </a:lnTo>
                  <a:lnTo>
                    <a:pt x="1524" y="16764"/>
                  </a:lnTo>
                  <a:lnTo>
                    <a:pt x="7620" y="7620"/>
                  </a:lnTo>
                  <a:lnTo>
                    <a:pt x="12192" y="4572"/>
                  </a:lnTo>
                  <a:lnTo>
                    <a:pt x="16764" y="3048"/>
                  </a:lnTo>
                  <a:lnTo>
                    <a:pt x="21336" y="1524"/>
                  </a:lnTo>
                  <a:lnTo>
                    <a:pt x="27432"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25" name="Shape 1251"/>
            <p:cNvSpPr/>
            <p:nvPr/>
          </p:nvSpPr>
          <p:spPr>
            <a:xfrm>
              <a:off x="3729228" y="669036"/>
              <a:ext cx="568452" cy="565404"/>
            </a:xfrm>
            <a:custGeom>
              <a:avLst/>
              <a:gdLst/>
              <a:ahLst/>
              <a:cxnLst/>
              <a:rect l="0" t="0" r="0" b="0"/>
              <a:pathLst>
                <a:path w="568452" h="565404">
                  <a:moveTo>
                    <a:pt x="283464" y="0"/>
                  </a:moveTo>
                  <a:lnTo>
                    <a:pt x="312420" y="1524"/>
                  </a:lnTo>
                  <a:lnTo>
                    <a:pt x="341376" y="6096"/>
                  </a:lnTo>
                  <a:lnTo>
                    <a:pt x="368808" y="13716"/>
                  </a:lnTo>
                  <a:lnTo>
                    <a:pt x="394716" y="22860"/>
                  </a:lnTo>
                  <a:lnTo>
                    <a:pt x="419100" y="35052"/>
                  </a:lnTo>
                  <a:lnTo>
                    <a:pt x="443484" y="48768"/>
                  </a:lnTo>
                  <a:lnTo>
                    <a:pt x="464820" y="64008"/>
                  </a:lnTo>
                  <a:lnTo>
                    <a:pt x="486156" y="82296"/>
                  </a:lnTo>
                  <a:lnTo>
                    <a:pt x="504444" y="103632"/>
                  </a:lnTo>
                  <a:lnTo>
                    <a:pt x="519684" y="124968"/>
                  </a:lnTo>
                  <a:lnTo>
                    <a:pt x="533400" y="147828"/>
                  </a:lnTo>
                  <a:lnTo>
                    <a:pt x="547116" y="173736"/>
                  </a:lnTo>
                  <a:lnTo>
                    <a:pt x="556260" y="198120"/>
                  </a:lnTo>
                  <a:lnTo>
                    <a:pt x="562356" y="225552"/>
                  </a:lnTo>
                  <a:lnTo>
                    <a:pt x="566928" y="254508"/>
                  </a:lnTo>
                  <a:lnTo>
                    <a:pt x="568452" y="283464"/>
                  </a:lnTo>
                  <a:lnTo>
                    <a:pt x="566928" y="312420"/>
                  </a:lnTo>
                  <a:lnTo>
                    <a:pt x="562356" y="339852"/>
                  </a:lnTo>
                  <a:lnTo>
                    <a:pt x="556260" y="367284"/>
                  </a:lnTo>
                  <a:lnTo>
                    <a:pt x="547116" y="393192"/>
                  </a:lnTo>
                  <a:lnTo>
                    <a:pt x="533400" y="417576"/>
                  </a:lnTo>
                  <a:lnTo>
                    <a:pt x="519684" y="440436"/>
                  </a:lnTo>
                  <a:lnTo>
                    <a:pt x="504444" y="461773"/>
                  </a:lnTo>
                  <a:lnTo>
                    <a:pt x="486156" y="483108"/>
                  </a:lnTo>
                  <a:lnTo>
                    <a:pt x="464820" y="501397"/>
                  </a:lnTo>
                  <a:lnTo>
                    <a:pt x="443484" y="516636"/>
                  </a:lnTo>
                  <a:lnTo>
                    <a:pt x="419100" y="530352"/>
                  </a:lnTo>
                  <a:lnTo>
                    <a:pt x="394716" y="542544"/>
                  </a:lnTo>
                  <a:lnTo>
                    <a:pt x="368808" y="551688"/>
                  </a:lnTo>
                  <a:lnTo>
                    <a:pt x="341376" y="559308"/>
                  </a:lnTo>
                  <a:lnTo>
                    <a:pt x="312420" y="563880"/>
                  </a:lnTo>
                  <a:lnTo>
                    <a:pt x="283464" y="565404"/>
                  </a:lnTo>
                  <a:lnTo>
                    <a:pt x="254508" y="563880"/>
                  </a:lnTo>
                  <a:lnTo>
                    <a:pt x="227076" y="559308"/>
                  </a:lnTo>
                  <a:lnTo>
                    <a:pt x="198120" y="551688"/>
                  </a:lnTo>
                  <a:lnTo>
                    <a:pt x="172212" y="542544"/>
                  </a:lnTo>
                  <a:lnTo>
                    <a:pt x="147828" y="530352"/>
                  </a:lnTo>
                  <a:lnTo>
                    <a:pt x="124968" y="516636"/>
                  </a:lnTo>
                  <a:lnTo>
                    <a:pt x="102108" y="501397"/>
                  </a:lnTo>
                  <a:lnTo>
                    <a:pt x="82296" y="483108"/>
                  </a:lnTo>
                  <a:lnTo>
                    <a:pt x="64008" y="461773"/>
                  </a:lnTo>
                  <a:lnTo>
                    <a:pt x="47244" y="440436"/>
                  </a:lnTo>
                  <a:lnTo>
                    <a:pt x="33528" y="417576"/>
                  </a:lnTo>
                  <a:lnTo>
                    <a:pt x="21336" y="393192"/>
                  </a:lnTo>
                  <a:lnTo>
                    <a:pt x="12192" y="367284"/>
                  </a:lnTo>
                  <a:lnTo>
                    <a:pt x="4572" y="339852"/>
                  </a:lnTo>
                  <a:lnTo>
                    <a:pt x="1524" y="312420"/>
                  </a:lnTo>
                  <a:lnTo>
                    <a:pt x="0" y="283464"/>
                  </a:lnTo>
                  <a:lnTo>
                    <a:pt x="1524" y="254508"/>
                  </a:lnTo>
                  <a:lnTo>
                    <a:pt x="4572" y="225552"/>
                  </a:lnTo>
                  <a:lnTo>
                    <a:pt x="12192" y="198120"/>
                  </a:lnTo>
                  <a:lnTo>
                    <a:pt x="21336" y="173736"/>
                  </a:lnTo>
                  <a:lnTo>
                    <a:pt x="33528" y="147828"/>
                  </a:lnTo>
                  <a:lnTo>
                    <a:pt x="47244" y="124968"/>
                  </a:lnTo>
                  <a:lnTo>
                    <a:pt x="64008" y="103632"/>
                  </a:lnTo>
                  <a:lnTo>
                    <a:pt x="82296" y="82296"/>
                  </a:lnTo>
                  <a:lnTo>
                    <a:pt x="102108" y="64008"/>
                  </a:lnTo>
                  <a:lnTo>
                    <a:pt x="124968" y="48768"/>
                  </a:lnTo>
                  <a:lnTo>
                    <a:pt x="147828" y="35052"/>
                  </a:lnTo>
                  <a:lnTo>
                    <a:pt x="172212" y="22860"/>
                  </a:lnTo>
                  <a:lnTo>
                    <a:pt x="198120" y="13716"/>
                  </a:lnTo>
                  <a:lnTo>
                    <a:pt x="227076" y="6096"/>
                  </a:lnTo>
                  <a:lnTo>
                    <a:pt x="254508" y="1524"/>
                  </a:lnTo>
                  <a:lnTo>
                    <a:pt x="283464" y="0"/>
                  </a:lnTo>
                  <a:close/>
                </a:path>
              </a:pathLst>
            </a:custGeom>
            <a:ln w="0" cap="rnd">
              <a:miter lim="127000"/>
            </a:ln>
          </p:spPr>
          <p:style>
            <a:lnRef idx="0">
              <a:srgbClr val="000000"/>
            </a:lnRef>
            <a:fillRef idx="1">
              <a:srgbClr val="BFDDDD"/>
            </a:fillRef>
            <a:effectRef idx="0">
              <a:scrgbClr r="0" g="0" b="0"/>
            </a:effectRef>
            <a:fontRef idx="none"/>
          </p:style>
          <p:txBody>
            <a:bodyPr/>
            <a:lstStyle/>
            <a:p>
              <a:endParaRPr lang="en-US"/>
            </a:p>
          </p:txBody>
        </p:sp>
        <p:sp>
          <p:nvSpPr>
            <p:cNvPr id="26" name="Shape 1252"/>
            <p:cNvSpPr/>
            <p:nvPr/>
          </p:nvSpPr>
          <p:spPr>
            <a:xfrm>
              <a:off x="3867912" y="388620"/>
              <a:ext cx="262128" cy="231648"/>
            </a:xfrm>
            <a:custGeom>
              <a:avLst/>
              <a:gdLst/>
              <a:ahLst/>
              <a:cxnLst/>
              <a:rect l="0" t="0" r="0" b="0"/>
              <a:pathLst>
                <a:path w="262128" h="231648">
                  <a:moveTo>
                    <a:pt x="112776" y="0"/>
                  </a:moveTo>
                  <a:lnTo>
                    <a:pt x="144780" y="0"/>
                  </a:lnTo>
                  <a:lnTo>
                    <a:pt x="160020" y="1524"/>
                  </a:lnTo>
                  <a:lnTo>
                    <a:pt x="173736" y="4572"/>
                  </a:lnTo>
                  <a:lnTo>
                    <a:pt x="187452" y="7620"/>
                  </a:lnTo>
                  <a:lnTo>
                    <a:pt x="199644" y="12192"/>
                  </a:lnTo>
                  <a:lnTo>
                    <a:pt x="210312" y="16764"/>
                  </a:lnTo>
                  <a:lnTo>
                    <a:pt x="219456" y="22860"/>
                  </a:lnTo>
                  <a:lnTo>
                    <a:pt x="228600" y="28956"/>
                  </a:lnTo>
                  <a:lnTo>
                    <a:pt x="236220" y="36576"/>
                  </a:lnTo>
                  <a:lnTo>
                    <a:pt x="243840" y="44196"/>
                  </a:lnTo>
                  <a:lnTo>
                    <a:pt x="248412" y="51816"/>
                  </a:lnTo>
                  <a:lnTo>
                    <a:pt x="252984" y="59436"/>
                  </a:lnTo>
                  <a:lnTo>
                    <a:pt x="257556" y="68580"/>
                  </a:lnTo>
                  <a:lnTo>
                    <a:pt x="259080" y="77724"/>
                  </a:lnTo>
                  <a:lnTo>
                    <a:pt x="260604" y="86868"/>
                  </a:lnTo>
                  <a:lnTo>
                    <a:pt x="262128" y="96012"/>
                  </a:lnTo>
                  <a:lnTo>
                    <a:pt x="260604" y="109728"/>
                  </a:lnTo>
                  <a:lnTo>
                    <a:pt x="257556" y="121920"/>
                  </a:lnTo>
                  <a:lnTo>
                    <a:pt x="252984" y="132588"/>
                  </a:lnTo>
                  <a:lnTo>
                    <a:pt x="248412" y="141732"/>
                  </a:lnTo>
                  <a:lnTo>
                    <a:pt x="240792" y="150876"/>
                  </a:lnTo>
                  <a:lnTo>
                    <a:pt x="233172" y="156972"/>
                  </a:lnTo>
                  <a:lnTo>
                    <a:pt x="225552" y="164592"/>
                  </a:lnTo>
                  <a:lnTo>
                    <a:pt x="216408" y="169164"/>
                  </a:lnTo>
                  <a:lnTo>
                    <a:pt x="207264" y="175260"/>
                  </a:lnTo>
                  <a:lnTo>
                    <a:pt x="199644" y="178308"/>
                  </a:lnTo>
                  <a:lnTo>
                    <a:pt x="190500" y="184404"/>
                  </a:lnTo>
                  <a:lnTo>
                    <a:pt x="182880" y="187452"/>
                  </a:lnTo>
                  <a:lnTo>
                    <a:pt x="175260" y="192024"/>
                  </a:lnTo>
                  <a:lnTo>
                    <a:pt x="169164" y="196596"/>
                  </a:lnTo>
                  <a:lnTo>
                    <a:pt x="164592" y="202692"/>
                  </a:lnTo>
                  <a:lnTo>
                    <a:pt x="160020" y="207264"/>
                  </a:lnTo>
                  <a:lnTo>
                    <a:pt x="156972" y="214884"/>
                  </a:lnTo>
                  <a:lnTo>
                    <a:pt x="152400" y="219456"/>
                  </a:lnTo>
                  <a:lnTo>
                    <a:pt x="149352" y="224028"/>
                  </a:lnTo>
                  <a:lnTo>
                    <a:pt x="143256" y="227076"/>
                  </a:lnTo>
                  <a:lnTo>
                    <a:pt x="138684" y="228600"/>
                  </a:lnTo>
                  <a:lnTo>
                    <a:pt x="132588" y="230124"/>
                  </a:lnTo>
                  <a:lnTo>
                    <a:pt x="124968" y="231648"/>
                  </a:lnTo>
                  <a:lnTo>
                    <a:pt x="117348" y="231648"/>
                  </a:lnTo>
                  <a:lnTo>
                    <a:pt x="108204" y="230124"/>
                  </a:lnTo>
                  <a:lnTo>
                    <a:pt x="99060" y="228600"/>
                  </a:lnTo>
                  <a:lnTo>
                    <a:pt x="92964" y="224028"/>
                  </a:lnTo>
                  <a:lnTo>
                    <a:pt x="88392" y="220980"/>
                  </a:lnTo>
                  <a:lnTo>
                    <a:pt x="83820" y="214884"/>
                  </a:lnTo>
                  <a:lnTo>
                    <a:pt x="80772" y="208788"/>
                  </a:lnTo>
                  <a:lnTo>
                    <a:pt x="79248" y="201168"/>
                  </a:lnTo>
                  <a:lnTo>
                    <a:pt x="79248" y="193548"/>
                  </a:lnTo>
                  <a:lnTo>
                    <a:pt x="80772" y="184404"/>
                  </a:lnTo>
                  <a:lnTo>
                    <a:pt x="82296" y="175260"/>
                  </a:lnTo>
                  <a:lnTo>
                    <a:pt x="86868" y="167640"/>
                  </a:lnTo>
                  <a:lnTo>
                    <a:pt x="91440" y="160020"/>
                  </a:lnTo>
                  <a:lnTo>
                    <a:pt x="97536" y="153924"/>
                  </a:lnTo>
                  <a:lnTo>
                    <a:pt x="105156" y="147828"/>
                  </a:lnTo>
                  <a:lnTo>
                    <a:pt x="114300" y="141732"/>
                  </a:lnTo>
                  <a:lnTo>
                    <a:pt x="123444" y="137160"/>
                  </a:lnTo>
                  <a:lnTo>
                    <a:pt x="134112" y="132588"/>
                  </a:lnTo>
                  <a:lnTo>
                    <a:pt x="141732" y="126492"/>
                  </a:lnTo>
                  <a:lnTo>
                    <a:pt x="149352" y="121920"/>
                  </a:lnTo>
                  <a:lnTo>
                    <a:pt x="153924" y="117348"/>
                  </a:lnTo>
                  <a:lnTo>
                    <a:pt x="156972" y="114300"/>
                  </a:lnTo>
                  <a:lnTo>
                    <a:pt x="158496" y="108204"/>
                  </a:lnTo>
                  <a:lnTo>
                    <a:pt x="160020" y="103632"/>
                  </a:lnTo>
                  <a:lnTo>
                    <a:pt x="160020" y="89916"/>
                  </a:lnTo>
                  <a:lnTo>
                    <a:pt x="158496" y="85344"/>
                  </a:lnTo>
                  <a:lnTo>
                    <a:pt x="155448" y="80772"/>
                  </a:lnTo>
                  <a:lnTo>
                    <a:pt x="150876" y="76200"/>
                  </a:lnTo>
                  <a:lnTo>
                    <a:pt x="146304" y="74676"/>
                  </a:lnTo>
                  <a:lnTo>
                    <a:pt x="140208" y="73152"/>
                  </a:lnTo>
                  <a:lnTo>
                    <a:pt x="134112" y="71628"/>
                  </a:lnTo>
                  <a:lnTo>
                    <a:pt x="128016" y="70104"/>
                  </a:lnTo>
                  <a:lnTo>
                    <a:pt x="121920" y="70104"/>
                  </a:lnTo>
                  <a:lnTo>
                    <a:pt x="117348" y="71628"/>
                  </a:lnTo>
                  <a:lnTo>
                    <a:pt x="111252" y="73152"/>
                  </a:lnTo>
                  <a:lnTo>
                    <a:pt x="106680" y="76200"/>
                  </a:lnTo>
                  <a:lnTo>
                    <a:pt x="100584" y="79248"/>
                  </a:lnTo>
                  <a:lnTo>
                    <a:pt x="96012" y="83820"/>
                  </a:lnTo>
                  <a:lnTo>
                    <a:pt x="89916" y="88392"/>
                  </a:lnTo>
                  <a:lnTo>
                    <a:pt x="85344" y="94488"/>
                  </a:lnTo>
                  <a:lnTo>
                    <a:pt x="79248" y="102108"/>
                  </a:lnTo>
                  <a:lnTo>
                    <a:pt x="74676" y="108204"/>
                  </a:lnTo>
                  <a:lnTo>
                    <a:pt x="70104" y="112776"/>
                  </a:lnTo>
                  <a:lnTo>
                    <a:pt x="65532" y="115824"/>
                  </a:lnTo>
                  <a:lnTo>
                    <a:pt x="60960" y="118872"/>
                  </a:lnTo>
                  <a:lnTo>
                    <a:pt x="56388" y="118872"/>
                  </a:lnTo>
                  <a:lnTo>
                    <a:pt x="50292" y="120396"/>
                  </a:lnTo>
                  <a:lnTo>
                    <a:pt x="35052" y="120396"/>
                  </a:lnTo>
                  <a:lnTo>
                    <a:pt x="25908" y="117348"/>
                  </a:lnTo>
                  <a:lnTo>
                    <a:pt x="18288" y="115824"/>
                  </a:lnTo>
                  <a:lnTo>
                    <a:pt x="12192" y="111252"/>
                  </a:lnTo>
                  <a:lnTo>
                    <a:pt x="7620" y="105156"/>
                  </a:lnTo>
                  <a:lnTo>
                    <a:pt x="3048" y="99060"/>
                  </a:lnTo>
                  <a:lnTo>
                    <a:pt x="1524" y="91440"/>
                  </a:lnTo>
                  <a:lnTo>
                    <a:pt x="0" y="82296"/>
                  </a:lnTo>
                  <a:lnTo>
                    <a:pt x="0" y="76200"/>
                  </a:lnTo>
                  <a:lnTo>
                    <a:pt x="1524" y="70104"/>
                  </a:lnTo>
                  <a:lnTo>
                    <a:pt x="4572" y="62484"/>
                  </a:lnTo>
                  <a:lnTo>
                    <a:pt x="7620" y="56388"/>
                  </a:lnTo>
                  <a:lnTo>
                    <a:pt x="12192" y="48768"/>
                  </a:lnTo>
                  <a:lnTo>
                    <a:pt x="16764" y="42672"/>
                  </a:lnTo>
                  <a:lnTo>
                    <a:pt x="24384" y="36576"/>
                  </a:lnTo>
                  <a:lnTo>
                    <a:pt x="32004" y="28956"/>
                  </a:lnTo>
                  <a:lnTo>
                    <a:pt x="39624" y="22860"/>
                  </a:lnTo>
                  <a:lnTo>
                    <a:pt x="48768" y="18288"/>
                  </a:lnTo>
                  <a:lnTo>
                    <a:pt x="59436" y="12192"/>
                  </a:lnTo>
                  <a:lnTo>
                    <a:pt x="71628" y="9144"/>
                  </a:lnTo>
                  <a:lnTo>
                    <a:pt x="83820" y="4572"/>
                  </a:lnTo>
                  <a:lnTo>
                    <a:pt x="97536" y="1524"/>
                  </a:lnTo>
                  <a:lnTo>
                    <a:pt x="112776"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27" name="Shape 1253"/>
            <p:cNvSpPr/>
            <p:nvPr/>
          </p:nvSpPr>
          <p:spPr>
            <a:xfrm>
              <a:off x="3938016" y="633984"/>
              <a:ext cx="106680" cy="105156"/>
            </a:xfrm>
            <a:custGeom>
              <a:avLst/>
              <a:gdLst/>
              <a:ahLst/>
              <a:cxnLst/>
              <a:rect l="0" t="0" r="0" b="0"/>
              <a:pathLst>
                <a:path w="106680" h="105156">
                  <a:moveTo>
                    <a:pt x="53340" y="0"/>
                  </a:moveTo>
                  <a:lnTo>
                    <a:pt x="64008" y="1524"/>
                  </a:lnTo>
                  <a:lnTo>
                    <a:pt x="74676" y="4572"/>
                  </a:lnTo>
                  <a:lnTo>
                    <a:pt x="82296" y="9144"/>
                  </a:lnTo>
                  <a:lnTo>
                    <a:pt x="91440" y="15240"/>
                  </a:lnTo>
                  <a:lnTo>
                    <a:pt x="97536" y="22860"/>
                  </a:lnTo>
                  <a:lnTo>
                    <a:pt x="102108" y="32004"/>
                  </a:lnTo>
                  <a:lnTo>
                    <a:pt x="105156" y="41148"/>
                  </a:lnTo>
                  <a:lnTo>
                    <a:pt x="106680" y="51816"/>
                  </a:lnTo>
                  <a:lnTo>
                    <a:pt x="105156" y="62484"/>
                  </a:lnTo>
                  <a:lnTo>
                    <a:pt x="102108" y="73152"/>
                  </a:lnTo>
                  <a:lnTo>
                    <a:pt x="97536" y="82296"/>
                  </a:lnTo>
                  <a:lnTo>
                    <a:pt x="91440" y="89916"/>
                  </a:lnTo>
                  <a:lnTo>
                    <a:pt x="82296" y="96012"/>
                  </a:lnTo>
                  <a:lnTo>
                    <a:pt x="74676" y="100584"/>
                  </a:lnTo>
                  <a:lnTo>
                    <a:pt x="64008" y="103632"/>
                  </a:lnTo>
                  <a:lnTo>
                    <a:pt x="53340" y="105156"/>
                  </a:lnTo>
                  <a:lnTo>
                    <a:pt x="42672" y="103632"/>
                  </a:lnTo>
                  <a:lnTo>
                    <a:pt x="32004" y="100584"/>
                  </a:lnTo>
                  <a:lnTo>
                    <a:pt x="22860" y="96012"/>
                  </a:lnTo>
                  <a:lnTo>
                    <a:pt x="15240" y="89916"/>
                  </a:lnTo>
                  <a:lnTo>
                    <a:pt x="9144" y="82296"/>
                  </a:lnTo>
                  <a:lnTo>
                    <a:pt x="4572" y="73152"/>
                  </a:lnTo>
                  <a:lnTo>
                    <a:pt x="1524" y="62484"/>
                  </a:lnTo>
                  <a:lnTo>
                    <a:pt x="0" y="51816"/>
                  </a:lnTo>
                  <a:lnTo>
                    <a:pt x="1524" y="41148"/>
                  </a:lnTo>
                  <a:lnTo>
                    <a:pt x="4572" y="32004"/>
                  </a:lnTo>
                  <a:lnTo>
                    <a:pt x="9144" y="22860"/>
                  </a:lnTo>
                  <a:lnTo>
                    <a:pt x="15240" y="15240"/>
                  </a:lnTo>
                  <a:lnTo>
                    <a:pt x="22860" y="9144"/>
                  </a:lnTo>
                  <a:lnTo>
                    <a:pt x="32004" y="4572"/>
                  </a:lnTo>
                  <a:lnTo>
                    <a:pt x="42672" y="1524"/>
                  </a:lnTo>
                  <a:lnTo>
                    <a:pt x="53340"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28" name="Shape 1254"/>
            <p:cNvSpPr/>
            <p:nvPr/>
          </p:nvSpPr>
          <p:spPr>
            <a:xfrm>
              <a:off x="3782568" y="1103376"/>
              <a:ext cx="51816" cy="35052"/>
            </a:xfrm>
            <a:custGeom>
              <a:avLst/>
              <a:gdLst/>
              <a:ahLst/>
              <a:cxnLst/>
              <a:rect l="0" t="0" r="0" b="0"/>
              <a:pathLst>
                <a:path w="51816" h="35052">
                  <a:moveTo>
                    <a:pt x="0" y="0"/>
                  </a:moveTo>
                  <a:lnTo>
                    <a:pt x="51816" y="0"/>
                  </a:lnTo>
                  <a:lnTo>
                    <a:pt x="51816" y="19812"/>
                  </a:lnTo>
                  <a:lnTo>
                    <a:pt x="0" y="35052"/>
                  </a:lnTo>
                  <a:lnTo>
                    <a:pt x="0"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29" name="Shape 1255"/>
            <p:cNvSpPr/>
            <p:nvPr/>
          </p:nvSpPr>
          <p:spPr>
            <a:xfrm>
              <a:off x="3782568" y="765048"/>
              <a:ext cx="477012" cy="524256"/>
            </a:xfrm>
            <a:custGeom>
              <a:avLst/>
              <a:gdLst/>
              <a:ahLst/>
              <a:cxnLst/>
              <a:rect l="0" t="0" r="0" b="0"/>
              <a:pathLst>
                <a:path w="477012" h="524256">
                  <a:moveTo>
                    <a:pt x="0" y="0"/>
                  </a:moveTo>
                  <a:lnTo>
                    <a:pt x="161544" y="0"/>
                  </a:lnTo>
                  <a:lnTo>
                    <a:pt x="178308" y="1524"/>
                  </a:lnTo>
                  <a:lnTo>
                    <a:pt x="193548" y="3048"/>
                  </a:lnTo>
                  <a:lnTo>
                    <a:pt x="210312" y="6096"/>
                  </a:lnTo>
                  <a:lnTo>
                    <a:pt x="225552" y="9144"/>
                  </a:lnTo>
                  <a:lnTo>
                    <a:pt x="242316" y="13716"/>
                  </a:lnTo>
                  <a:lnTo>
                    <a:pt x="257556" y="19812"/>
                  </a:lnTo>
                  <a:lnTo>
                    <a:pt x="271272" y="24385"/>
                  </a:lnTo>
                  <a:lnTo>
                    <a:pt x="286512" y="32004"/>
                  </a:lnTo>
                  <a:lnTo>
                    <a:pt x="301752" y="38100"/>
                  </a:lnTo>
                  <a:lnTo>
                    <a:pt x="315468" y="45720"/>
                  </a:lnTo>
                  <a:lnTo>
                    <a:pt x="329184" y="54864"/>
                  </a:lnTo>
                  <a:lnTo>
                    <a:pt x="342900" y="64008"/>
                  </a:lnTo>
                  <a:lnTo>
                    <a:pt x="355092" y="74676"/>
                  </a:lnTo>
                  <a:lnTo>
                    <a:pt x="367284" y="85344"/>
                  </a:lnTo>
                  <a:lnTo>
                    <a:pt x="379476" y="96012"/>
                  </a:lnTo>
                  <a:lnTo>
                    <a:pt x="391668" y="108204"/>
                  </a:lnTo>
                  <a:lnTo>
                    <a:pt x="402336" y="120396"/>
                  </a:lnTo>
                  <a:lnTo>
                    <a:pt x="411480" y="132588"/>
                  </a:lnTo>
                  <a:lnTo>
                    <a:pt x="420624" y="146304"/>
                  </a:lnTo>
                  <a:lnTo>
                    <a:pt x="429768" y="160020"/>
                  </a:lnTo>
                  <a:lnTo>
                    <a:pt x="437387" y="173736"/>
                  </a:lnTo>
                  <a:lnTo>
                    <a:pt x="445008" y="187452"/>
                  </a:lnTo>
                  <a:lnTo>
                    <a:pt x="451104" y="202692"/>
                  </a:lnTo>
                  <a:lnTo>
                    <a:pt x="457200" y="217932"/>
                  </a:lnTo>
                  <a:lnTo>
                    <a:pt x="461772" y="231648"/>
                  </a:lnTo>
                  <a:lnTo>
                    <a:pt x="466343" y="248412"/>
                  </a:lnTo>
                  <a:lnTo>
                    <a:pt x="469392" y="263652"/>
                  </a:lnTo>
                  <a:lnTo>
                    <a:pt x="472440" y="278892"/>
                  </a:lnTo>
                  <a:lnTo>
                    <a:pt x="475487" y="295656"/>
                  </a:lnTo>
                  <a:lnTo>
                    <a:pt x="475487" y="312420"/>
                  </a:lnTo>
                  <a:lnTo>
                    <a:pt x="477012" y="327660"/>
                  </a:lnTo>
                  <a:lnTo>
                    <a:pt x="477012" y="355092"/>
                  </a:lnTo>
                  <a:lnTo>
                    <a:pt x="377952" y="355092"/>
                  </a:lnTo>
                  <a:lnTo>
                    <a:pt x="377952" y="524256"/>
                  </a:lnTo>
                  <a:lnTo>
                    <a:pt x="0" y="524256"/>
                  </a:lnTo>
                  <a:lnTo>
                    <a:pt x="0" y="373380"/>
                  </a:lnTo>
                  <a:lnTo>
                    <a:pt x="51816" y="358141"/>
                  </a:lnTo>
                  <a:lnTo>
                    <a:pt x="51816" y="480060"/>
                  </a:lnTo>
                  <a:lnTo>
                    <a:pt x="326136" y="480060"/>
                  </a:lnTo>
                  <a:lnTo>
                    <a:pt x="326136" y="391668"/>
                  </a:lnTo>
                  <a:lnTo>
                    <a:pt x="318516" y="390144"/>
                  </a:lnTo>
                  <a:lnTo>
                    <a:pt x="310896" y="390144"/>
                  </a:lnTo>
                  <a:lnTo>
                    <a:pt x="303276" y="391668"/>
                  </a:lnTo>
                  <a:lnTo>
                    <a:pt x="295656" y="391668"/>
                  </a:lnTo>
                  <a:lnTo>
                    <a:pt x="288036" y="393192"/>
                  </a:lnTo>
                  <a:lnTo>
                    <a:pt x="281940" y="394716"/>
                  </a:lnTo>
                  <a:lnTo>
                    <a:pt x="274320" y="397764"/>
                  </a:lnTo>
                  <a:lnTo>
                    <a:pt x="268224" y="400812"/>
                  </a:lnTo>
                  <a:lnTo>
                    <a:pt x="260604" y="403860"/>
                  </a:lnTo>
                  <a:lnTo>
                    <a:pt x="254508" y="406908"/>
                  </a:lnTo>
                  <a:lnTo>
                    <a:pt x="248412" y="411480"/>
                  </a:lnTo>
                  <a:lnTo>
                    <a:pt x="242316" y="416052"/>
                  </a:lnTo>
                  <a:lnTo>
                    <a:pt x="237744" y="420624"/>
                  </a:lnTo>
                  <a:lnTo>
                    <a:pt x="231648" y="425197"/>
                  </a:lnTo>
                  <a:lnTo>
                    <a:pt x="227075" y="431292"/>
                  </a:lnTo>
                  <a:lnTo>
                    <a:pt x="222504" y="437388"/>
                  </a:lnTo>
                  <a:lnTo>
                    <a:pt x="219456" y="441960"/>
                  </a:lnTo>
                  <a:lnTo>
                    <a:pt x="214884" y="445008"/>
                  </a:lnTo>
                  <a:lnTo>
                    <a:pt x="210312" y="446532"/>
                  </a:lnTo>
                  <a:lnTo>
                    <a:pt x="205740" y="448056"/>
                  </a:lnTo>
                  <a:lnTo>
                    <a:pt x="195072" y="448056"/>
                  </a:lnTo>
                  <a:lnTo>
                    <a:pt x="190500" y="446532"/>
                  </a:lnTo>
                  <a:lnTo>
                    <a:pt x="185928" y="443484"/>
                  </a:lnTo>
                  <a:lnTo>
                    <a:pt x="178308" y="435864"/>
                  </a:lnTo>
                  <a:lnTo>
                    <a:pt x="175260" y="426720"/>
                  </a:lnTo>
                  <a:lnTo>
                    <a:pt x="175260" y="416052"/>
                  </a:lnTo>
                  <a:lnTo>
                    <a:pt x="178308" y="406908"/>
                  </a:lnTo>
                  <a:lnTo>
                    <a:pt x="185928" y="397764"/>
                  </a:lnTo>
                  <a:lnTo>
                    <a:pt x="192024" y="390144"/>
                  </a:lnTo>
                  <a:lnTo>
                    <a:pt x="199644" y="382524"/>
                  </a:lnTo>
                  <a:lnTo>
                    <a:pt x="208788" y="376428"/>
                  </a:lnTo>
                  <a:lnTo>
                    <a:pt x="216408" y="368808"/>
                  </a:lnTo>
                  <a:lnTo>
                    <a:pt x="225552" y="364236"/>
                  </a:lnTo>
                  <a:lnTo>
                    <a:pt x="234696" y="358141"/>
                  </a:lnTo>
                  <a:lnTo>
                    <a:pt x="243840" y="353568"/>
                  </a:lnTo>
                  <a:lnTo>
                    <a:pt x="252984" y="348997"/>
                  </a:lnTo>
                  <a:lnTo>
                    <a:pt x="262128" y="345948"/>
                  </a:lnTo>
                  <a:lnTo>
                    <a:pt x="272796" y="342900"/>
                  </a:lnTo>
                  <a:lnTo>
                    <a:pt x="283464" y="339852"/>
                  </a:lnTo>
                  <a:lnTo>
                    <a:pt x="294131" y="338328"/>
                  </a:lnTo>
                  <a:lnTo>
                    <a:pt x="304800" y="338328"/>
                  </a:lnTo>
                  <a:lnTo>
                    <a:pt x="315468" y="336804"/>
                  </a:lnTo>
                  <a:lnTo>
                    <a:pt x="326136" y="338328"/>
                  </a:lnTo>
                  <a:lnTo>
                    <a:pt x="326136" y="301752"/>
                  </a:lnTo>
                  <a:lnTo>
                    <a:pt x="422148" y="301752"/>
                  </a:lnTo>
                  <a:lnTo>
                    <a:pt x="419100" y="278892"/>
                  </a:lnTo>
                  <a:lnTo>
                    <a:pt x="413004" y="256032"/>
                  </a:lnTo>
                  <a:lnTo>
                    <a:pt x="406908" y="233172"/>
                  </a:lnTo>
                  <a:lnTo>
                    <a:pt x="397764" y="210312"/>
                  </a:lnTo>
                  <a:lnTo>
                    <a:pt x="385572" y="190500"/>
                  </a:lnTo>
                  <a:lnTo>
                    <a:pt x="373380" y="170688"/>
                  </a:lnTo>
                  <a:lnTo>
                    <a:pt x="358140" y="150876"/>
                  </a:lnTo>
                  <a:lnTo>
                    <a:pt x="341376" y="132588"/>
                  </a:lnTo>
                  <a:lnTo>
                    <a:pt x="332231" y="123444"/>
                  </a:lnTo>
                  <a:lnTo>
                    <a:pt x="321564" y="114300"/>
                  </a:lnTo>
                  <a:lnTo>
                    <a:pt x="310896" y="106680"/>
                  </a:lnTo>
                  <a:lnTo>
                    <a:pt x="298704" y="99060"/>
                  </a:lnTo>
                  <a:lnTo>
                    <a:pt x="288036" y="91441"/>
                  </a:lnTo>
                  <a:lnTo>
                    <a:pt x="275844" y="83820"/>
                  </a:lnTo>
                  <a:lnTo>
                    <a:pt x="263652" y="79248"/>
                  </a:lnTo>
                  <a:lnTo>
                    <a:pt x="251460" y="73152"/>
                  </a:lnTo>
                  <a:lnTo>
                    <a:pt x="239268" y="68580"/>
                  </a:lnTo>
                  <a:lnTo>
                    <a:pt x="225552" y="64008"/>
                  </a:lnTo>
                  <a:lnTo>
                    <a:pt x="213360" y="60960"/>
                  </a:lnTo>
                  <a:lnTo>
                    <a:pt x="199644" y="57912"/>
                  </a:lnTo>
                  <a:lnTo>
                    <a:pt x="185928" y="54864"/>
                  </a:lnTo>
                  <a:lnTo>
                    <a:pt x="172212" y="53341"/>
                  </a:lnTo>
                  <a:lnTo>
                    <a:pt x="158496" y="53341"/>
                  </a:lnTo>
                  <a:lnTo>
                    <a:pt x="144780" y="51816"/>
                  </a:lnTo>
                  <a:lnTo>
                    <a:pt x="51816" y="51816"/>
                  </a:lnTo>
                  <a:lnTo>
                    <a:pt x="51816" y="338328"/>
                  </a:lnTo>
                  <a:lnTo>
                    <a:pt x="0" y="338328"/>
                  </a:lnTo>
                  <a:lnTo>
                    <a:pt x="0"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30" name="Shape 1256"/>
            <p:cNvSpPr/>
            <p:nvPr/>
          </p:nvSpPr>
          <p:spPr>
            <a:xfrm>
              <a:off x="4133087" y="806196"/>
              <a:ext cx="222505" cy="228600"/>
            </a:xfrm>
            <a:custGeom>
              <a:avLst/>
              <a:gdLst/>
              <a:ahLst/>
              <a:cxnLst/>
              <a:rect l="0" t="0" r="0" b="0"/>
              <a:pathLst>
                <a:path w="222505" h="228600">
                  <a:moveTo>
                    <a:pt x="103632" y="0"/>
                  </a:moveTo>
                  <a:lnTo>
                    <a:pt x="128016" y="0"/>
                  </a:lnTo>
                  <a:lnTo>
                    <a:pt x="138684" y="1524"/>
                  </a:lnTo>
                  <a:lnTo>
                    <a:pt x="149352" y="4572"/>
                  </a:lnTo>
                  <a:lnTo>
                    <a:pt x="160020" y="7620"/>
                  </a:lnTo>
                  <a:lnTo>
                    <a:pt x="170688" y="12193"/>
                  </a:lnTo>
                  <a:lnTo>
                    <a:pt x="179832" y="18288"/>
                  </a:lnTo>
                  <a:lnTo>
                    <a:pt x="188976" y="25908"/>
                  </a:lnTo>
                  <a:lnTo>
                    <a:pt x="198120" y="33528"/>
                  </a:lnTo>
                  <a:lnTo>
                    <a:pt x="205740" y="41148"/>
                  </a:lnTo>
                  <a:lnTo>
                    <a:pt x="211836" y="50293"/>
                  </a:lnTo>
                  <a:lnTo>
                    <a:pt x="217932" y="59437"/>
                  </a:lnTo>
                  <a:lnTo>
                    <a:pt x="222504" y="70104"/>
                  </a:lnTo>
                  <a:lnTo>
                    <a:pt x="222505" y="70105"/>
                  </a:lnTo>
                  <a:lnTo>
                    <a:pt x="222505" y="158495"/>
                  </a:lnTo>
                  <a:lnTo>
                    <a:pt x="222504" y="158496"/>
                  </a:lnTo>
                  <a:lnTo>
                    <a:pt x="217932" y="167640"/>
                  </a:lnTo>
                  <a:lnTo>
                    <a:pt x="211836" y="178308"/>
                  </a:lnTo>
                  <a:lnTo>
                    <a:pt x="205740" y="185928"/>
                  </a:lnTo>
                  <a:lnTo>
                    <a:pt x="198120" y="195072"/>
                  </a:lnTo>
                  <a:lnTo>
                    <a:pt x="188976" y="202693"/>
                  </a:lnTo>
                  <a:lnTo>
                    <a:pt x="179832" y="208788"/>
                  </a:lnTo>
                  <a:lnTo>
                    <a:pt x="170688" y="214884"/>
                  </a:lnTo>
                  <a:lnTo>
                    <a:pt x="160020" y="219456"/>
                  </a:lnTo>
                  <a:lnTo>
                    <a:pt x="149352" y="224028"/>
                  </a:lnTo>
                  <a:lnTo>
                    <a:pt x="138684" y="227076"/>
                  </a:lnTo>
                  <a:lnTo>
                    <a:pt x="128016" y="228600"/>
                  </a:lnTo>
                  <a:lnTo>
                    <a:pt x="115824" y="228600"/>
                  </a:lnTo>
                  <a:lnTo>
                    <a:pt x="103632" y="228600"/>
                  </a:lnTo>
                  <a:lnTo>
                    <a:pt x="92964" y="227076"/>
                  </a:lnTo>
                  <a:lnTo>
                    <a:pt x="82296" y="224028"/>
                  </a:lnTo>
                  <a:lnTo>
                    <a:pt x="71628" y="219456"/>
                  </a:lnTo>
                  <a:lnTo>
                    <a:pt x="60960" y="214884"/>
                  </a:lnTo>
                  <a:lnTo>
                    <a:pt x="51816" y="208788"/>
                  </a:lnTo>
                  <a:lnTo>
                    <a:pt x="42672" y="202693"/>
                  </a:lnTo>
                  <a:lnTo>
                    <a:pt x="33528" y="195072"/>
                  </a:lnTo>
                  <a:lnTo>
                    <a:pt x="25908" y="185928"/>
                  </a:lnTo>
                  <a:lnTo>
                    <a:pt x="19812" y="178308"/>
                  </a:lnTo>
                  <a:lnTo>
                    <a:pt x="13716" y="167640"/>
                  </a:lnTo>
                  <a:lnTo>
                    <a:pt x="9144" y="158496"/>
                  </a:lnTo>
                  <a:lnTo>
                    <a:pt x="4572" y="147828"/>
                  </a:lnTo>
                  <a:lnTo>
                    <a:pt x="1524" y="137160"/>
                  </a:lnTo>
                  <a:lnTo>
                    <a:pt x="0" y="124968"/>
                  </a:lnTo>
                  <a:lnTo>
                    <a:pt x="0" y="102108"/>
                  </a:lnTo>
                  <a:lnTo>
                    <a:pt x="1524" y="91440"/>
                  </a:lnTo>
                  <a:lnTo>
                    <a:pt x="4572" y="79248"/>
                  </a:lnTo>
                  <a:lnTo>
                    <a:pt x="9144" y="70104"/>
                  </a:lnTo>
                  <a:lnTo>
                    <a:pt x="13716" y="59437"/>
                  </a:lnTo>
                  <a:lnTo>
                    <a:pt x="19812" y="50293"/>
                  </a:lnTo>
                  <a:lnTo>
                    <a:pt x="25908" y="41148"/>
                  </a:lnTo>
                  <a:lnTo>
                    <a:pt x="33528" y="33528"/>
                  </a:lnTo>
                  <a:lnTo>
                    <a:pt x="42672" y="25908"/>
                  </a:lnTo>
                  <a:lnTo>
                    <a:pt x="50292" y="19812"/>
                  </a:lnTo>
                  <a:lnTo>
                    <a:pt x="60960" y="13716"/>
                  </a:lnTo>
                  <a:lnTo>
                    <a:pt x="70104" y="9144"/>
                  </a:lnTo>
                  <a:lnTo>
                    <a:pt x="80772" y="4572"/>
                  </a:lnTo>
                  <a:lnTo>
                    <a:pt x="92964" y="1524"/>
                  </a:lnTo>
                  <a:lnTo>
                    <a:pt x="103632"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31" name="Shape 1257"/>
            <p:cNvSpPr/>
            <p:nvPr/>
          </p:nvSpPr>
          <p:spPr>
            <a:xfrm>
              <a:off x="4192524" y="864108"/>
              <a:ext cx="112776" cy="111252"/>
            </a:xfrm>
            <a:custGeom>
              <a:avLst/>
              <a:gdLst/>
              <a:ahLst/>
              <a:cxnLst/>
              <a:rect l="0" t="0" r="0" b="0"/>
              <a:pathLst>
                <a:path w="112776" h="111252">
                  <a:moveTo>
                    <a:pt x="56388" y="0"/>
                  </a:moveTo>
                  <a:lnTo>
                    <a:pt x="60960" y="1524"/>
                  </a:lnTo>
                  <a:lnTo>
                    <a:pt x="67056" y="1524"/>
                  </a:lnTo>
                  <a:lnTo>
                    <a:pt x="73152" y="3048"/>
                  </a:lnTo>
                  <a:lnTo>
                    <a:pt x="77724" y="4572"/>
                  </a:lnTo>
                  <a:lnTo>
                    <a:pt x="82296" y="6096"/>
                  </a:lnTo>
                  <a:lnTo>
                    <a:pt x="86868" y="10668"/>
                  </a:lnTo>
                  <a:lnTo>
                    <a:pt x="91440" y="13716"/>
                  </a:lnTo>
                  <a:lnTo>
                    <a:pt x="96012" y="16764"/>
                  </a:lnTo>
                  <a:lnTo>
                    <a:pt x="100584" y="21336"/>
                  </a:lnTo>
                  <a:lnTo>
                    <a:pt x="103632" y="24384"/>
                  </a:lnTo>
                  <a:lnTo>
                    <a:pt x="106680" y="30480"/>
                  </a:lnTo>
                  <a:lnTo>
                    <a:pt x="108204" y="35052"/>
                  </a:lnTo>
                  <a:lnTo>
                    <a:pt x="109728" y="39624"/>
                  </a:lnTo>
                  <a:lnTo>
                    <a:pt x="111252" y="44196"/>
                  </a:lnTo>
                  <a:lnTo>
                    <a:pt x="111252" y="50292"/>
                  </a:lnTo>
                  <a:lnTo>
                    <a:pt x="112776" y="56388"/>
                  </a:lnTo>
                  <a:lnTo>
                    <a:pt x="111252" y="67056"/>
                  </a:lnTo>
                  <a:lnTo>
                    <a:pt x="108204" y="77724"/>
                  </a:lnTo>
                  <a:lnTo>
                    <a:pt x="102108" y="86868"/>
                  </a:lnTo>
                  <a:lnTo>
                    <a:pt x="96012" y="96012"/>
                  </a:lnTo>
                  <a:lnTo>
                    <a:pt x="86868" y="102108"/>
                  </a:lnTo>
                  <a:lnTo>
                    <a:pt x="77724" y="108204"/>
                  </a:lnTo>
                  <a:lnTo>
                    <a:pt x="67056" y="111252"/>
                  </a:lnTo>
                  <a:lnTo>
                    <a:pt x="45720" y="111252"/>
                  </a:lnTo>
                  <a:lnTo>
                    <a:pt x="39624" y="109728"/>
                  </a:lnTo>
                  <a:lnTo>
                    <a:pt x="35052" y="108204"/>
                  </a:lnTo>
                  <a:lnTo>
                    <a:pt x="30480" y="105156"/>
                  </a:lnTo>
                  <a:lnTo>
                    <a:pt x="25908" y="102108"/>
                  </a:lnTo>
                  <a:lnTo>
                    <a:pt x="21336" y="99060"/>
                  </a:lnTo>
                  <a:lnTo>
                    <a:pt x="16764" y="96012"/>
                  </a:lnTo>
                  <a:lnTo>
                    <a:pt x="13716" y="91440"/>
                  </a:lnTo>
                  <a:lnTo>
                    <a:pt x="9144" y="86868"/>
                  </a:lnTo>
                  <a:lnTo>
                    <a:pt x="7620" y="82296"/>
                  </a:lnTo>
                  <a:lnTo>
                    <a:pt x="4572" y="77724"/>
                  </a:lnTo>
                  <a:lnTo>
                    <a:pt x="3048" y="71628"/>
                  </a:lnTo>
                  <a:lnTo>
                    <a:pt x="1524" y="67056"/>
                  </a:lnTo>
                  <a:lnTo>
                    <a:pt x="0" y="60960"/>
                  </a:lnTo>
                  <a:lnTo>
                    <a:pt x="0" y="56388"/>
                  </a:lnTo>
                  <a:lnTo>
                    <a:pt x="0" y="50292"/>
                  </a:lnTo>
                  <a:lnTo>
                    <a:pt x="1524" y="44196"/>
                  </a:lnTo>
                  <a:lnTo>
                    <a:pt x="3048" y="39624"/>
                  </a:lnTo>
                  <a:lnTo>
                    <a:pt x="4572" y="35052"/>
                  </a:lnTo>
                  <a:lnTo>
                    <a:pt x="7620" y="30480"/>
                  </a:lnTo>
                  <a:lnTo>
                    <a:pt x="9144" y="24384"/>
                  </a:lnTo>
                  <a:lnTo>
                    <a:pt x="13716" y="21336"/>
                  </a:lnTo>
                  <a:lnTo>
                    <a:pt x="16764" y="16764"/>
                  </a:lnTo>
                  <a:lnTo>
                    <a:pt x="21336" y="13716"/>
                  </a:lnTo>
                  <a:lnTo>
                    <a:pt x="25908" y="10668"/>
                  </a:lnTo>
                  <a:lnTo>
                    <a:pt x="30480" y="6096"/>
                  </a:lnTo>
                  <a:lnTo>
                    <a:pt x="35052" y="4572"/>
                  </a:lnTo>
                  <a:lnTo>
                    <a:pt x="39624" y="3048"/>
                  </a:lnTo>
                  <a:lnTo>
                    <a:pt x="45720" y="1524"/>
                  </a:lnTo>
                  <a:lnTo>
                    <a:pt x="50292" y="1524"/>
                  </a:lnTo>
                  <a:lnTo>
                    <a:pt x="56388" y="0"/>
                  </a:lnTo>
                  <a:close/>
                </a:path>
              </a:pathLst>
            </a:custGeom>
            <a:ln w="0" cap="rnd">
              <a:miter lim="127000"/>
            </a:ln>
          </p:spPr>
          <p:style>
            <a:lnRef idx="0">
              <a:srgbClr val="000000"/>
            </a:lnRef>
            <a:fillRef idx="1">
              <a:srgbClr val="FFFFFF"/>
            </a:fillRef>
            <a:effectRef idx="0">
              <a:scrgbClr r="0" g="0" b="0"/>
            </a:effectRef>
            <a:fontRef idx="none"/>
          </p:style>
          <p:txBody>
            <a:bodyPr/>
            <a:lstStyle/>
            <a:p>
              <a:endParaRPr lang="en-US"/>
            </a:p>
          </p:txBody>
        </p:sp>
        <p:sp>
          <p:nvSpPr>
            <p:cNvPr id="32" name="Shape 1258"/>
            <p:cNvSpPr/>
            <p:nvPr/>
          </p:nvSpPr>
          <p:spPr>
            <a:xfrm>
              <a:off x="3950208" y="806196"/>
              <a:ext cx="231648" cy="228600"/>
            </a:xfrm>
            <a:custGeom>
              <a:avLst/>
              <a:gdLst/>
              <a:ahLst/>
              <a:cxnLst/>
              <a:rect l="0" t="0" r="0" b="0"/>
              <a:pathLst>
                <a:path w="231648" h="228600">
                  <a:moveTo>
                    <a:pt x="103632" y="0"/>
                  </a:moveTo>
                  <a:lnTo>
                    <a:pt x="126492" y="0"/>
                  </a:lnTo>
                  <a:lnTo>
                    <a:pt x="137160" y="1524"/>
                  </a:lnTo>
                  <a:lnTo>
                    <a:pt x="149352" y="4572"/>
                  </a:lnTo>
                  <a:lnTo>
                    <a:pt x="160020" y="7620"/>
                  </a:lnTo>
                  <a:lnTo>
                    <a:pt x="169164" y="12192"/>
                  </a:lnTo>
                  <a:lnTo>
                    <a:pt x="179832" y="18288"/>
                  </a:lnTo>
                  <a:lnTo>
                    <a:pt x="188976" y="25908"/>
                  </a:lnTo>
                  <a:lnTo>
                    <a:pt x="198120" y="33528"/>
                  </a:lnTo>
                  <a:lnTo>
                    <a:pt x="204216" y="41148"/>
                  </a:lnTo>
                  <a:lnTo>
                    <a:pt x="211836" y="50292"/>
                  </a:lnTo>
                  <a:lnTo>
                    <a:pt x="217932" y="59436"/>
                  </a:lnTo>
                  <a:lnTo>
                    <a:pt x="222504" y="70104"/>
                  </a:lnTo>
                  <a:lnTo>
                    <a:pt x="225552" y="80772"/>
                  </a:lnTo>
                  <a:lnTo>
                    <a:pt x="228600" y="91440"/>
                  </a:lnTo>
                  <a:lnTo>
                    <a:pt x="230124" y="102108"/>
                  </a:lnTo>
                  <a:lnTo>
                    <a:pt x="231648" y="114300"/>
                  </a:lnTo>
                  <a:lnTo>
                    <a:pt x="230124" y="124968"/>
                  </a:lnTo>
                  <a:lnTo>
                    <a:pt x="228600" y="137160"/>
                  </a:lnTo>
                  <a:lnTo>
                    <a:pt x="225552" y="147828"/>
                  </a:lnTo>
                  <a:lnTo>
                    <a:pt x="222504" y="158496"/>
                  </a:lnTo>
                  <a:lnTo>
                    <a:pt x="217932" y="167640"/>
                  </a:lnTo>
                  <a:lnTo>
                    <a:pt x="211836" y="178308"/>
                  </a:lnTo>
                  <a:lnTo>
                    <a:pt x="204216" y="185928"/>
                  </a:lnTo>
                  <a:lnTo>
                    <a:pt x="198120" y="195072"/>
                  </a:lnTo>
                  <a:lnTo>
                    <a:pt x="188976" y="202692"/>
                  </a:lnTo>
                  <a:lnTo>
                    <a:pt x="179832" y="208788"/>
                  </a:lnTo>
                  <a:lnTo>
                    <a:pt x="169164" y="214884"/>
                  </a:lnTo>
                  <a:lnTo>
                    <a:pt x="160020" y="219456"/>
                  </a:lnTo>
                  <a:lnTo>
                    <a:pt x="149352" y="224028"/>
                  </a:lnTo>
                  <a:lnTo>
                    <a:pt x="137160" y="227076"/>
                  </a:lnTo>
                  <a:lnTo>
                    <a:pt x="126492" y="228600"/>
                  </a:lnTo>
                  <a:lnTo>
                    <a:pt x="115824" y="228600"/>
                  </a:lnTo>
                  <a:lnTo>
                    <a:pt x="103632" y="228600"/>
                  </a:lnTo>
                  <a:lnTo>
                    <a:pt x="92964" y="227076"/>
                  </a:lnTo>
                  <a:lnTo>
                    <a:pt x="82296" y="224028"/>
                  </a:lnTo>
                  <a:lnTo>
                    <a:pt x="70104" y="219456"/>
                  </a:lnTo>
                  <a:lnTo>
                    <a:pt x="60960" y="214884"/>
                  </a:lnTo>
                  <a:lnTo>
                    <a:pt x="50292" y="208788"/>
                  </a:lnTo>
                  <a:lnTo>
                    <a:pt x="42672" y="202692"/>
                  </a:lnTo>
                  <a:lnTo>
                    <a:pt x="33528" y="195072"/>
                  </a:lnTo>
                  <a:lnTo>
                    <a:pt x="25908" y="185928"/>
                  </a:lnTo>
                  <a:lnTo>
                    <a:pt x="18288" y="178308"/>
                  </a:lnTo>
                  <a:lnTo>
                    <a:pt x="13716" y="167640"/>
                  </a:lnTo>
                  <a:lnTo>
                    <a:pt x="7620" y="158496"/>
                  </a:lnTo>
                  <a:lnTo>
                    <a:pt x="4572" y="147828"/>
                  </a:lnTo>
                  <a:lnTo>
                    <a:pt x="1524" y="137160"/>
                  </a:lnTo>
                  <a:lnTo>
                    <a:pt x="0" y="124968"/>
                  </a:lnTo>
                  <a:lnTo>
                    <a:pt x="0" y="102108"/>
                  </a:lnTo>
                  <a:lnTo>
                    <a:pt x="1524" y="91440"/>
                  </a:lnTo>
                  <a:lnTo>
                    <a:pt x="4572" y="79248"/>
                  </a:lnTo>
                  <a:lnTo>
                    <a:pt x="9144" y="70104"/>
                  </a:lnTo>
                  <a:lnTo>
                    <a:pt x="13716" y="59436"/>
                  </a:lnTo>
                  <a:lnTo>
                    <a:pt x="19812" y="50292"/>
                  </a:lnTo>
                  <a:lnTo>
                    <a:pt x="25908" y="41148"/>
                  </a:lnTo>
                  <a:lnTo>
                    <a:pt x="33528" y="33528"/>
                  </a:lnTo>
                  <a:lnTo>
                    <a:pt x="41148" y="25908"/>
                  </a:lnTo>
                  <a:lnTo>
                    <a:pt x="50292" y="19812"/>
                  </a:lnTo>
                  <a:lnTo>
                    <a:pt x="59436" y="13716"/>
                  </a:lnTo>
                  <a:lnTo>
                    <a:pt x="70104" y="9144"/>
                  </a:lnTo>
                  <a:lnTo>
                    <a:pt x="80772" y="4572"/>
                  </a:lnTo>
                  <a:lnTo>
                    <a:pt x="91440" y="1524"/>
                  </a:lnTo>
                  <a:lnTo>
                    <a:pt x="103632"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33" name="Shape 1259"/>
            <p:cNvSpPr/>
            <p:nvPr/>
          </p:nvSpPr>
          <p:spPr>
            <a:xfrm>
              <a:off x="4009644" y="864108"/>
              <a:ext cx="111252" cy="111252"/>
            </a:xfrm>
            <a:custGeom>
              <a:avLst/>
              <a:gdLst/>
              <a:ahLst/>
              <a:cxnLst/>
              <a:rect l="0" t="0" r="0" b="0"/>
              <a:pathLst>
                <a:path w="111252" h="111252">
                  <a:moveTo>
                    <a:pt x="56388" y="0"/>
                  </a:moveTo>
                  <a:lnTo>
                    <a:pt x="60960" y="1524"/>
                  </a:lnTo>
                  <a:lnTo>
                    <a:pt x="67056" y="1524"/>
                  </a:lnTo>
                  <a:lnTo>
                    <a:pt x="71628" y="3048"/>
                  </a:lnTo>
                  <a:lnTo>
                    <a:pt x="77724" y="4572"/>
                  </a:lnTo>
                  <a:lnTo>
                    <a:pt x="82296" y="6096"/>
                  </a:lnTo>
                  <a:lnTo>
                    <a:pt x="86868" y="10668"/>
                  </a:lnTo>
                  <a:lnTo>
                    <a:pt x="91440" y="13716"/>
                  </a:lnTo>
                  <a:lnTo>
                    <a:pt x="96012" y="16764"/>
                  </a:lnTo>
                  <a:lnTo>
                    <a:pt x="99060" y="21336"/>
                  </a:lnTo>
                  <a:lnTo>
                    <a:pt x="102108" y="24384"/>
                  </a:lnTo>
                  <a:lnTo>
                    <a:pt x="105156" y="30480"/>
                  </a:lnTo>
                  <a:lnTo>
                    <a:pt x="108204" y="35052"/>
                  </a:lnTo>
                  <a:lnTo>
                    <a:pt x="109728" y="39624"/>
                  </a:lnTo>
                  <a:lnTo>
                    <a:pt x="111252" y="44196"/>
                  </a:lnTo>
                  <a:lnTo>
                    <a:pt x="111252" y="67056"/>
                  </a:lnTo>
                  <a:lnTo>
                    <a:pt x="108204" y="77724"/>
                  </a:lnTo>
                  <a:lnTo>
                    <a:pt x="102108" y="86868"/>
                  </a:lnTo>
                  <a:lnTo>
                    <a:pt x="94488" y="96012"/>
                  </a:lnTo>
                  <a:lnTo>
                    <a:pt x="86868" y="102108"/>
                  </a:lnTo>
                  <a:lnTo>
                    <a:pt x="77724" y="108204"/>
                  </a:lnTo>
                  <a:lnTo>
                    <a:pt x="67056" y="111252"/>
                  </a:lnTo>
                  <a:lnTo>
                    <a:pt x="44196" y="111252"/>
                  </a:lnTo>
                  <a:lnTo>
                    <a:pt x="39624" y="109728"/>
                  </a:lnTo>
                  <a:lnTo>
                    <a:pt x="33528" y="108204"/>
                  </a:lnTo>
                  <a:lnTo>
                    <a:pt x="28956" y="105156"/>
                  </a:lnTo>
                  <a:lnTo>
                    <a:pt x="24384" y="102108"/>
                  </a:lnTo>
                  <a:lnTo>
                    <a:pt x="19812" y="99060"/>
                  </a:lnTo>
                  <a:lnTo>
                    <a:pt x="16764" y="96012"/>
                  </a:lnTo>
                  <a:lnTo>
                    <a:pt x="12192" y="91440"/>
                  </a:lnTo>
                  <a:lnTo>
                    <a:pt x="9144" y="86868"/>
                  </a:lnTo>
                  <a:lnTo>
                    <a:pt x="6096" y="82296"/>
                  </a:lnTo>
                  <a:lnTo>
                    <a:pt x="4572" y="77724"/>
                  </a:lnTo>
                  <a:lnTo>
                    <a:pt x="1524" y="71628"/>
                  </a:lnTo>
                  <a:lnTo>
                    <a:pt x="0" y="67056"/>
                  </a:lnTo>
                  <a:lnTo>
                    <a:pt x="0" y="60960"/>
                  </a:lnTo>
                  <a:lnTo>
                    <a:pt x="0" y="56388"/>
                  </a:lnTo>
                  <a:lnTo>
                    <a:pt x="0" y="44196"/>
                  </a:lnTo>
                  <a:lnTo>
                    <a:pt x="1524" y="39624"/>
                  </a:lnTo>
                  <a:lnTo>
                    <a:pt x="4572" y="35052"/>
                  </a:lnTo>
                  <a:lnTo>
                    <a:pt x="6096" y="30480"/>
                  </a:lnTo>
                  <a:lnTo>
                    <a:pt x="9144" y="24384"/>
                  </a:lnTo>
                  <a:lnTo>
                    <a:pt x="12192" y="21336"/>
                  </a:lnTo>
                  <a:lnTo>
                    <a:pt x="16764" y="16764"/>
                  </a:lnTo>
                  <a:lnTo>
                    <a:pt x="19812" y="13716"/>
                  </a:lnTo>
                  <a:lnTo>
                    <a:pt x="24384" y="10668"/>
                  </a:lnTo>
                  <a:lnTo>
                    <a:pt x="28956" y="6096"/>
                  </a:lnTo>
                  <a:lnTo>
                    <a:pt x="33528" y="4572"/>
                  </a:lnTo>
                  <a:lnTo>
                    <a:pt x="39624" y="3048"/>
                  </a:lnTo>
                  <a:lnTo>
                    <a:pt x="44196" y="1524"/>
                  </a:lnTo>
                  <a:lnTo>
                    <a:pt x="50292" y="1524"/>
                  </a:lnTo>
                  <a:lnTo>
                    <a:pt x="56388" y="0"/>
                  </a:lnTo>
                  <a:close/>
                </a:path>
              </a:pathLst>
            </a:custGeom>
            <a:ln w="0" cap="rnd">
              <a:miter lim="127000"/>
            </a:ln>
          </p:spPr>
          <p:style>
            <a:lnRef idx="0">
              <a:srgbClr val="000000"/>
            </a:lnRef>
            <a:fillRef idx="1">
              <a:srgbClr val="FFFFFF"/>
            </a:fillRef>
            <a:effectRef idx="0">
              <a:scrgbClr r="0" g="0" b="0"/>
            </a:effectRef>
            <a:fontRef idx="none"/>
          </p:style>
          <p:txBody>
            <a:bodyPr/>
            <a:lstStyle/>
            <a:p>
              <a:endParaRPr lang="en-US"/>
            </a:p>
          </p:txBody>
        </p:sp>
        <p:sp>
          <p:nvSpPr>
            <p:cNvPr id="34" name="Shape 1260"/>
            <p:cNvSpPr/>
            <p:nvPr/>
          </p:nvSpPr>
          <p:spPr>
            <a:xfrm>
              <a:off x="4233672" y="905256"/>
              <a:ext cx="30480" cy="30480"/>
            </a:xfrm>
            <a:custGeom>
              <a:avLst/>
              <a:gdLst/>
              <a:ahLst/>
              <a:cxnLst/>
              <a:rect l="0" t="0" r="0" b="0"/>
              <a:pathLst>
                <a:path w="30480" h="30480">
                  <a:moveTo>
                    <a:pt x="15240" y="0"/>
                  </a:moveTo>
                  <a:lnTo>
                    <a:pt x="21336" y="1524"/>
                  </a:lnTo>
                  <a:lnTo>
                    <a:pt x="25908" y="4572"/>
                  </a:lnTo>
                  <a:lnTo>
                    <a:pt x="28956" y="9144"/>
                  </a:lnTo>
                  <a:lnTo>
                    <a:pt x="30480" y="15240"/>
                  </a:lnTo>
                  <a:lnTo>
                    <a:pt x="28956" y="21336"/>
                  </a:lnTo>
                  <a:lnTo>
                    <a:pt x="25908" y="25908"/>
                  </a:lnTo>
                  <a:lnTo>
                    <a:pt x="21336" y="28956"/>
                  </a:lnTo>
                  <a:lnTo>
                    <a:pt x="15240" y="30480"/>
                  </a:lnTo>
                  <a:lnTo>
                    <a:pt x="9144" y="28956"/>
                  </a:lnTo>
                  <a:lnTo>
                    <a:pt x="4572" y="25908"/>
                  </a:lnTo>
                  <a:lnTo>
                    <a:pt x="1524" y="21336"/>
                  </a:lnTo>
                  <a:lnTo>
                    <a:pt x="0" y="15240"/>
                  </a:lnTo>
                  <a:lnTo>
                    <a:pt x="1524" y="9144"/>
                  </a:lnTo>
                  <a:lnTo>
                    <a:pt x="4572" y="4572"/>
                  </a:lnTo>
                  <a:lnTo>
                    <a:pt x="9144" y="1524"/>
                  </a:lnTo>
                  <a:lnTo>
                    <a:pt x="15240"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35" name="Shape 1261"/>
            <p:cNvSpPr/>
            <p:nvPr/>
          </p:nvSpPr>
          <p:spPr>
            <a:xfrm>
              <a:off x="4050792" y="905256"/>
              <a:ext cx="30480" cy="30480"/>
            </a:xfrm>
            <a:custGeom>
              <a:avLst/>
              <a:gdLst/>
              <a:ahLst/>
              <a:cxnLst/>
              <a:rect l="0" t="0" r="0" b="0"/>
              <a:pathLst>
                <a:path w="30480" h="30480">
                  <a:moveTo>
                    <a:pt x="15240" y="0"/>
                  </a:moveTo>
                  <a:lnTo>
                    <a:pt x="19812" y="1524"/>
                  </a:lnTo>
                  <a:lnTo>
                    <a:pt x="25908" y="4572"/>
                  </a:lnTo>
                  <a:lnTo>
                    <a:pt x="28956" y="9144"/>
                  </a:lnTo>
                  <a:lnTo>
                    <a:pt x="30480" y="15240"/>
                  </a:lnTo>
                  <a:lnTo>
                    <a:pt x="28956" y="21336"/>
                  </a:lnTo>
                  <a:lnTo>
                    <a:pt x="25908" y="25908"/>
                  </a:lnTo>
                  <a:lnTo>
                    <a:pt x="19812" y="28956"/>
                  </a:lnTo>
                  <a:lnTo>
                    <a:pt x="15240" y="30480"/>
                  </a:lnTo>
                  <a:lnTo>
                    <a:pt x="9144" y="28956"/>
                  </a:lnTo>
                  <a:lnTo>
                    <a:pt x="3048" y="25908"/>
                  </a:lnTo>
                  <a:lnTo>
                    <a:pt x="0" y="21336"/>
                  </a:lnTo>
                  <a:lnTo>
                    <a:pt x="0" y="9144"/>
                  </a:lnTo>
                  <a:lnTo>
                    <a:pt x="3048" y="4572"/>
                  </a:lnTo>
                  <a:lnTo>
                    <a:pt x="9144" y="1524"/>
                  </a:lnTo>
                  <a:lnTo>
                    <a:pt x="15240" y="0"/>
                  </a:lnTo>
                  <a:close/>
                </a:path>
              </a:pathLst>
            </a:custGeom>
            <a:ln w="0" cap="rnd">
              <a:miter lim="127000"/>
            </a:ln>
          </p:spPr>
          <p:style>
            <a:lnRef idx="0">
              <a:srgbClr val="000000"/>
            </a:lnRef>
            <a:fillRef idx="1">
              <a:srgbClr val="000000"/>
            </a:fillRef>
            <a:effectRef idx="0">
              <a:scrgbClr r="0" g="0" b="0"/>
            </a:effectRef>
            <a:fontRef idx="none"/>
          </p:style>
          <p:txBody>
            <a:bodyPr/>
            <a:lstStyle/>
            <a:p>
              <a:endParaRPr lang="en-US"/>
            </a:p>
          </p:txBody>
        </p:sp>
        <p:sp>
          <p:nvSpPr>
            <p:cNvPr id="36" name="Shape 1288"/>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
        <p:nvSpPr>
          <p:cNvPr id="38" name="Rectangle 37"/>
          <p:cNvSpPr/>
          <p:nvPr/>
        </p:nvSpPr>
        <p:spPr>
          <a:xfrm>
            <a:off x="1828800" y="1210080"/>
            <a:ext cx="8452337" cy="5386090"/>
          </a:xfrm>
          <a:prstGeom prst="rect">
            <a:avLst/>
          </a:prstGeom>
        </p:spPr>
        <p:txBody>
          <a:bodyPr wrap="square">
            <a:spAutoFit/>
          </a:bodyPr>
          <a:lstStyle/>
          <a:p>
            <a:pPr lvl="0" eaLnBrk="0" fontAlgn="base" hangingPunct="0">
              <a:spcBef>
                <a:spcPct val="0"/>
              </a:spcBef>
              <a:spcAft>
                <a:spcPct val="0"/>
              </a:spcAft>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Good Research Should</a:t>
            </a:r>
          </a:p>
          <a:p>
            <a:pPr lvl="0"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Make Sense</a:t>
            </a:r>
            <a:r>
              <a:rPr kumimoji="0" 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 </a:t>
            </a:r>
            <a:endParaRPr kumimoji="0" lang="en-US" sz="2400" b="0"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kumimoji="0" 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How do people lives improve after surgery?</a:t>
            </a:r>
            <a:endParaRPr kumimoji="0" lang="en-US" sz="24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Address important and relevant issues</a:t>
            </a:r>
            <a:endParaRPr kumimoji="0" lang="en-US" sz="2400" b="1" i="0" u="none" strike="noStrike" cap="none" normalizeH="0" baseline="0" dirty="0" smtClean="0">
              <a:ln>
                <a:noFill/>
              </a:ln>
              <a:solidFill>
                <a:srgbClr val="FF0000"/>
              </a:solidFill>
              <a:effectLst/>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kumimoji="0" 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Digital rectal massage is a cure for hiccups, Annals of Emergency Medicine, August 1988 ☺</a:t>
            </a:r>
            <a:endParaRPr kumimoji="0" lang="en-US" sz="2400" b="0"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kumimoji="0" 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Dog fleas can jump higher than cat fleas, Veterinary Parasitology, 2000  ☺</a:t>
            </a:r>
            <a:endParaRPr kumimoji="0" lang="en-US" sz="24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Offer a new contribution to knowledge</a:t>
            </a:r>
            <a:endParaRPr kumimoji="0" lang="en-US" sz="2400" b="1" i="0" u="none" strike="noStrike" cap="none" normalizeH="0" baseline="0" dirty="0" smtClean="0">
              <a:ln>
                <a:noFill/>
              </a:ln>
              <a:solidFill>
                <a:srgbClr val="FF0000"/>
              </a:solidFill>
              <a:effectLst/>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kumimoji="0" 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Unless you like to reinvent the wheel! </a:t>
            </a:r>
            <a:r>
              <a:rPr kumimoji="0" lang="en-US" sz="24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Calibri" panose="020F0502020204030204" pitchFamily="34" charset="0"/>
              </a:rPr>
              <a:t>– </a:t>
            </a:r>
            <a:r>
              <a:rPr kumimoji="0" lang="en-US" sz="24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Efficiency, effectiveness, ethics, etc.</a:t>
            </a:r>
            <a:endParaRPr kumimoji="0" lang="en-US" sz="24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Be “</a:t>
            </a:r>
            <a:r>
              <a:rPr kumimoji="0" lang="en-US" sz="2400" b="1" i="0" u="none" strike="noStrike" cap="none" normalizeH="0" baseline="0" dirty="0" err="1"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operationalizable</a:t>
            </a:r>
            <a:r>
              <a:rPr kumimoji="0" lang="en-US"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 </a:t>
            </a:r>
            <a:endParaRPr kumimoji="0" lang="en-US" sz="2400" b="1" i="0" u="none" strike="noStrike" cap="none" normalizeH="0" baseline="0" dirty="0" smtClean="0">
              <a:ln>
                <a:noFill/>
              </a:ln>
              <a:solidFill>
                <a:srgbClr val="FF0000"/>
              </a:solidFill>
              <a:effectLst/>
              <a:latin typeface="Arial" panose="020B0604020202020204" pitchFamily="34" charset="0"/>
            </a:endParaRPr>
          </a:p>
          <a:p>
            <a:pPr lvl="0" eaLnBrk="0" fontAlgn="base" hangingPunct="0">
              <a:spcBef>
                <a:spcPct val="0"/>
              </a:spcBef>
              <a:spcAft>
                <a:spcPct val="0"/>
              </a:spcAft>
              <a:buFontTx/>
              <a:buChar char="•"/>
            </a:pPr>
            <a:r>
              <a:rPr kumimoji="0" lang="en-US"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Calibri" panose="020F0502020204030204" pitchFamily="34" charset="0"/>
              </a:rPr>
              <a:t>Be Doable (do a good reality check)</a:t>
            </a:r>
            <a:endParaRPr lang="en-US"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401774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6" y="198712"/>
            <a:ext cx="11627891" cy="6161046"/>
          </a:xfrm>
          <a:prstGeom prst="rect">
            <a:avLst/>
          </a:prstGeom>
        </p:spPr>
        <p:txBody>
          <a:bodyPr wrap="square">
            <a:spAutoFit/>
          </a:bodyPr>
          <a:lstStyle/>
          <a:p>
            <a:pPr marL="6350" marR="0" indent="-6350" algn="ctr">
              <a:lnSpc>
                <a:spcPct val="102000"/>
              </a:lnSpc>
              <a:spcBef>
                <a:spcPts val="0"/>
              </a:spcBef>
              <a:spcAft>
                <a:spcPts val="565"/>
              </a:spcAft>
            </a:pPr>
            <a:r>
              <a:rPr lang="en-US" sz="40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Approaches to research</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sng"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Quantitative </a:t>
            </a: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research: focuses on numbers or quantities. Results are based on numeric analysis and statistics.</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endPar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sng"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Qualitative </a:t>
            </a: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research: Qualitative research studies are focused on differences in quality, rather than differences in quantity. Results are in words or pictures rather than numbers. Because of the depth of the data collection qualitative studies do not allow for a large number of participants.</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endPar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530"/>
              </a:spcAft>
            </a:pPr>
            <a:r>
              <a:rPr lang="en-US" sz="2800" b="1" u="sng" dirty="0" smtClean="0">
                <a:solidFill>
                  <a:srgbClr val="FF0000"/>
                </a:solidFill>
                <a:effectLst/>
                <a:uFill>
                  <a:solidFill>
                    <a:srgbClr val="FF0000"/>
                  </a:solidFill>
                </a:uFill>
                <a:latin typeface="Arial" panose="020B0604020202020204" pitchFamily="34" charset="0"/>
                <a:ea typeface="Calibri" panose="020F0502020204030204" pitchFamily="34" charset="0"/>
                <a:cs typeface="Arial" panose="020B0604020202020204" pitchFamily="34" charset="0"/>
              </a:rPr>
              <a:t>Question: </a:t>
            </a:r>
            <a:r>
              <a:rPr lang="en-US" sz="28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Which one provides more valuable information?</a:t>
            </a:r>
            <a:r>
              <a:rPr lang="en-US" sz="28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p>
        </p:txBody>
      </p:sp>
    </p:spTree>
    <p:extLst>
      <p:ext uri="{BB962C8B-B14F-4D97-AF65-F5344CB8AC3E}">
        <p14:creationId xmlns:p14="http://schemas.microsoft.com/office/powerpoint/2010/main" val="934667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481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260" y="352137"/>
            <a:ext cx="9812216" cy="6389441"/>
          </a:xfrm>
          <a:prstGeom prst="rect">
            <a:avLst/>
          </a:prstGeom>
        </p:spPr>
        <p:txBody>
          <a:bodyPr wrap="square">
            <a:spAutoFit/>
          </a:bodyPr>
          <a:lstStyle/>
          <a:p>
            <a:pPr algn="ctr">
              <a:lnSpc>
                <a:spcPct val="115000"/>
              </a:lnSpc>
              <a:spcAft>
                <a:spcPts val="495"/>
              </a:spcAft>
            </a:pPr>
            <a:r>
              <a:rPr lang="en-US" sz="4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Steps in research process</a:t>
            </a:r>
          </a:p>
          <a:p>
            <a:pPr marR="0" lvl="0" fontAlgn="base">
              <a:lnSpc>
                <a:spcPct val="90000"/>
              </a:lnSpc>
              <a:spcBef>
                <a:spcPts val="0"/>
              </a:spcBef>
              <a:spcAft>
                <a:spcPts val="405"/>
              </a:spcAft>
              <a:buClr>
                <a:srgbClr val="000000"/>
              </a:buClr>
              <a:buSzPts val="1500"/>
            </a:pPr>
            <a:r>
              <a:rPr lang="en-US" sz="2800" u="none" strike="noStrike" dirty="0" smtClean="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1. Identification and selection of a research problem</a:t>
            </a:r>
          </a:p>
          <a:p>
            <a:pPr marR="0" lvl="0" fontAlgn="base">
              <a:lnSpc>
                <a:spcPct val="115000"/>
              </a:lnSpc>
              <a:spcBef>
                <a:spcPts val="0"/>
              </a:spcBef>
              <a:spcAft>
                <a:spcPts val="350"/>
              </a:spcAft>
              <a:buClr>
                <a:srgbClr val="000000"/>
              </a:buClr>
              <a:buSzPts val="1500"/>
            </a:pPr>
            <a:r>
              <a:rPr lang="en-US" sz="2800" u="none" strike="noStrike" dirty="0" smtClean="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2. Review of literature:</a:t>
            </a:r>
          </a:p>
          <a:p>
            <a:pPr marL="742950" marR="0" lvl="1" indent="-285750" fontAlgn="base">
              <a:lnSpc>
                <a:spcPct val="115000"/>
              </a:lnSpc>
              <a:spcBef>
                <a:spcPts val="0"/>
              </a:spcBef>
              <a:spcAft>
                <a:spcPts val="33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Preliminary review prior to problem selection</a:t>
            </a:r>
          </a:p>
          <a:p>
            <a:pPr marL="742950" marR="0" lvl="1" indent="-285750" fontAlgn="base">
              <a:lnSpc>
                <a:spcPct val="115000"/>
              </a:lnSpc>
              <a:spcBef>
                <a:spcPts val="0"/>
              </a:spcBef>
              <a:spcAft>
                <a:spcPts val="33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Systematic review after selection</a:t>
            </a:r>
          </a:p>
          <a:p>
            <a:pPr marL="742950" marR="0" lvl="1" indent="-285750" fontAlgn="base">
              <a:lnSpc>
                <a:spcPct val="115000"/>
              </a:lnSpc>
              <a:spcBef>
                <a:spcPts val="0"/>
              </a:spcBef>
              <a:spcAft>
                <a:spcPts val="38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Preparation of notes</a:t>
            </a:r>
          </a:p>
          <a:p>
            <a:pPr marR="0" lvl="0" fontAlgn="base">
              <a:lnSpc>
                <a:spcPct val="115000"/>
              </a:lnSpc>
              <a:spcBef>
                <a:spcPts val="0"/>
              </a:spcBef>
              <a:spcAft>
                <a:spcPts val="350"/>
              </a:spcAft>
              <a:buClr>
                <a:srgbClr val="000000"/>
              </a:buClr>
              <a:buSzPts val="1500"/>
            </a:pPr>
            <a:r>
              <a:rPr lang="en-US" sz="2800" u="none" strike="noStrike" dirty="0" smtClean="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3. Formulation of selected problem</a:t>
            </a:r>
          </a:p>
          <a:p>
            <a:pPr marL="742950" marR="0" lvl="1" indent="-285750" fontAlgn="base">
              <a:lnSpc>
                <a:spcPct val="115000"/>
              </a:lnSpc>
              <a:spcBef>
                <a:spcPts val="0"/>
              </a:spcBef>
              <a:spcAft>
                <a:spcPts val="33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Definition of the problem</a:t>
            </a:r>
          </a:p>
          <a:p>
            <a:pPr marL="742950" marR="0" lvl="1" indent="-285750" fontAlgn="base">
              <a:lnSpc>
                <a:spcPct val="115000"/>
              </a:lnSpc>
              <a:spcBef>
                <a:spcPts val="0"/>
              </a:spcBef>
              <a:spcAft>
                <a:spcPts val="33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Conceptual mode</a:t>
            </a:r>
          </a:p>
          <a:p>
            <a:pPr marL="742950" marR="0" lvl="1" indent="-285750" fontAlgn="base">
              <a:lnSpc>
                <a:spcPct val="115000"/>
              </a:lnSpc>
              <a:spcBef>
                <a:spcPts val="0"/>
              </a:spcBef>
              <a:spcAft>
                <a:spcPts val="33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Delimitation of the study</a:t>
            </a:r>
          </a:p>
          <a:p>
            <a:pPr marL="742950" marR="0" lvl="1" indent="-285750" fontAlgn="base">
              <a:lnSpc>
                <a:spcPct val="90000"/>
              </a:lnSpc>
              <a:spcBef>
                <a:spcPts val="0"/>
              </a:spcBef>
              <a:spcAft>
                <a:spcPts val="2865"/>
              </a:spcAft>
              <a:buClr>
                <a:srgbClr val="000000"/>
              </a:buClr>
              <a:buSzPts val="13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Formulations of the objectives of the study and the hypothesis/investigating questions</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07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646" y="0"/>
            <a:ext cx="10187354" cy="7030643"/>
          </a:xfrm>
          <a:prstGeom prst="rect">
            <a:avLst/>
          </a:prstGeom>
        </p:spPr>
        <p:txBody>
          <a:bodyPr wrap="square">
            <a:spAutoFit/>
          </a:bodyPr>
          <a:lstStyle/>
          <a:p>
            <a:pPr algn="ctr">
              <a:lnSpc>
                <a:spcPct val="115000"/>
              </a:lnSpc>
              <a:spcAft>
                <a:spcPts val="400"/>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Steps in research process</a:t>
            </a:r>
          </a:p>
          <a:p>
            <a:pPr marR="0" lvl="0" fontAlgn="base">
              <a:lnSpc>
                <a:spcPct val="115000"/>
              </a:lnSpc>
              <a:spcBef>
                <a:spcPts val="0"/>
              </a:spcBef>
              <a:spcAft>
                <a:spcPts val="315"/>
              </a:spcAft>
              <a:buClr>
                <a:srgbClr val="000000"/>
              </a:buClr>
              <a:buSzPts val="1350"/>
            </a:pPr>
            <a:r>
              <a:rPr lang="en-US" sz="2200" u="none" strike="noStrike" dirty="0" smtClean="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4. </a:t>
            </a:r>
            <a:r>
              <a:rPr lang="en-US" sz="2200" u="none" strike="noStrike"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Operationalization of concepts</a:t>
            </a:r>
          </a:p>
          <a:p>
            <a:pPr marL="742950" marR="0" lvl="1" indent="-285750" fontAlgn="base">
              <a:lnSpc>
                <a:spcPct val="115000"/>
              </a:lnSpc>
              <a:spcBef>
                <a:spcPts val="0"/>
              </a:spcBef>
              <a:spcAft>
                <a:spcPts val="300"/>
              </a:spcAft>
              <a:buClr>
                <a:srgbClr val="000000"/>
              </a:buClr>
              <a:buSzPts val="1200"/>
              <a:buFont typeface="Symbol" panose="05050102010706020507" pitchFamily="18" charset="2"/>
              <a:buChar char="-"/>
            </a:pPr>
            <a:r>
              <a:rPr lang="en-US" sz="2200" u="none" strike="noStrike"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definition of concepts</a:t>
            </a:r>
          </a:p>
          <a:p>
            <a:pPr marL="742950" marR="0" lvl="1" indent="-285750" fontAlgn="base">
              <a:lnSpc>
                <a:spcPct val="115000"/>
              </a:lnSpc>
              <a:spcBef>
                <a:spcPts val="0"/>
              </a:spcBef>
              <a:spcAft>
                <a:spcPts val="400"/>
              </a:spcAft>
              <a:buClr>
                <a:srgbClr val="000000"/>
              </a:buClr>
              <a:buSzPts val="1200"/>
              <a:buFont typeface="Symbol" panose="05050102010706020507" pitchFamily="18" charset="2"/>
              <a:buChar char="-"/>
            </a:pPr>
            <a:r>
              <a:rPr lang="en-US" sz="2200" u="none" strike="noStrike"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construction of indexes/ scales for measuring variables</a:t>
            </a:r>
          </a:p>
          <a:p>
            <a:pPr marR="0" lvl="0" fontAlgn="base">
              <a:lnSpc>
                <a:spcPct val="115000"/>
              </a:lnSpc>
              <a:spcBef>
                <a:spcPts val="0"/>
              </a:spcBef>
              <a:spcAft>
                <a:spcPts val="315"/>
              </a:spcAft>
              <a:buClr>
                <a:srgbClr val="000000"/>
              </a:buClr>
              <a:buSzPts val="1350"/>
            </a:pPr>
            <a:r>
              <a:rPr lang="en-US" sz="2200" u="none" strike="noStrike" dirty="0" smtClean="0">
                <a:solidFill>
                  <a:srgbClr val="000000"/>
                </a:solidFill>
                <a:effectLst/>
                <a:uFill>
                  <a:solidFill>
                    <a:srgbClr val="000000"/>
                  </a:solidFill>
                </a:uFill>
                <a:latin typeface="Arial" panose="020B0604020202020204" pitchFamily="34" charset="0"/>
                <a:ea typeface="Calibri" panose="020F0502020204030204" pitchFamily="34" charset="0"/>
                <a:cs typeface="Arial" panose="020B0604020202020204" pitchFamily="34" charset="0"/>
              </a:rPr>
              <a:t>5. Preparing a research plan </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Statement of the problem</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Objectives of the study</a:t>
            </a:r>
          </a:p>
          <a:p>
            <a:pPr marL="742950" marR="0" lvl="1" indent="-285750" fontAlgn="base">
              <a:lnSpc>
                <a:spcPct val="115000"/>
              </a:lnSpc>
              <a:spcBef>
                <a:spcPts val="0"/>
              </a:spcBef>
              <a:spcAft>
                <a:spcPts val="295"/>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Hypotheses </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Operational definition of the concepts</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Target population</a:t>
            </a:r>
          </a:p>
          <a:p>
            <a:pPr marL="742950" marR="0" lvl="1" indent="-285750" fontAlgn="base">
              <a:lnSpc>
                <a:spcPct val="115000"/>
              </a:lnSpc>
              <a:spcBef>
                <a:spcPts val="0"/>
              </a:spcBef>
              <a:spcAft>
                <a:spcPts val="295"/>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Methodology</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Sampling design</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Tools for collection of data</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Plan of analysis</a:t>
            </a:r>
          </a:p>
          <a:p>
            <a:pPr marL="742950" marR="0" lvl="1" indent="-285750" fontAlgn="base">
              <a:lnSpc>
                <a:spcPct val="115000"/>
              </a:lnSpc>
              <a:spcBef>
                <a:spcPts val="0"/>
              </a:spcBef>
              <a:spcAft>
                <a:spcPts val="300"/>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Time schedule</a:t>
            </a:r>
          </a:p>
          <a:p>
            <a:pPr marL="742950" marR="0" lvl="1" indent="-285750" fontAlgn="base">
              <a:lnSpc>
                <a:spcPct val="115000"/>
              </a:lnSpc>
              <a:spcBef>
                <a:spcPts val="0"/>
              </a:spcBef>
              <a:spcAft>
                <a:spcPts val="645"/>
              </a:spcAft>
              <a:buClr>
                <a:srgbClr val="000000"/>
              </a:buClr>
              <a:buSzPts val="1200"/>
              <a:buFont typeface="Arial" panose="020B0604020202020204" pitchFamily="34" charset="0"/>
              <a:buChar char="–"/>
            </a:pPr>
            <a:r>
              <a:rPr lang="en-US" sz="2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Budget</a:t>
            </a:r>
            <a:endParaRPr lang="en-US" sz="2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85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262" y="1213250"/>
            <a:ext cx="10714892" cy="4369979"/>
          </a:xfrm>
          <a:prstGeom prst="rect">
            <a:avLst/>
          </a:prstGeom>
        </p:spPr>
        <p:txBody>
          <a:bodyPr wrap="square">
            <a:spAutoFit/>
          </a:bodyPr>
          <a:lstStyle/>
          <a:p>
            <a:pPr>
              <a:lnSpc>
                <a:spcPct val="115000"/>
              </a:lnSpc>
              <a:spcAft>
                <a:spcPts val="1515"/>
              </a:spcAft>
            </a:pPr>
            <a:r>
              <a:rPr lang="en-US" sz="4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Construction of data collection tools</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Identification of data needs</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Delineation of data sources</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Data collection schedule</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Pilot testing</a:t>
            </a:r>
          </a:p>
          <a:p>
            <a:pPr marL="342900" marR="0" lvl="0" indent="-342900" fontAlgn="base">
              <a:lnSpc>
                <a:spcPct val="102000"/>
              </a:lnSpc>
              <a:spcBef>
                <a:spcPts val="0"/>
              </a:spcBef>
              <a:spcAft>
                <a:spcPts val="8930"/>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Translation and possible revision</a:t>
            </a:r>
            <a:endParaRPr lang="en-US" sz="36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32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169" y="464880"/>
            <a:ext cx="10140461" cy="5250348"/>
          </a:xfrm>
          <a:prstGeom prst="rect">
            <a:avLst/>
          </a:prstGeom>
        </p:spPr>
        <p:txBody>
          <a:bodyPr wrap="square">
            <a:spAutoFit/>
          </a:bodyPr>
          <a:lstStyle/>
          <a:p>
            <a:pPr algn="ctr">
              <a:lnSpc>
                <a:spcPct val="115000"/>
              </a:lnSpc>
              <a:spcAft>
                <a:spcPts val="2305"/>
              </a:spcAft>
            </a:pPr>
            <a:r>
              <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7 .Collection of data</a:t>
            </a:r>
          </a:p>
          <a:p>
            <a:pPr marL="342900" marR="0" lvl="0" indent="-342900" fontAlgn="base">
              <a:lnSpc>
                <a:spcPct val="115000"/>
              </a:lnSpc>
              <a:spcBef>
                <a:spcPts val="0"/>
              </a:spcBef>
              <a:spcAft>
                <a:spcPts val="830"/>
              </a:spcAft>
              <a:buClr>
                <a:srgbClr val="000000"/>
              </a:buClr>
              <a:buSzPts val="16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Experimental / field work</a:t>
            </a:r>
          </a:p>
          <a:p>
            <a:pPr marL="342900" marR="0" lvl="0" indent="-342900" fontAlgn="base">
              <a:lnSpc>
                <a:spcPct val="115000"/>
              </a:lnSpc>
              <a:spcBef>
                <a:spcPts val="0"/>
              </a:spcBef>
              <a:spcAft>
                <a:spcPts val="830"/>
              </a:spcAft>
              <a:buClr>
                <a:srgbClr val="000000"/>
              </a:buClr>
              <a:buSzPts val="16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Preparing sample frame</a:t>
            </a:r>
          </a:p>
          <a:p>
            <a:pPr marL="342900" marR="0" lvl="0" indent="-342900" fontAlgn="base">
              <a:lnSpc>
                <a:spcPct val="115000"/>
              </a:lnSpc>
              <a:spcBef>
                <a:spcPts val="0"/>
              </a:spcBef>
              <a:spcAft>
                <a:spcPts val="830"/>
              </a:spcAft>
              <a:buClr>
                <a:srgbClr val="000000"/>
              </a:buClr>
              <a:buSzPts val="16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Drawing sample of respondents</a:t>
            </a:r>
          </a:p>
          <a:p>
            <a:pPr marL="342900" marR="0" lvl="0" indent="-342900" fontAlgn="base">
              <a:lnSpc>
                <a:spcPct val="115000"/>
              </a:lnSpc>
              <a:spcBef>
                <a:spcPts val="0"/>
              </a:spcBef>
              <a:spcAft>
                <a:spcPts val="765"/>
              </a:spcAft>
              <a:buClr>
                <a:srgbClr val="000000"/>
              </a:buClr>
              <a:buSzPts val="16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Collecting data from participants</a:t>
            </a:r>
          </a:p>
          <a:p>
            <a:pPr marL="742950" marR="0" lvl="1" indent="-285750" fontAlgn="base">
              <a:lnSpc>
                <a:spcPct val="115000"/>
              </a:lnSpc>
              <a:spcBef>
                <a:spcPts val="0"/>
              </a:spcBef>
              <a:spcAft>
                <a:spcPts val="7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Mailing questionnaire </a:t>
            </a:r>
          </a:p>
          <a:p>
            <a:pPr marL="742950" marR="0" lvl="1" indent="-285750" fontAlgn="base">
              <a:lnSpc>
                <a:spcPct val="115000"/>
              </a:lnSpc>
              <a:spcBef>
                <a:spcPts val="0"/>
              </a:spcBef>
              <a:spcAft>
                <a:spcPts val="74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Collecting specimens</a:t>
            </a:r>
          </a:p>
          <a:p>
            <a:pPr marL="742950" marR="0" lvl="1" indent="-285750" fontAlgn="base">
              <a:lnSpc>
                <a:spcPct val="121000"/>
              </a:lnSpc>
              <a:spcBef>
                <a:spcPts val="0"/>
              </a:spcBef>
              <a:spcAft>
                <a:spcPts val="2220"/>
              </a:spcAft>
              <a:buClr>
                <a:srgbClr val="000000"/>
              </a:buClr>
              <a:buSzPts val="1400"/>
              <a:buFont typeface="Arial" panose="020B0604020202020204" pitchFamily="34" charset="0"/>
              <a:buChar char="–"/>
            </a:pPr>
            <a:r>
              <a:rPr lang="en-US" sz="28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Administering drug – Etc.</a:t>
            </a:r>
            <a:endParaRPr lang="en-US" sz="2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696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38" y="1969306"/>
            <a:ext cx="9988062" cy="4489371"/>
          </a:xfrm>
          <a:prstGeom prst="rect">
            <a:avLst/>
          </a:prstGeom>
        </p:spPr>
        <p:txBody>
          <a:bodyPr wrap="square">
            <a:spAutoFit/>
          </a:bodyPr>
          <a:lstStyle/>
          <a:p>
            <a:pPr marL="6350" marR="0" indent="-6350" algn="ctr">
              <a:lnSpc>
                <a:spcPct val="102000"/>
              </a:lnSpc>
              <a:spcBef>
                <a:spcPts val="0"/>
              </a:spcBef>
              <a:spcAft>
                <a:spcPts val="1405"/>
              </a:spcAft>
            </a:pPr>
            <a:r>
              <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8 .Processing of data</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Data entry</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Coding</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Cleaning and imputation</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Transcription</a:t>
            </a:r>
          </a:p>
          <a:p>
            <a:pPr marL="342900" marR="0" lvl="0" indent="-342900" fontAlgn="base">
              <a:lnSpc>
                <a:spcPct val="102000"/>
              </a:lnSpc>
              <a:spcBef>
                <a:spcPts val="0"/>
              </a:spcBef>
              <a:spcAft>
                <a:spcPts val="825"/>
              </a:spcAft>
              <a:buClr>
                <a:srgbClr val="000000"/>
              </a:buClr>
              <a:buSzPts val="18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Tabulation</a:t>
            </a:r>
          </a:p>
          <a:p>
            <a:pPr marL="342900" marR="0" lvl="0" indent="-342900" fontAlgn="base">
              <a:lnSpc>
                <a:spcPct val="102000"/>
              </a:lnSpc>
              <a:spcBef>
                <a:spcPts val="0"/>
              </a:spcBef>
              <a:spcAft>
                <a:spcPts val="6625"/>
              </a:spcAft>
              <a:buClr>
                <a:srgbClr val="000000"/>
              </a:buClr>
              <a:buSzPts val="18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Construction of tables and charts</a:t>
            </a:r>
            <a:endParaRPr lang="en-US" sz="3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52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6" y="801385"/>
            <a:ext cx="11764370" cy="4832092"/>
          </a:xfrm>
          <a:prstGeom prst="rect">
            <a:avLst/>
          </a:prstGeom>
        </p:spPr>
        <p:txBody>
          <a:bodyPr wrap="square">
            <a:spAutoFit/>
          </a:bodyPr>
          <a:lstStyle/>
          <a:p>
            <a:r>
              <a:rPr lang="en-US" sz="4400" dirty="0">
                <a:latin typeface="Times New Roman" panose="02020603050405020304" pitchFamily="18" charset="0"/>
                <a:ea typeface="Times New Roman" panose="02020603050405020304" pitchFamily="18" charset="0"/>
              </a:rPr>
              <a:t>Research </a:t>
            </a:r>
            <a:r>
              <a:rPr lang="en-US" sz="4400" dirty="0" smtClean="0">
                <a:latin typeface="Times New Roman" panose="02020603050405020304" pitchFamily="18" charset="0"/>
                <a:ea typeface="Times New Roman" panose="02020603050405020304" pitchFamily="18" charset="0"/>
              </a:rPr>
              <a:t>…… </a:t>
            </a:r>
            <a:r>
              <a:rPr lang="en-US" sz="4400" dirty="0" smtClean="0">
                <a:solidFill>
                  <a:srgbClr val="FF0000"/>
                </a:solidFill>
                <a:latin typeface="Times New Roman" panose="02020603050405020304" pitchFamily="18" charset="0"/>
                <a:ea typeface="Times New Roman" panose="02020603050405020304" pitchFamily="18" charset="0"/>
              </a:rPr>
              <a:t>Concept</a:t>
            </a:r>
            <a:r>
              <a:rPr lang="en-US" sz="4400" dirty="0">
                <a:solidFill>
                  <a:srgbClr val="FF0000"/>
                </a:solidFill>
                <a:latin typeface="Times New Roman" panose="02020603050405020304" pitchFamily="18" charset="0"/>
                <a:ea typeface="Times New Roman" panose="02020603050405020304" pitchFamily="18" charset="0"/>
              </a:rPr>
              <a:t>, </a:t>
            </a:r>
            <a:endParaRPr lang="en-US" sz="4400" dirty="0" smtClean="0">
              <a:solidFill>
                <a:srgbClr val="FF0000"/>
              </a:solidFill>
              <a:latin typeface="Times New Roman" panose="02020603050405020304" pitchFamily="18" charset="0"/>
              <a:ea typeface="Times New Roman" panose="02020603050405020304" pitchFamily="18" charset="0"/>
            </a:endParaRPr>
          </a:p>
          <a:p>
            <a:endParaRPr lang="en-US" sz="4400" dirty="0" smtClean="0">
              <a:solidFill>
                <a:srgbClr val="FF0000"/>
              </a:solidFill>
              <a:latin typeface="Times New Roman" panose="02020603050405020304" pitchFamily="18" charset="0"/>
              <a:ea typeface="Times New Roman" panose="02020603050405020304" pitchFamily="18" charset="0"/>
            </a:endParaRPr>
          </a:p>
          <a:p>
            <a:r>
              <a:rPr lang="en-US" sz="4400" dirty="0" smtClean="0">
                <a:solidFill>
                  <a:srgbClr val="FF0000"/>
                </a:solidFill>
                <a:latin typeface="Times New Roman" panose="02020603050405020304" pitchFamily="18" charset="0"/>
                <a:ea typeface="Times New Roman" panose="02020603050405020304" pitchFamily="18" charset="0"/>
              </a:rPr>
              <a:t>            …….. System,</a:t>
            </a:r>
          </a:p>
          <a:p>
            <a:r>
              <a:rPr lang="en-US" sz="4400" dirty="0" smtClean="0">
                <a:solidFill>
                  <a:srgbClr val="FF0000"/>
                </a:solidFill>
                <a:latin typeface="Times New Roman" panose="02020603050405020304" pitchFamily="18" charset="0"/>
                <a:ea typeface="Times New Roman" panose="02020603050405020304" pitchFamily="18" charset="0"/>
              </a:rPr>
              <a:t> </a:t>
            </a:r>
          </a:p>
          <a:p>
            <a:r>
              <a:rPr lang="en-US" sz="4000" dirty="0" smtClean="0">
                <a:latin typeface="Times New Roman" panose="02020603050405020304" pitchFamily="18" charset="0"/>
                <a:ea typeface="Times New Roman" panose="02020603050405020304" pitchFamily="18" charset="0"/>
              </a:rPr>
              <a:t>and</a:t>
            </a:r>
            <a:r>
              <a:rPr lang="en-US" sz="4400" dirty="0" smtClean="0">
                <a:latin typeface="Times New Roman" panose="02020603050405020304" pitchFamily="18" charset="0"/>
                <a:ea typeface="Times New Roman" panose="02020603050405020304" pitchFamily="18" charset="0"/>
              </a:rPr>
              <a:t> ……….</a:t>
            </a:r>
            <a:r>
              <a:rPr lang="en-US" sz="4400" dirty="0" smtClean="0">
                <a:solidFill>
                  <a:srgbClr val="FF0000"/>
                </a:solidFill>
                <a:latin typeface="Times New Roman" panose="02020603050405020304" pitchFamily="18" charset="0"/>
                <a:ea typeface="Times New Roman" panose="02020603050405020304" pitchFamily="18" charset="0"/>
              </a:rPr>
              <a:t>Policy</a:t>
            </a:r>
            <a:r>
              <a:rPr lang="en-US" sz="4400" dirty="0" smtClean="0">
                <a:latin typeface="Times New Roman" panose="02020603050405020304" pitchFamily="18" charset="0"/>
                <a:ea typeface="Times New Roman" panose="02020603050405020304" pitchFamily="18" charset="0"/>
              </a:rPr>
              <a:t> (</a:t>
            </a:r>
            <a:r>
              <a:rPr lang="en-US" sz="4400" dirty="0" smtClean="0">
                <a:solidFill>
                  <a:schemeClr val="accent5"/>
                </a:solidFill>
                <a:latin typeface="Times New Roman" panose="02020603050405020304" pitchFamily="18" charset="0"/>
                <a:ea typeface="Times New Roman" panose="02020603050405020304" pitchFamily="18" charset="0"/>
              </a:rPr>
              <a:t>Country, Donors, Universities) </a:t>
            </a:r>
          </a:p>
          <a:p>
            <a:endParaRPr lang="en-US" sz="4400" dirty="0" smtClean="0">
              <a:solidFill>
                <a:schemeClr val="accent5"/>
              </a:solidFill>
              <a:latin typeface="Times New Roman" panose="02020603050405020304" pitchFamily="18" charset="0"/>
              <a:ea typeface="Times New Roman" panose="02020603050405020304" pitchFamily="18" charset="0"/>
            </a:endParaRPr>
          </a:p>
          <a:p>
            <a:r>
              <a:rPr lang="en-US" sz="4400" dirty="0" smtClean="0">
                <a:latin typeface="Times New Roman" panose="02020603050405020304" pitchFamily="18" charset="0"/>
                <a:ea typeface="Times New Roman" panose="02020603050405020304" pitchFamily="18" charset="0"/>
              </a:rPr>
              <a:t>in </a:t>
            </a:r>
            <a:r>
              <a:rPr lang="en-US" sz="4400" dirty="0">
                <a:latin typeface="Times New Roman" panose="02020603050405020304" pitchFamily="18" charset="0"/>
                <a:ea typeface="Times New Roman" panose="02020603050405020304" pitchFamily="18" charset="0"/>
              </a:rPr>
              <a:t>the developed countries</a:t>
            </a:r>
            <a:endParaRPr lang="en-US" sz="4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9313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203"/>
            <a:ext cx="12086492" cy="4881336"/>
          </a:xfrm>
          <a:prstGeom prst="rect">
            <a:avLst/>
          </a:prstGeom>
        </p:spPr>
        <p:txBody>
          <a:bodyPr wrap="square">
            <a:spAutoFit/>
          </a:bodyPr>
          <a:lstStyle/>
          <a:p>
            <a:pPr algn="ctr">
              <a:lnSpc>
                <a:spcPct val="115000"/>
              </a:lnSpc>
              <a:spcAft>
                <a:spcPts val="770"/>
              </a:spcAft>
            </a:pPr>
            <a:r>
              <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9 .Analysis of data</a:t>
            </a:r>
          </a:p>
          <a:p>
            <a:pPr algn="ctr">
              <a:lnSpc>
                <a:spcPct val="115000"/>
              </a:lnSpc>
              <a:spcAft>
                <a:spcPts val="770"/>
              </a:spcAft>
            </a:pPr>
            <a:endPar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fontAlgn="base">
              <a:lnSpc>
                <a:spcPct val="100000"/>
              </a:lnSpc>
              <a:spcBef>
                <a:spcPts val="0"/>
              </a:spcBef>
              <a:spcAft>
                <a:spcPts val="755"/>
              </a:spcAft>
              <a:buClr>
                <a:srgbClr val="000000"/>
              </a:buClr>
              <a:buSzPts val="1800"/>
              <a:buFont typeface="Arial" panose="020B0604020202020204" pitchFamily="34" charset="0"/>
              <a:buChar char="•"/>
            </a:pPr>
            <a:r>
              <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Statistical analysis  (</a:t>
            </a:r>
            <a:r>
              <a:rPr lang="en-US" sz="3400" u="none" strike="noStrike" dirty="0" err="1"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uni-variate</a:t>
            </a:r>
            <a:r>
              <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bi-</a:t>
            </a:r>
            <a:r>
              <a:rPr lang="en-US" sz="3400" u="none" strike="noStrike" dirty="0" err="1"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variate</a:t>
            </a:r>
            <a:r>
              <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&amp; multi-</a:t>
            </a:r>
            <a:r>
              <a:rPr lang="en-US" sz="3400" u="none" strike="noStrike" dirty="0" err="1"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variate</a:t>
            </a:r>
            <a:r>
              <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t>
            </a:r>
          </a:p>
          <a:p>
            <a:pPr marR="0" lvl="0" fontAlgn="base">
              <a:lnSpc>
                <a:spcPct val="100000"/>
              </a:lnSpc>
              <a:spcBef>
                <a:spcPts val="0"/>
              </a:spcBef>
              <a:spcAft>
                <a:spcPts val="755"/>
              </a:spcAft>
              <a:buClr>
                <a:srgbClr val="000000"/>
              </a:buClr>
              <a:buSzPts val="1800"/>
            </a:pPr>
            <a:endPar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0000"/>
              </a:lnSpc>
              <a:spcBef>
                <a:spcPts val="0"/>
              </a:spcBef>
              <a:spcAft>
                <a:spcPts val="755"/>
              </a:spcAft>
              <a:buClr>
                <a:srgbClr val="000000"/>
              </a:buClr>
              <a:buSzPts val="1800"/>
              <a:buFont typeface="Arial" panose="020B0604020202020204" pitchFamily="34" charset="0"/>
              <a:buChar char="•"/>
            </a:pPr>
            <a:r>
              <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Testing hypothesis</a:t>
            </a:r>
          </a:p>
          <a:p>
            <a:pPr marR="0" lvl="0" fontAlgn="base">
              <a:lnSpc>
                <a:spcPct val="100000"/>
              </a:lnSpc>
              <a:spcBef>
                <a:spcPts val="0"/>
              </a:spcBef>
              <a:spcAft>
                <a:spcPts val="755"/>
              </a:spcAft>
              <a:buClr>
                <a:srgbClr val="000000"/>
              </a:buClr>
              <a:buSzPts val="1800"/>
            </a:pPr>
            <a:endPar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fontAlgn="base">
              <a:lnSpc>
                <a:spcPct val="100000"/>
              </a:lnSpc>
              <a:spcBef>
                <a:spcPts val="0"/>
              </a:spcBef>
              <a:spcAft>
                <a:spcPts val="1095"/>
              </a:spcAft>
              <a:buClr>
                <a:srgbClr val="000000"/>
              </a:buClr>
              <a:buSzPts val="1800"/>
              <a:buFont typeface="Arial" panose="020B0604020202020204" pitchFamily="34" charset="0"/>
              <a:buChar char="•"/>
            </a:pPr>
            <a:r>
              <a:rPr lang="en-US" sz="34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Interpretation of findings</a:t>
            </a:r>
            <a:endParaRPr lang="en-US" sz="34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65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662" y="1020225"/>
            <a:ext cx="10644554" cy="3535840"/>
          </a:xfrm>
          <a:prstGeom prst="rect">
            <a:avLst/>
          </a:prstGeom>
        </p:spPr>
        <p:txBody>
          <a:bodyPr wrap="square">
            <a:spAutoFit/>
          </a:bodyPr>
          <a:lstStyle/>
          <a:p>
            <a:pPr algn="ctr">
              <a:lnSpc>
                <a:spcPct val="115000"/>
              </a:lnSpc>
              <a:spcAft>
                <a:spcPts val="1140"/>
              </a:spcAft>
            </a:pPr>
            <a:r>
              <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10 .Publication &amp; Data Dissemination</a:t>
            </a:r>
          </a:p>
          <a:p>
            <a:pPr marL="342900" marR="0" lvl="0" indent="-342900" fontAlgn="base">
              <a:lnSpc>
                <a:spcPct val="100000"/>
              </a:lnSpc>
              <a:spcBef>
                <a:spcPts val="0"/>
              </a:spcBef>
              <a:spcAft>
                <a:spcPts val="75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Planning report writing work</a:t>
            </a:r>
          </a:p>
          <a:p>
            <a:pPr marL="342900" marR="0" lvl="0" indent="-342900" fontAlgn="base">
              <a:lnSpc>
                <a:spcPct val="100000"/>
              </a:lnSpc>
              <a:spcBef>
                <a:spcPts val="0"/>
              </a:spcBef>
              <a:spcAft>
                <a:spcPts val="75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manuscripts</a:t>
            </a:r>
          </a:p>
          <a:p>
            <a:pPr marL="342900" marR="0" lvl="0" indent="-342900" fontAlgn="base">
              <a:lnSpc>
                <a:spcPct val="100000"/>
              </a:lnSpc>
              <a:spcBef>
                <a:spcPts val="0"/>
              </a:spcBef>
              <a:spcAft>
                <a:spcPts val="755"/>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Fact sheets</a:t>
            </a:r>
          </a:p>
          <a:p>
            <a:pPr marL="342900" marR="0" lvl="0" indent="-342900" fontAlgn="base">
              <a:lnSpc>
                <a:spcPct val="100000"/>
              </a:lnSpc>
              <a:spcBef>
                <a:spcPts val="0"/>
              </a:spcBef>
              <a:spcAft>
                <a:spcPts val="1140"/>
              </a:spcAft>
              <a:buClr>
                <a:srgbClr val="000000"/>
              </a:buClr>
              <a:buSzPts val="1800"/>
              <a:buFont typeface="Arial" panose="020B0604020202020204" pitchFamily="34" charset="0"/>
              <a:buChar char="•"/>
            </a:pPr>
            <a:r>
              <a:rPr lang="en-US" sz="36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Press releases/ conferences</a:t>
            </a:r>
            <a:endParaRPr lang="en-US" sz="36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365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38" y="657138"/>
            <a:ext cx="10081846" cy="3903633"/>
          </a:xfrm>
          <a:prstGeom prst="rect">
            <a:avLst/>
          </a:prstGeom>
        </p:spPr>
        <p:txBody>
          <a:bodyPr wrap="square">
            <a:spAutoFit/>
          </a:bodyPr>
          <a:lstStyle/>
          <a:p>
            <a:pPr>
              <a:spcAft>
                <a:spcPts val="795"/>
              </a:spcAft>
            </a:pPr>
            <a:r>
              <a:rPr lang="en-US" sz="44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Good Research Could Have a </a:t>
            </a:r>
            <a:endPar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98120" marR="0" indent="-198120">
              <a:lnSpc>
                <a:spcPct val="100000"/>
              </a:lnSpc>
              <a:spcBef>
                <a:spcPts val="0"/>
              </a:spcBef>
              <a:spcAft>
                <a:spcPts val="795"/>
              </a:spcAft>
            </a:pPr>
            <a:r>
              <a:rPr lang="en-US" sz="44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Significant Impact on the Life of People:</a:t>
            </a:r>
            <a:endParaRPr lang="en-US" sz="4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081405" marR="721995" algn="ctr">
              <a:spcBef>
                <a:spcPts val="0"/>
              </a:spcBef>
              <a:spcAft>
                <a:spcPts val="6995"/>
              </a:spcAft>
            </a:pPr>
            <a:endParaRPr lang="en-US" sz="4400" b="1" kern="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081405" marR="721995" algn="ctr">
              <a:spcBef>
                <a:spcPts val="0"/>
              </a:spcBef>
              <a:spcAft>
                <a:spcPts val="6995"/>
              </a:spcAft>
            </a:pPr>
            <a:r>
              <a:rPr lang="en-US" sz="4400" b="1" kern="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Success Stories</a:t>
            </a:r>
            <a:endParaRPr lang="en-US" sz="4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4336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7013"/>
            <a:ext cx="11629293" cy="4945713"/>
          </a:xfrm>
          <a:prstGeom prst="rect">
            <a:avLst/>
          </a:prstGeom>
        </p:spPr>
        <p:txBody>
          <a:bodyPr wrap="square">
            <a:spAutoFit/>
          </a:bodyPr>
          <a:lstStyle/>
          <a:p>
            <a:pPr algn="ctr">
              <a:lnSpc>
                <a:spcPct val="115000"/>
              </a:lnSpc>
              <a:spcAft>
                <a:spcPts val="2115"/>
              </a:spcAft>
            </a:pPr>
            <a:r>
              <a:rPr lang="en-US" sz="40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Dr. John Snow Study on Cholera</a:t>
            </a:r>
          </a:p>
          <a:p>
            <a:pPr marL="342900" marR="0" lvl="0" indent="-342900" fontAlgn="base">
              <a:lnSpc>
                <a:spcPct val="115000"/>
              </a:lnSpc>
              <a:spcBef>
                <a:spcPts val="0"/>
              </a:spcBef>
              <a:spcAft>
                <a:spcPts val="635"/>
              </a:spcAft>
              <a:buClr>
                <a:srgbClr val="000000"/>
              </a:buClr>
              <a:buSzPts val="16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 father of modern epidemiology</a:t>
            </a:r>
          </a:p>
          <a:p>
            <a:pPr marL="342900" marR="0" lvl="0" indent="-342900" fontAlgn="base">
              <a:lnSpc>
                <a:spcPct val="91000"/>
              </a:lnSpc>
              <a:spcBef>
                <a:spcPts val="0"/>
              </a:spcBef>
              <a:spcAft>
                <a:spcPts val="605"/>
              </a:spcAft>
              <a:buClr>
                <a:srgbClr val="000000"/>
              </a:buClr>
              <a:buSzPts val="16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In 1854 John Snow linked water source to cholera in London . </a:t>
            </a:r>
          </a:p>
          <a:p>
            <a:pPr marL="372110" marR="0" indent="-143510">
              <a:lnSpc>
                <a:spcPct val="91000"/>
              </a:lnSpc>
              <a:spcBef>
                <a:spcPts val="0"/>
              </a:spcBef>
              <a:spcAft>
                <a:spcPts val="620"/>
              </a:spcAft>
            </a:pPr>
            <a:r>
              <a:rPr lang="en-US" sz="3200" dirty="0" smtClean="0">
                <a:solidFill>
                  <a:srgbClr val="000000"/>
                </a:solidFill>
                <a:effectLst/>
                <a:latin typeface="Arial" panose="020B0604020202020204" pitchFamily="34" charset="0"/>
                <a:ea typeface="Arial" panose="020B0604020202020204" pitchFamily="34" charset="0"/>
                <a:cs typeface="Calibri" panose="020F0502020204030204" pitchFamily="34" charset="0"/>
              </a:rPr>
              <a:t>– </a:t>
            </a: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Snow realized that the water supplied from the companies was polluted with sewage. </a:t>
            </a:r>
          </a:p>
          <a:p>
            <a:pPr marL="342900" marR="0" lvl="0" indent="-342900" fontAlgn="base">
              <a:lnSpc>
                <a:spcPct val="91000"/>
              </a:lnSpc>
              <a:spcBef>
                <a:spcPts val="0"/>
              </a:spcBef>
              <a:spcAft>
                <a:spcPts val="835"/>
              </a:spcAft>
              <a:buClr>
                <a:srgbClr val="000000"/>
              </a:buClr>
              <a:buSzPts val="16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A change in water source lead to a reduction in death rates.</a:t>
            </a:r>
          </a:p>
          <a:p>
            <a:pPr marL="342900" marR="0" lvl="0" indent="-342900" fontAlgn="base">
              <a:lnSpc>
                <a:spcPct val="115000"/>
              </a:lnSpc>
              <a:spcBef>
                <a:spcPts val="0"/>
              </a:spcBef>
              <a:spcAft>
                <a:spcPts val="445"/>
              </a:spcAft>
              <a:buClr>
                <a:srgbClr val="000000"/>
              </a:buClr>
              <a:buSzPts val="1600"/>
              <a:buFont typeface="Arial" panose="020B0604020202020204" pitchFamily="34" charset="0"/>
              <a:buChar char="•"/>
            </a:pPr>
            <a:r>
              <a:rPr lang="en-US" sz="3200" u="none" strike="noStrike" dirty="0" smtClean="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Imagine how many lives were saved by Dr. </a:t>
            </a:r>
          </a:p>
          <a:p>
            <a:pPr marL="172085" marR="0">
              <a:lnSpc>
                <a:spcPct val="115000"/>
              </a:lnSpc>
              <a:spcBef>
                <a:spcPts val="0"/>
              </a:spcBef>
              <a:spcAft>
                <a:spcPts val="2175"/>
              </a:spcAft>
            </a:pPr>
            <a:r>
              <a:rPr lang="en-US" sz="3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Snow’s research!</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711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p:cNvGrpSpPr/>
          <p:nvPr/>
        </p:nvGrpSpPr>
        <p:grpSpPr>
          <a:xfrm>
            <a:off x="562708" y="0"/>
            <a:ext cx="11043138" cy="6858000"/>
            <a:chOff x="0" y="0"/>
            <a:chExt cx="4558284" cy="3415284"/>
          </a:xfrm>
        </p:grpSpPr>
        <p:pic>
          <p:nvPicPr>
            <p:cNvPr id="4" name="Picture 3"/>
            <p:cNvPicPr/>
            <p:nvPr/>
          </p:nvPicPr>
          <p:blipFill>
            <a:blip r:embed="rId2"/>
            <a:stretch>
              <a:fillRect/>
            </a:stretch>
          </p:blipFill>
          <p:spPr>
            <a:xfrm>
              <a:off x="3489960" y="603504"/>
              <a:ext cx="952500" cy="790956"/>
            </a:xfrm>
            <a:prstGeom prst="rect">
              <a:avLst/>
            </a:prstGeom>
          </p:spPr>
        </p:pic>
        <p:sp>
          <p:nvSpPr>
            <p:cNvPr id="5" name="Shape 1516"/>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
        <p:nvSpPr>
          <p:cNvPr id="7" name="Rectangle 6"/>
          <p:cNvSpPr/>
          <p:nvPr/>
        </p:nvSpPr>
        <p:spPr>
          <a:xfrm>
            <a:off x="633046" y="1404027"/>
            <a:ext cx="10925907" cy="5078313"/>
          </a:xfrm>
          <a:prstGeom prst="rect">
            <a:avLst/>
          </a:prstGeom>
        </p:spPr>
        <p:txBody>
          <a:bodyPr wrap="square">
            <a:spAutoFit/>
          </a:bodyPr>
          <a:lstStyle/>
          <a:p>
            <a:pPr lvl="0" eaLnBrk="0" fontAlgn="base" hangingPunct="0">
              <a:spcBef>
                <a:spcPct val="0"/>
              </a:spcBef>
              <a:spcAft>
                <a:spcPct val="0"/>
              </a:spcAft>
            </a:pPr>
            <a:r>
              <a:rPr kumimoji="0" lang="en-US" sz="36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Framingham Heart Study – 1984</a:t>
            </a:r>
          </a:p>
          <a:p>
            <a:pPr lvl="0" eaLnBrk="0" fontAlgn="base" hangingPunct="0">
              <a:spcBef>
                <a:spcPct val="0"/>
              </a:spcBef>
              <a:spcAft>
                <a:spcPct val="0"/>
              </a:spcAft>
            </a:pPr>
            <a:endParaRPr kumimoji="0" lang="en-US" sz="36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Objective to identify CVD risk factors</a:t>
            </a:r>
            <a:endParaRPr kumimoji="0" lang="en-US" sz="2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Prospective cohort study (5209 men &amp; women followed for three decades)	Dr. Thomas </a:t>
            </a:r>
            <a:r>
              <a:rPr kumimoji="0" lang="en-US" sz="2800" b="0"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Dawber</a:t>
            </a:r>
            <a:endParaRPr kumimoji="0" lang="en-US" sz="2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Study led to the identification of the major CVD risk factors –</a:t>
            </a:r>
            <a:endParaRPr kumimoji="0" lang="en-US" sz="2800" b="0"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high blood pressure, high blood cholesterol, smoking, obesity, diabetes, and physical inactivity </a:t>
            </a:r>
            <a:endParaRPr kumimoji="0" lang="en-US" sz="2800" b="0" i="0" u="none" strike="noStrike" cap="none" normalizeH="0" baseline="0" dirty="0" smtClean="0">
              <a:ln>
                <a:noFill/>
              </a:ln>
              <a:solidFill>
                <a:schemeClr val="tx1"/>
              </a:solidFill>
              <a:effectLst/>
              <a:latin typeface="Arial" panose="020B0604020202020204" pitchFamily="34" charset="0"/>
            </a:endParaRPr>
          </a:p>
          <a:p>
            <a:pPr lvl="1" eaLnBrk="0" fontAlgn="base" hangingPunct="0">
              <a:spcBef>
                <a:spcPct val="0"/>
              </a:spcBef>
              <a:spcAft>
                <a:spcPct val="0"/>
              </a:spcAft>
              <a:buClr>
                <a:srgbClr val="000000"/>
              </a:buClr>
              <a:buSzPct val="100000"/>
              <a:buFontTx/>
              <a:buChar char="•"/>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as well as CVD related factors such as blood triglyceride and HDL cholesterol levels, age, gender, and psychosocial issues.</a:t>
            </a:r>
            <a:endParaRPr kumimoji="0" lang="en-US" sz="28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FontTx/>
              <a:buChar char="•"/>
            </a:pPr>
            <a:r>
              <a:rPr kumimoji="0" lang="en-US" sz="28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Calibri" panose="020F0502020204030204" pitchFamily="34" charset="0"/>
              </a:rPr>
              <a:t>1200  articles in leading medical journals</a:t>
            </a:r>
            <a:endParaRPr lang="en-US" sz="2800" dirty="0">
              <a:latin typeface="Arial" panose="020B0604020202020204" pitchFamily="34" charset="0"/>
            </a:endParaRPr>
          </a:p>
        </p:txBody>
      </p:sp>
    </p:spTree>
    <p:extLst>
      <p:ext uri="{BB962C8B-B14F-4D97-AF65-F5344CB8AC3E}">
        <p14:creationId xmlns:p14="http://schemas.microsoft.com/office/powerpoint/2010/main" val="1039446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0354781"/>
              </p:ext>
            </p:extLst>
          </p:nvPr>
        </p:nvGraphicFramePr>
        <p:xfrm>
          <a:off x="386862" y="421105"/>
          <a:ext cx="11547230" cy="6319664"/>
        </p:xfrm>
        <a:graphic>
          <a:graphicData uri="http://schemas.openxmlformats.org/drawingml/2006/table">
            <a:tbl>
              <a:tblPr firstRow="1" firstCol="1" bandRow="1">
                <a:tableStyleId>{5C22544A-7EE6-4342-B048-85BDC9FD1C3A}</a:tableStyleId>
              </a:tblPr>
              <a:tblGrid>
                <a:gridCol w="11547230"/>
              </a:tblGrid>
              <a:tr h="6319664">
                <a:tc>
                  <a:txBody>
                    <a:bodyPr/>
                    <a:lstStyle/>
                    <a:p>
                      <a:pPr marL="0" marR="0" algn="ctr">
                        <a:lnSpc>
                          <a:spcPct val="115000"/>
                        </a:lnSpc>
                        <a:spcBef>
                          <a:spcPts val="0"/>
                        </a:spcBef>
                        <a:spcAft>
                          <a:spcPts val="540"/>
                        </a:spcAft>
                      </a:pPr>
                      <a:r>
                        <a:rPr lang="en-US" sz="2800" dirty="0">
                          <a:effectLst/>
                        </a:rPr>
                        <a:t>The RAND Health Insurance </a:t>
                      </a:r>
                    </a:p>
                    <a:p>
                      <a:pPr marL="0" marR="0" algn="ctr">
                        <a:lnSpc>
                          <a:spcPct val="115000"/>
                        </a:lnSpc>
                        <a:spcBef>
                          <a:spcPts val="0"/>
                        </a:spcBef>
                        <a:spcAft>
                          <a:spcPts val="255"/>
                        </a:spcAft>
                      </a:pPr>
                      <a:r>
                        <a:rPr lang="en-US" sz="2800" dirty="0">
                          <a:effectLst/>
                        </a:rPr>
                        <a:t>Experiment</a:t>
                      </a:r>
                    </a:p>
                    <a:p>
                      <a:pPr marL="172085" marR="0" indent="-172085" algn="just">
                        <a:lnSpc>
                          <a:spcPct val="90000"/>
                        </a:lnSpc>
                        <a:spcBef>
                          <a:spcPts val="0"/>
                        </a:spcBef>
                        <a:spcAft>
                          <a:spcPts val="355"/>
                        </a:spcAft>
                      </a:pPr>
                      <a:r>
                        <a:rPr lang="en-US" sz="1500" dirty="0">
                          <a:effectLst/>
                        </a:rPr>
                        <a:t>• </a:t>
                      </a:r>
                      <a:r>
                        <a:rPr lang="en-US" sz="2400" dirty="0">
                          <a:effectLst/>
                        </a:rPr>
                        <a:t>An experimental study of healthcare costs, utilization and outcomes in </a:t>
                      </a:r>
                      <a:r>
                        <a:rPr lang="en-US" sz="2400" dirty="0" smtClean="0">
                          <a:effectLst/>
                        </a:rPr>
                        <a:t>USA:</a:t>
                      </a:r>
                    </a:p>
                    <a:p>
                      <a:pPr marL="172085" marR="0" indent="-172085" algn="just">
                        <a:lnSpc>
                          <a:spcPct val="90000"/>
                        </a:lnSpc>
                        <a:spcBef>
                          <a:spcPts val="0"/>
                        </a:spcBef>
                        <a:spcAft>
                          <a:spcPts val="355"/>
                        </a:spcAft>
                      </a:pPr>
                      <a:endParaRPr lang="en-US" sz="2400" dirty="0">
                        <a:effectLst/>
                      </a:endParaRPr>
                    </a:p>
                    <a:p>
                      <a:pPr marL="342900" marR="0" lvl="0" indent="-342900" fontAlgn="base">
                        <a:lnSpc>
                          <a:spcPct val="90000"/>
                        </a:lnSpc>
                        <a:spcBef>
                          <a:spcPts val="0"/>
                        </a:spcBef>
                        <a:spcAft>
                          <a:spcPts val="345"/>
                        </a:spcAft>
                        <a:buClr>
                          <a:srgbClr val="000000"/>
                        </a:buClr>
                        <a:buSzPts val="1300"/>
                        <a:buFont typeface="Arial" panose="020B0604020202020204" pitchFamily="34" charset="0"/>
                        <a:buChar char="–"/>
                      </a:pPr>
                      <a:r>
                        <a:rPr lang="en-US" sz="2400" u="none" strike="noStrike" dirty="0">
                          <a:effectLst/>
                          <a:uFill>
                            <a:solidFill>
                              <a:srgbClr val="000000"/>
                            </a:solidFill>
                          </a:uFill>
                        </a:rPr>
                        <a:t>Question: Does free medical care lead to better health than health insurance plans that require the patient to shoulder part of the cost</a:t>
                      </a:r>
                      <a:r>
                        <a:rPr lang="en-US" sz="2400" u="none" strike="noStrike" dirty="0" smtClean="0">
                          <a:effectLst/>
                          <a:uFill>
                            <a:solidFill>
                              <a:srgbClr val="000000"/>
                            </a:solidFill>
                          </a:uFill>
                        </a:rPr>
                        <a:t>?</a:t>
                      </a:r>
                    </a:p>
                    <a:p>
                      <a:pPr marL="342900" marR="0" lvl="0" indent="-342900" fontAlgn="base">
                        <a:lnSpc>
                          <a:spcPct val="90000"/>
                        </a:lnSpc>
                        <a:spcBef>
                          <a:spcPts val="0"/>
                        </a:spcBef>
                        <a:spcAft>
                          <a:spcPts val="345"/>
                        </a:spcAft>
                        <a:buClr>
                          <a:srgbClr val="000000"/>
                        </a:buClr>
                        <a:buSzPts val="1300"/>
                        <a:buFont typeface="Arial" panose="020B0604020202020204" pitchFamily="34" charset="0"/>
                        <a:buChar char="–"/>
                      </a:pPr>
                      <a:endParaRPr lang="en-US" sz="2400" u="none" strike="noStrike" dirty="0">
                        <a:effectLst/>
                        <a:uFill>
                          <a:solidFill>
                            <a:srgbClr val="000000"/>
                          </a:solidFill>
                        </a:uFill>
                      </a:endParaRPr>
                    </a:p>
                    <a:p>
                      <a:pPr marL="342900" marR="0" lvl="0" indent="-342900" fontAlgn="base">
                        <a:lnSpc>
                          <a:spcPct val="90000"/>
                        </a:lnSpc>
                        <a:spcBef>
                          <a:spcPts val="0"/>
                        </a:spcBef>
                        <a:spcAft>
                          <a:spcPts val="345"/>
                        </a:spcAft>
                        <a:buClr>
                          <a:srgbClr val="000000"/>
                        </a:buClr>
                        <a:buSzPts val="1300"/>
                        <a:buFont typeface="Arial" panose="020B0604020202020204" pitchFamily="34" charset="0"/>
                        <a:buChar char="–"/>
                      </a:pPr>
                      <a:r>
                        <a:rPr lang="en-US" sz="2400" u="none" strike="noStrike" dirty="0">
                          <a:effectLst/>
                          <a:uFill>
                            <a:solidFill>
                              <a:srgbClr val="000000"/>
                            </a:solidFill>
                          </a:uFill>
                        </a:rPr>
                        <a:t>people randomly assigned to different kinds of plans and followed their behavior, from 1974 to 1982. </a:t>
                      </a:r>
                      <a:endParaRPr lang="en-US" sz="2400" u="none" strike="noStrike" dirty="0" smtClean="0">
                        <a:effectLst/>
                        <a:uFill>
                          <a:solidFill>
                            <a:srgbClr val="000000"/>
                          </a:solidFill>
                        </a:uFill>
                      </a:endParaRPr>
                    </a:p>
                    <a:p>
                      <a:pPr marL="342900" marR="0" lvl="0" indent="-342900" fontAlgn="base">
                        <a:lnSpc>
                          <a:spcPct val="90000"/>
                        </a:lnSpc>
                        <a:spcBef>
                          <a:spcPts val="0"/>
                        </a:spcBef>
                        <a:spcAft>
                          <a:spcPts val="345"/>
                        </a:spcAft>
                        <a:buClr>
                          <a:srgbClr val="000000"/>
                        </a:buClr>
                        <a:buSzPts val="1300"/>
                        <a:buFont typeface="Arial" panose="020B0604020202020204" pitchFamily="34" charset="0"/>
                        <a:buChar char="–"/>
                      </a:pPr>
                      <a:endParaRPr lang="en-US" sz="2400" u="none" strike="noStrike" dirty="0">
                        <a:effectLst/>
                        <a:uFill>
                          <a:solidFill>
                            <a:srgbClr val="000000"/>
                          </a:solidFill>
                        </a:uFill>
                      </a:endParaRPr>
                    </a:p>
                    <a:p>
                      <a:pPr marL="342900" marR="0" lvl="0" indent="-342900" fontAlgn="base">
                        <a:lnSpc>
                          <a:spcPct val="90000"/>
                        </a:lnSpc>
                        <a:spcBef>
                          <a:spcPts val="0"/>
                        </a:spcBef>
                        <a:spcAft>
                          <a:spcPts val="345"/>
                        </a:spcAft>
                        <a:buClr>
                          <a:srgbClr val="000000"/>
                        </a:buClr>
                        <a:buSzPts val="1300"/>
                        <a:buFont typeface="Arial" panose="020B0604020202020204" pitchFamily="34" charset="0"/>
                        <a:buChar char="–"/>
                      </a:pPr>
                      <a:r>
                        <a:rPr lang="en-US" sz="2400" u="none" strike="noStrike" dirty="0">
                          <a:effectLst/>
                          <a:uFill>
                            <a:solidFill>
                              <a:srgbClr val="000000"/>
                            </a:solidFill>
                          </a:uFill>
                        </a:rPr>
                        <a:t>Concluded that cost sharing reduces both overutilization of health services and the use of appropriately needed medical </a:t>
                      </a:r>
                      <a:r>
                        <a:rPr lang="en-US" sz="2400" u="none" strike="noStrike" dirty="0" smtClean="0">
                          <a:effectLst/>
                          <a:uFill>
                            <a:solidFill>
                              <a:srgbClr val="000000"/>
                            </a:solidFill>
                          </a:uFill>
                        </a:rPr>
                        <a:t>care</a:t>
                      </a:r>
                    </a:p>
                    <a:p>
                      <a:pPr marL="342900" marR="0" lvl="0" indent="-342900" fontAlgn="base">
                        <a:lnSpc>
                          <a:spcPct val="90000"/>
                        </a:lnSpc>
                        <a:spcBef>
                          <a:spcPts val="0"/>
                        </a:spcBef>
                        <a:spcAft>
                          <a:spcPts val="345"/>
                        </a:spcAft>
                        <a:buClr>
                          <a:srgbClr val="000000"/>
                        </a:buClr>
                        <a:buSzPts val="1300"/>
                        <a:buFont typeface="Arial" panose="020B0604020202020204" pitchFamily="34" charset="0"/>
                        <a:buChar char="–"/>
                      </a:pPr>
                      <a:endParaRPr lang="en-US" sz="2400" u="none" strike="noStrike" dirty="0">
                        <a:effectLst/>
                        <a:uFill>
                          <a:solidFill>
                            <a:srgbClr val="000000"/>
                          </a:solidFill>
                        </a:uFill>
                      </a:endParaRPr>
                    </a:p>
                    <a:p>
                      <a:pPr marL="342900" marR="0" lvl="0" indent="-342900" fontAlgn="base">
                        <a:lnSpc>
                          <a:spcPct val="90000"/>
                        </a:lnSpc>
                        <a:spcBef>
                          <a:spcPts val="0"/>
                        </a:spcBef>
                        <a:spcAft>
                          <a:spcPts val="1855"/>
                        </a:spcAft>
                        <a:buClr>
                          <a:srgbClr val="000000"/>
                        </a:buClr>
                        <a:buSzPts val="1300"/>
                        <a:buFont typeface="Arial" panose="020B0604020202020204" pitchFamily="34" charset="0"/>
                        <a:buChar char="–"/>
                      </a:pPr>
                      <a:r>
                        <a:rPr lang="en-US" sz="2400" u="none" strike="noStrike" dirty="0">
                          <a:effectLst/>
                          <a:uFill>
                            <a:solidFill>
                              <a:srgbClr val="000000"/>
                            </a:solidFill>
                          </a:uFill>
                        </a:rPr>
                        <a:t>The effect of cost sharing on care outcomes was subsequently investigated for a multitude of medical conditions</a:t>
                      </a:r>
                    </a:p>
                    <a:p>
                      <a:pPr marL="0" marR="26035" algn="r">
                        <a:lnSpc>
                          <a:spcPct val="115000"/>
                        </a:lnSpc>
                        <a:spcBef>
                          <a:spcPts val="0"/>
                        </a:spcBef>
                        <a:spcAft>
                          <a:spcPts val="0"/>
                        </a:spcAft>
                      </a:pPr>
                      <a:r>
                        <a:rPr lang="en-US" sz="600" dirty="0">
                          <a:effectLst/>
                        </a:rPr>
                        <a:t>31</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67970" marR="240665" marT="0" marB="0" anchor="ctr"/>
                </a:tc>
              </a:tr>
            </a:tbl>
          </a:graphicData>
        </a:graphic>
      </p:graphicFrame>
      <p:sp>
        <p:nvSpPr>
          <p:cNvPr id="3" name="Rectangle 1"/>
          <p:cNvSpPr>
            <a:spLocks noChangeArrowheads="1"/>
          </p:cNvSpPr>
          <p:nvPr/>
        </p:nvSpPr>
        <p:spPr bwMode="auto">
          <a:xfrm>
            <a:off x="6729046" y="2092576"/>
            <a:ext cx="82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0478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5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6002797"/>
          </a:xfrm>
          <a:prstGeom prst="rect">
            <a:avLst/>
          </a:prstGeom>
        </p:spPr>
        <p:txBody>
          <a:bodyPr wrap="square">
            <a:spAutoFit/>
          </a:bodyPr>
          <a:lstStyle/>
          <a:p>
            <a:pPr marL="6350" marR="0" indent="-6350" algn="ctr">
              <a:lnSpc>
                <a:spcPct val="102000"/>
              </a:lnSpc>
              <a:spcBef>
                <a:spcPts val="0"/>
              </a:spcBef>
              <a:spcAft>
                <a:spcPts val="565"/>
              </a:spcAft>
            </a:pPr>
            <a:r>
              <a:rPr lang="en-US" sz="36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Reflections on Research</a:t>
            </a:r>
          </a:p>
          <a:p>
            <a:pPr marL="6350" marR="0" indent="-6350" algn="ctr">
              <a:lnSpc>
                <a:spcPct val="102000"/>
              </a:lnSpc>
              <a:spcBef>
                <a:spcPts val="0"/>
              </a:spcBef>
              <a:spcAft>
                <a:spcPts val="565"/>
              </a:spcAft>
            </a:pPr>
            <a:endParaRPr lang="en-US" sz="36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6350" marR="0" indent="-6350">
              <a:lnSpc>
                <a:spcPct val="95000"/>
              </a:lnSpc>
              <a:spcBef>
                <a:spcPts val="0"/>
              </a:spcBef>
              <a:spcAft>
                <a:spcPts val="1645"/>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“If we knew what it was we were doing, it would not be called research, would it?” Albert Einstein</a:t>
            </a:r>
          </a:p>
          <a:p>
            <a:pPr marL="6350" marR="0" indent="-6350">
              <a:lnSpc>
                <a:spcPct val="95000"/>
              </a:lnSpc>
              <a:spcBef>
                <a:spcPts val="0"/>
              </a:spcBef>
              <a:spcAft>
                <a:spcPts val="1605"/>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“He who does not research has nothing to teach.” Anonymous</a:t>
            </a:r>
          </a:p>
          <a:p>
            <a:pPr marL="6350" marR="0" indent="-6350">
              <a:lnSpc>
                <a:spcPct val="95000"/>
              </a:lnSpc>
              <a:spcBef>
                <a:spcPts val="0"/>
              </a:spcBef>
              <a:spcAft>
                <a:spcPts val="100"/>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research but a blind date with knowledge?” Will Harvey</a:t>
            </a:r>
          </a:p>
          <a:p>
            <a:pPr marL="6350" marR="0" indent="-6350">
              <a:lnSpc>
                <a:spcPct val="95000"/>
              </a:lnSpc>
              <a:spcBef>
                <a:spcPts val="0"/>
              </a:spcBef>
              <a:spcAft>
                <a:spcPts val="100"/>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is to see what everybody else has seen, and to </a:t>
            </a:r>
          </a:p>
          <a:p>
            <a:pPr marL="6350" marR="0" indent="-6350">
              <a:lnSpc>
                <a:spcPct val="95000"/>
              </a:lnSpc>
              <a:spcBef>
                <a:spcPts val="0"/>
              </a:spcBef>
              <a:spcAft>
                <a:spcPts val="100"/>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think what nobody else has thought” Albert Szent-Gyorgyi (won </a:t>
            </a:r>
          </a:p>
          <a:p>
            <a:pPr marL="6350" marR="0" indent="-6350">
              <a:lnSpc>
                <a:spcPct val="150000"/>
              </a:lnSpc>
              <a:spcBef>
                <a:spcPts val="0"/>
              </a:spcBef>
              <a:spcAft>
                <a:spcPts val="1980"/>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Nobel prize for medicine)</a:t>
            </a:r>
          </a:p>
          <a:p>
            <a:pPr marL="6350" marR="0" indent="-6350">
              <a:lnSpc>
                <a:spcPct val="95000"/>
              </a:lnSpc>
              <a:spcBef>
                <a:spcPts val="0"/>
              </a:spcBef>
              <a:spcAft>
                <a:spcPts val="1510"/>
              </a:spcAft>
            </a:pP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"An expert is a person who has made all the mistakes that can be made in a very narrow field." </a:t>
            </a:r>
            <a:r>
              <a:rPr lang="en-US" sz="2800" dirty="0" err="1"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Niels</a:t>
            </a:r>
            <a:r>
              <a:rPr lang="en-US" sz="28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Bohr </a:t>
            </a: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636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839" y="1918248"/>
            <a:ext cx="7989751" cy="931665"/>
          </a:xfrm>
          <a:prstGeom prst="rect">
            <a:avLst/>
          </a:prstGeom>
        </p:spPr>
        <p:txBody>
          <a:bodyPr wrap="none">
            <a:spAutoFit/>
          </a:bodyPr>
          <a:lstStyle/>
          <a:p>
            <a:pPr marL="827405" marR="0" indent="-827405">
              <a:lnSpc>
                <a:spcPct val="101000"/>
              </a:lnSpc>
              <a:spcBef>
                <a:spcPts val="0"/>
              </a:spcBef>
              <a:spcAft>
                <a:spcPts val="18190"/>
              </a:spcAft>
            </a:pPr>
            <a:r>
              <a:rPr lang="en-US" sz="540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Research: Facts or fallacies?</a:t>
            </a:r>
            <a:endParaRPr lang="en-US" sz="5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5304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0308" y="0"/>
            <a:ext cx="11617569" cy="6764215"/>
            <a:chOff x="-1" y="-1721615"/>
            <a:chExt cx="5687423" cy="5136899"/>
          </a:xfrm>
        </p:grpSpPr>
        <p:sp>
          <p:nvSpPr>
            <p:cNvPr id="3" name="Rectangle 2"/>
            <p:cNvSpPr/>
            <p:nvPr/>
          </p:nvSpPr>
          <p:spPr>
            <a:xfrm>
              <a:off x="68868" y="-1393654"/>
              <a:ext cx="2774842"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 is too complicated! Especially </a:t>
              </a:r>
            </a:p>
          </p:txBody>
        </p:sp>
        <p:sp>
          <p:nvSpPr>
            <p:cNvPr id="4" name="Rectangle 3"/>
            <p:cNvSpPr/>
            <p:nvPr/>
          </p:nvSpPr>
          <p:spPr>
            <a:xfrm>
              <a:off x="2987916" y="-1408156"/>
              <a:ext cx="1365805"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32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statistics</a:t>
              </a:r>
              <a:r>
                <a:rPr lang="en-US" sz="28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4253482" y="3240025"/>
              <a:ext cx="50673"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4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p:nvPr/>
          </p:nvPicPr>
          <p:blipFill>
            <a:blip r:embed="rId2"/>
            <a:stretch>
              <a:fillRect/>
            </a:stretch>
          </p:blipFill>
          <p:spPr>
            <a:xfrm>
              <a:off x="68868" y="459564"/>
              <a:ext cx="1820892" cy="2373552"/>
            </a:xfrm>
            <a:prstGeom prst="rect">
              <a:avLst/>
            </a:prstGeom>
          </p:spPr>
        </p:pic>
        <p:pic>
          <p:nvPicPr>
            <p:cNvPr id="7" name="Picture 6"/>
            <p:cNvPicPr/>
            <p:nvPr/>
          </p:nvPicPr>
          <p:blipFill>
            <a:blip r:embed="rId3"/>
            <a:stretch>
              <a:fillRect/>
            </a:stretch>
          </p:blipFill>
          <p:spPr>
            <a:xfrm>
              <a:off x="1889760" y="-929267"/>
              <a:ext cx="3797662" cy="4169292"/>
            </a:xfrm>
            <a:prstGeom prst="rect">
              <a:avLst/>
            </a:prstGeom>
          </p:spPr>
        </p:pic>
        <p:sp>
          <p:nvSpPr>
            <p:cNvPr id="8" name="Shape 56"/>
            <p:cNvSpPr/>
            <p:nvPr/>
          </p:nvSpPr>
          <p:spPr>
            <a:xfrm>
              <a:off x="-1" y="-1721615"/>
              <a:ext cx="5687423" cy="5136899"/>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80663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58462" y="0"/>
            <a:ext cx="8886091" cy="6236677"/>
            <a:chOff x="-2058638" y="-1065073"/>
            <a:chExt cx="8886586" cy="4480358"/>
          </a:xfrm>
        </p:grpSpPr>
        <p:sp>
          <p:nvSpPr>
            <p:cNvPr id="3" name="Rectangle 2"/>
            <p:cNvSpPr/>
            <p:nvPr/>
          </p:nvSpPr>
          <p:spPr>
            <a:xfrm>
              <a:off x="-923712" y="-987950"/>
              <a:ext cx="6218760"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might some times be irrelevant!! </a:t>
              </a:r>
            </a:p>
          </p:txBody>
        </p:sp>
        <p:sp>
          <p:nvSpPr>
            <p:cNvPr id="4" name="Rectangle 3"/>
            <p:cNvSpPr/>
            <p:nvPr/>
          </p:nvSpPr>
          <p:spPr>
            <a:xfrm>
              <a:off x="4253482" y="3240027"/>
              <a:ext cx="50673"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5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1882782" y="-607199"/>
              <a:ext cx="8429361" cy="3912087"/>
            </a:xfrm>
            <a:prstGeom prst="rect">
              <a:avLst/>
            </a:prstGeom>
          </p:spPr>
        </p:pic>
        <p:sp>
          <p:nvSpPr>
            <p:cNvPr id="6" name="Shape 68"/>
            <p:cNvSpPr/>
            <p:nvPr/>
          </p:nvSpPr>
          <p:spPr>
            <a:xfrm>
              <a:off x="-2058638" y="-1065073"/>
              <a:ext cx="8886586" cy="4480358"/>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53926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9261" y="234462"/>
            <a:ext cx="10703169" cy="6285432"/>
            <a:chOff x="0" y="0"/>
            <a:chExt cx="4858362" cy="3470555"/>
          </a:xfrm>
        </p:grpSpPr>
        <p:sp>
          <p:nvSpPr>
            <p:cNvPr id="3" name="Rectangle 2"/>
            <p:cNvSpPr/>
            <p:nvPr/>
          </p:nvSpPr>
          <p:spPr>
            <a:xfrm>
              <a:off x="141719" y="81390"/>
              <a:ext cx="4274845"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Researchers are obsessed with </a:t>
              </a:r>
            </a:p>
          </p:txBody>
        </p:sp>
        <p:sp>
          <p:nvSpPr>
            <p:cNvPr id="4" name="Rectangle 3"/>
            <p:cNvSpPr/>
            <p:nvPr/>
          </p:nvSpPr>
          <p:spPr>
            <a:xfrm>
              <a:off x="2794667" y="81389"/>
              <a:ext cx="1128505" cy="303630"/>
            </a:xfrm>
            <a:prstGeom prst="rect">
              <a:avLst/>
            </a:prstGeom>
            <a:ln>
              <a:noFill/>
            </a:ln>
          </p:spPr>
          <p:txBody>
            <a:bodyPr lIns="0" tIns="0" rIns="0" bIns="0" rtlCol="0">
              <a:noAutofit/>
            </a:bodyPr>
            <a:lstStyle/>
            <a:p>
              <a:pPr marL="0" marR="0">
                <a:lnSpc>
                  <a:spcPct val="115000"/>
                </a:lnSpc>
                <a:spcBef>
                  <a:spcPts val="0"/>
                </a:spcBef>
                <a:spcAft>
                  <a:spcPts val="0"/>
                </a:spcAft>
              </a:pPr>
              <a:r>
                <a:rPr lang="en-US" sz="36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metrics</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5" name="Rectangle 4"/>
            <p:cNvSpPr/>
            <p:nvPr/>
          </p:nvSpPr>
          <p:spPr>
            <a:xfrm>
              <a:off x="4253482" y="3240025"/>
              <a:ext cx="50673"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6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p:nvPr/>
          </p:nvPicPr>
          <p:blipFill>
            <a:blip r:embed="rId2"/>
            <a:stretch>
              <a:fillRect/>
            </a:stretch>
          </p:blipFill>
          <p:spPr>
            <a:xfrm>
              <a:off x="0" y="385019"/>
              <a:ext cx="4858362" cy="3085536"/>
            </a:xfrm>
            <a:prstGeom prst="rect">
              <a:avLst/>
            </a:prstGeom>
          </p:spPr>
        </p:pic>
        <p:sp>
          <p:nvSpPr>
            <p:cNvPr id="7" name="Shape 74"/>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915593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73014" y="0"/>
            <a:ext cx="9683263" cy="6858000"/>
            <a:chOff x="0" y="0"/>
            <a:chExt cx="4558284" cy="3415284"/>
          </a:xfrm>
        </p:grpSpPr>
        <p:sp>
          <p:nvSpPr>
            <p:cNvPr id="3" name="Rectangle 2"/>
            <p:cNvSpPr/>
            <p:nvPr/>
          </p:nvSpPr>
          <p:spPr>
            <a:xfrm>
              <a:off x="1155246" y="93524"/>
              <a:ext cx="3098236" cy="344219"/>
            </a:xfrm>
            <a:prstGeom prst="rect">
              <a:avLst/>
            </a:prstGeom>
            <a:ln>
              <a:noFill/>
            </a:ln>
          </p:spPr>
          <p:txBody>
            <a:bodyPr lIns="0" tIns="0" rIns="0" bIns="0" rtlCol="0">
              <a:noAutofit/>
            </a:bodyPr>
            <a:lstStyle/>
            <a:p>
              <a:pPr marL="0" marR="0">
                <a:lnSpc>
                  <a:spcPct val="115000"/>
                </a:lnSpc>
                <a:spcBef>
                  <a:spcPts val="0"/>
                </a:spcBef>
                <a:spcAft>
                  <a:spcPts val="0"/>
                </a:spcAft>
              </a:pPr>
              <a:r>
                <a:rPr lang="en-US" sz="3200"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Risky/Opportunistic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Rectangle 3"/>
            <p:cNvSpPr/>
            <p:nvPr/>
          </p:nvSpPr>
          <p:spPr>
            <a:xfrm>
              <a:off x="4253482" y="3240027"/>
              <a:ext cx="50673" cy="64861"/>
            </a:xfrm>
            <a:prstGeom prst="rect">
              <a:avLst/>
            </a:prstGeom>
            <a:ln>
              <a:noFill/>
            </a:ln>
          </p:spPr>
          <p:txBody>
            <a:bodyPr lIns="0" tIns="0" rIns="0" bIns="0" rtlCol="0">
              <a:noAutofit/>
            </a:bodyPr>
            <a:lstStyle/>
            <a:p>
              <a:pPr marL="0" marR="0">
                <a:lnSpc>
                  <a:spcPct val="115000"/>
                </a:lnSpc>
                <a:spcBef>
                  <a:spcPts val="0"/>
                </a:spcBef>
                <a:spcAft>
                  <a:spcPts val="0"/>
                </a:spcAft>
              </a:pPr>
              <a:r>
                <a:rPr lang="en-US" sz="600">
                  <a:solidFill>
                    <a:srgbClr val="898989"/>
                  </a:solidFill>
                  <a:effectLst/>
                  <a:latin typeface="Calibri" panose="020F0502020204030204" pitchFamily="34" charset="0"/>
                  <a:ea typeface="Calibri" panose="020F0502020204030204" pitchFamily="34" charset="0"/>
                  <a:cs typeface="Calibri" panose="020F0502020204030204" pitchFamily="34" charset="0"/>
                </a:rPr>
                <a:t>7 </a:t>
              </a:r>
              <a:endPar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p:cNvPicPr/>
            <p:nvPr/>
          </p:nvPicPr>
          <p:blipFill>
            <a:blip r:embed="rId2"/>
            <a:stretch>
              <a:fillRect/>
            </a:stretch>
          </p:blipFill>
          <p:spPr>
            <a:xfrm>
              <a:off x="0" y="437743"/>
              <a:ext cx="4558284" cy="2977541"/>
            </a:xfrm>
            <a:prstGeom prst="rect">
              <a:avLst/>
            </a:prstGeom>
          </p:spPr>
        </p:pic>
        <p:sp>
          <p:nvSpPr>
            <p:cNvPr id="6" name="Shape 86"/>
            <p:cNvSpPr/>
            <p:nvPr/>
          </p:nvSpPr>
          <p:spPr>
            <a:xfrm>
              <a:off x="0" y="0"/>
              <a:ext cx="4558284" cy="3415284"/>
            </a:xfrm>
            <a:custGeom>
              <a:avLst/>
              <a:gdLst/>
              <a:ahLst/>
              <a:cxnLst/>
              <a:rect l="0" t="0" r="0" b="0"/>
              <a:pathLst>
                <a:path w="4558284" h="3415284">
                  <a:moveTo>
                    <a:pt x="0" y="3415284"/>
                  </a:moveTo>
                  <a:lnTo>
                    <a:pt x="4558284" y="3415284"/>
                  </a:lnTo>
                  <a:lnTo>
                    <a:pt x="4558284" y="0"/>
                  </a:lnTo>
                  <a:lnTo>
                    <a:pt x="0" y="0"/>
                  </a:lnTo>
                  <a:close/>
                </a:path>
              </a:pathLst>
            </a:custGeom>
            <a:ln w="12192" cap="rnd">
              <a:miter lim="127000"/>
            </a:ln>
          </p:spPr>
          <p:style>
            <a:lnRef idx="1">
              <a:srgbClr val="000000"/>
            </a:lnRef>
            <a:fillRef idx="0">
              <a:srgbClr val="000000">
                <a:alpha val="0"/>
              </a:srgbClr>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629099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894</Words>
  <Application>Microsoft Office PowerPoint</Application>
  <PresentationFormat>Widescreen</PresentationFormat>
  <Paragraphs>162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dr.readh</dc:creator>
  <cp:lastModifiedBy>Riyadh</cp:lastModifiedBy>
  <cp:revision>15</cp:revision>
  <dcterms:created xsi:type="dcterms:W3CDTF">2015-02-14T13:34:53Z</dcterms:created>
  <dcterms:modified xsi:type="dcterms:W3CDTF">2017-01-06T07:12:36Z</dcterms:modified>
</cp:coreProperties>
</file>