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AD9C-D5A8-4B1A-BB50-DB940F06E6FD}" type="datetimeFigureOut">
              <a:rPr lang="ar-IQ" smtClean="0"/>
              <a:t>20/06/1440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E912-F17E-4344-BD2C-58B302631DF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AD9C-D5A8-4B1A-BB50-DB940F06E6FD}" type="datetimeFigureOut">
              <a:rPr lang="ar-IQ" smtClean="0"/>
              <a:t>20/06/1440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E912-F17E-4344-BD2C-58B302631DF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AD9C-D5A8-4B1A-BB50-DB940F06E6FD}" type="datetimeFigureOut">
              <a:rPr lang="ar-IQ" smtClean="0"/>
              <a:t>20/06/1440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E912-F17E-4344-BD2C-58B302631DF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AD9C-D5A8-4B1A-BB50-DB940F06E6FD}" type="datetimeFigureOut">
              <a:rPr lang="ar-IQ" smtClean="0"/>
              <a:t>20/06/1440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E912-F17E-4344-BD2C-58B302631DF2}" type="slidenum">
              <a:rPr lang="ar-IQ" smtClean="0"/>
              <a:t>‹#›</a:t>
            </a:fld>
            <a:endParaRPr lang="ar-IQ"/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AD9C-D5A8-4B1A-BB50-DB940F06E6FD}" type="datetimeFigureOut">
              <a:rPr lang="ar-IQ" smtClean="0"/>
              <a:t>20/06/1440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E912-F17E-4344-BD2C-58B302631DF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AD9C-D5A8-4B1A-BB50-DB940F06E6FD}" type="datetimeFigureOut">
              <a:rPr lang="ar-IQ" smtClean="0"/>
              <a:t>20/06/1440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E912-F17E-4344-BD2C-58B302631DF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AD9C-D5A8-4B1A-BB50-DB940F06E6FD}" type="datetimeFigureOut">
              <a:rPr lang="ar-IQ" smtClean="0"/>
              <a:t>20/06/1440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E912-F17E-4344-BD2C-58B302631DF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AD9C-D5A8-4B1A-BB50-DB940F06E6FD}" type="datetimeFigureOut">
              <a:rPr lang="ar-IQ" smtClean="0"/>
              <a:t>20/06/1440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E912-F17E-4344-BD2C-58B302631DF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AD9C-D5A8-4B1A-BB50-DB940F06E6FD}" type="datetimeFigureOut">
              <a:rPr lang="ar-IQ" smtClean="0"/>
              <a:t>20/06/1440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E912-F17E-4344-BD2C-58B302631DF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AD9C-D5A8-4B1A-BB50-DB940F06E6FD}" type="datetimeFigureOut">
              <a:rPr lang="ar-IQ" smtClean="0"/>
              <a:t>20/06/1440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E912-F17E-4344-BD2C-58B302631DF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AD9C-D5A8-4B1A-BB50-DB940F06E6FD}" type="datetimeFigureOut">
              <a:rPr lang="ar-IQ" smtClean="0"/>
              <a:t>20/06/1440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E912-F17E-4344-BD2C-58B302631DF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AD9C-D5A8-4B1A-BB50-DB940F06E6FD}" type="datetimeFigureOut">
              <a:rPr lang="ar-IQ" smtClean="0"/>
              <a:t>20/06/1440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E912-F17E-4344-BD2C-58B302631DF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CAD9C-D5A8-4B1A-BB50-DB940F06E6FD}" type="datetimeFigureOut">
              <a:rPr lang="ar-IQ" smtClean="0"/>
              <a:t>20/06/1440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6E912-F17E-4344-BD2C-58B302631DF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360" y="1628800"/>
            <a:ext cx="5760640" cy="1872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Cutaneous nerve &amp; </a:t>
            </a:r>
            <a:r>
              <a:rPr lang="en-US" dirty="0"/>
              <a:t>Nerve injury </a:t>
            </a:r>
            <a:r>
              <a:rPr lang="en-US" dirty="0" smtClean="0"/>
              <a:t>of the upper limb 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9320" y="3861048"/>
            <a:ext cx="6609184" cy="2304256"/>
          </a:xfrm>
        </p:spPr>
        <p:txBody>
          <a:bodyPr>
            <a:normAutofit/>
          </a:bodyPr>
          <a:lstStyle/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Ahmed Almusawi</a:t>
            </a: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M.B.Ch.B   MSc.   PhD. Molecular Anatomy</a:t>
            </a:r>
            <a:endParaRPr lang="ar-IQ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41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thoracic nerve inj.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Trauma to post triangle of neck</a:t>
            </a:r>
          </a:p>
          <a:p>
            <a:pPr algn="l" rtl="0"/>
            <a:r>
              <a:rPr lang="en-US" dirty="0" smtClean="0"/>
              <a:t>Serratus Anterior paralysis</a:t>
            </a:r>
          </a:p>
          <a:p>
            <a:pPr algn="l" rtl="0"/>
            <a:r>
              <a:rPr lang="en-US" dirty="0" smtClean="0"/>
              <a:t>Difficulty in abduction shoulder </a:t>
            </a:r>
            <a:endParaRPr lang="ar-IQ" dirty="0"/>
          </a:p>
        </p:txBody>
      </p:sp>
      <p:pic>
        <p:nvPicPr>
          <p:cNvPr id="7170" name="Picture 2" descr="C:\Users\HP\Desktop\winged sacapul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40768"/>
            <a:ext cx="4495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8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Axillary nerve injury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Failure abduction of shoulder </a:t>
            </a:r>
          </a:p>
          <a:p>
            <a:pPr algn="l" rtl="0"/>
            <a:r>
              <a:rPr lang="en-US" dirty="0" smtClean="0"/>
              <a:t>15-30˚</a:t>
            </a:r>
          </a:p>
          <a:p>
            <a:pPr algn="l" rtl="0"/>
            <a:r>
              <a:rPr lang="en-US" dirty="0" smtClean="0"/>
              <a:t>Lower half of deltoid skin lost</a:t>
            </a:r>
            <a:endParaRPr lang="ar-IQ" dirty="0"/>
          </a:p>
        </p:txBody>
      </p:sp>
      <p:pic>
        <p:nvPicPr>
          <p:cNvPr id="8194" name="Picture 2" descr="C:\Users\HP\Desktop\Axillary-Nerve-Palsy-Deltoid-Atroph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704" y="1196752"/>
            <a:ext cx="4388296" cy="543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0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nerve injury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340768"/>
            <a:ext cx="5040560" cy="4525963"/>
          </a:xfrm>
        </p:spPr>
        <p:txBody>
          <a:bodyPr/>
          <a:lstStyle/>
          <a:p>
            <a:pPr algn="l" rtl="0"/>
            <a:r>
              <a:rPr lang="en-US" dirty="0" smtClean="0"/>
              <a:t>In Axilla by crutch </a:t>
            </a:r>
          </a:p>
          <a:p>
            <a:pPr algn="l" rtl="0"/>
            <a:r>
              <a:rPr lang="en-US" dirty="0" smtClean="0"/>
              <a:t>All extensor are lost</a:t>
            </a:r>
          </a:p>
          <a:p>
            <a:pPr algn="l" rtl="0"/>
            <a:r>
              <a:rPr lang="en-US" dirty="0" smtClean="0"/>
              <a:t>Elbow extension lost</a:t>
            </a:r>
          </a:p>
          <a:p>
            <a:pPr algn="l" rtl="0"/>
            <a:r>
              <a:rPr lang="en-US" dirty="0" smtClean="0"/>
              <a:t>In radial groove</a:t>
            </a:r>
          </a:p>
          <a:p>
            <a:pPr algn="l" rtl="0"/>
            <a:r>
              <a:rPr lang="en-US" dirty="0" smtClean="0"/>
              <a:t>Elbow extension spared</a:t>
            </a:r>
          </a:p>
          <a:p>
            <a:pPr algn="l" rtl="0"/>
            <a:r>
              <a:rPr lang="en-US" dirty="0" smtClean="0"/>
              <a:t>Deep branch injury by head fracture</a:t>
            </a:r>
          </a:p>
          <a:p>
            <a:pPr algn="l" rtl="0"/>
            <a:r>
              <a:rPr lang="en-US" dirty="0" smtClean="0"/>
              <a:t>No wrist drop </a:t>
            </a:r>
            <a:endParaRPr lang="ar-IQ" dirty="0"/>
          </a:p>
        </p:txBody>
      </p:sp>
      <p:pic>
        <p:nvPicPr>
          <p:cNvPr id="9218" name="Picture 2" descr="C:\Users\HP\Desktop\wrist dro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88843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nerve injury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038600" cy="4525963"/>
          </a:xfrm>
        </p:spPr>
        <p:txBody>
          <a:bodyPr/>
          <a:lstStyle/>
          <a:p>
            <a:pPr algn="l" rtl="0"/>
            <a:r>
              <a:rPr lang="en-US" dirty="0" smtClean="0"/>
              <a:t>By supracondylar </a:t>
            </a:r>
            <a:r>
              <a:rPr lang="en-US" dirty="0" err="1" smtClean="0"/>
              <a:t>fr.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All flexor paralyzed except fl. Carpi </a:t>
            </a:r>
            <a:r>
              <a:rPr lang="en-US" dirty="0" err="1" smtClean="0"/>
              <a:t>uln</a:t>
            </a:r>
            <a:r>
              <a:rPr lang="en-US" dirty="0" smtClean="0"/>
              <a:t>. And medial two tendon of profundus </a:t>
            </a:r>
          </a:p>
          <a:p>
            <a:pPr algn="l" rtl="0"/>
            <a:r>
              <a:rPr lang="en-US" dirty="0" smtClean="0"/>
              <a:t>Little and ring flexed normally</a:t>
            </a:r>
            <a:endParaRPr lang="ar-IQ" dirty="0"/>
          </a:p>
        </p:txBody>
      </p:sp>
      <p:pic>
        <p:nvPicPr>
          <p:cNvPr id="10242" name="Picture 2" descr="C:\Users\HP\Desktop\all type injur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30711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1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nerve injury</a:t>
            </a:r>
            <a:endParaRPr lang="ar-IQ" dirty="0"/>
          </a:p>
        </p:txBody>
      </p:sp>
      <p:pic>
        <p:nvPicPr>
          <p:cNvPr id="11266" name="Picture 2" descr="C:\Users\HP\Desktop\Median-Nerve-Injury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" b="6869"/>
          <a:stretch/>
        </p:blipFill>
        <p:spPr bwMode="auto">
          <a:xfrm>
            <a:off x="4648200" y="1268760"/>
            <a:ext cx="4388296" cy="52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HP\Desktop\carpal_tunne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392488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24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Ulnar nerve injury </a:t>
            </a:r>
            <a:endParaRPr lang="ar-IQ" dirty="0"/>
          </a:p>
        </p:txBody>
      </p:sp>
      <p:pic>
        <p:nvPicPr>
          <p:cNvPr id="12290" name="Picture 2" descr="C:\Users\HP\Desktop\claw han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743" y="1340768"/>
            <a:ext cx="40386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HP\Desktop\all hand cla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93204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6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828228">
            <a:off x="-58946" y="1469179"/>
            <a:ext cx="4038600" cy="45259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6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ar-IQ" sz="66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Users\HP\Desktop\A_0318_Dupuytrens-Contracture_KH6M.2e16d0ba.fill-320x2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632"/>
            <a:ext cx="464400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914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algn="just" rtl="0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Explain the cutaneous innervation of the upper limb</a:t>
            </a:r>
          </a:p>
          <a:p>
            <a:pPr algn="just" rtl="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Define the terms of dermatomes and myotomes in addition to locate these terms on upper limb</a:t>
            </a:r>
          </a:p>
          <a:p>
            <a:pPr algn="just" rtl="0"/>
            <a:r>
              <a:rPr lang="en-US" dirty="0" smtClean="0">
                <a:solidFill>
                  <a:srgbClr val="0070C0"/>
                </a:solidFill>
              </a:rPr>
              <a:t>Explain the nerve injury of the upper limbs according to the site of injury and demonstrate the effect of these injury on motor and sensory function of the upper limbs.   </a:t>
            </a:r>
            <a:endParaRPr lang="ar-IQ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Cutaneous innervation of U.L</a:t>
            </a:r>
            <a:endParaRPr lang="ar-IQ" dirty="0"/>
          </a:p>
        </p:txBody>
      </p:sp>
      <p:pic>
        <p:nvPicPr>
          <p:cNvPr id="1026" name="Picture 2" descr="C:\Users\HP\Desktop\NEU_cutaneous_nerve_upper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036495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2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Dermatomes of the U.L</a:t>
            </a:r>
            <a:endParaRPr lang="ar-IQ" dirty="0"/>
          </a:p>
        </p:txBody>
      </p:sp>
      <p:pic>
        <p:nvPicPr>
          <p:cNvPr id="2051" name="Picture 3" descr="C:\Users\HP\Desktop\image02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648072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2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Myotome of the U.L</a:t>
            </a:r>
            <a:endParaRPr lang="ar-IQ" dirty="0"/>
          </a:p>
        </p:txBody>
      </p:sp>
      <p:pic>
        <p:nvPicPr>
          <p:cNvPr id="3075" name="Picture 3" descr="C:\Users\HP\Desktop\my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124744"/>
            <a:ext cx="6188273" cy="437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0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injury of U.L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algn="just" rtl="0"/>
            <a:r>
              <a:rPr lang="en-US" dirty="0" smtClean="0">
                <a:solidFill>
                  <a:schemeClr val="tx1"/>
                </a:solidFill>
              </a:rPr>
              <a:t>Brachial plexus injury (upper and lower B.P </a:t>
            </a:r>
            <a:r>
              <a:rPr lang="en-US" dirty="0" err="1" smtClean="0">
                <a:solidFill>
                  <a:schemeClr val="tx1"/>
                </a:solidFill>
              </a:rPr>
              <a:t>inj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algn="just" rtl="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Long thoracic nerve injury</a:t>
            </a:r>
          </a:p>
          <a:p>
            <a:pPr algn="just" rtl="0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Axillary nerve injury</a:t>
            </a:r>
          </a:p>
          <a:p>
            <a:pPr algn="just" rtl="0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Radial nerve injury (proximal, radial groove, superficial and deep branch injury)</a:t>
            </a:r>
          </a:p>
          <a:p>
            <a:pPr algn="just" rtl="0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Median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erve injury (at the elbow, at the wrist)</a:t>
            </a:r>
          </a:p>
          <a:p>
            <a:pPr algn="just" rtl="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Ulnar nerve injury (at the elbow, at the wrist)  </a:t>
            </a:r>
          </a:p>
        </p:txBody>
      </p:sp>
    </p:spTree>
    <p:extLst>
      <p:ext uri="{BB962C8B-B14F-4D97-AF65-F5344CB8AC3E}">
        <p14:creationId xmlns:p14="http://schemas.microsoft.com/office/powerpoint/2010/main" val="28649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 smtClean="0"/>
              <a:t>Brachial plexus injury </a:t>
            </a:r>
            <a:endParaRPr lang="ar-IQ" dirty="0"/>
          </a:p>
        </p:txBody>
      </p:sp>
      <p:pic>
        <p:nvPicPr>
          <p:cNvPr id="4098" name="Picture 2" descr="C:\Users\HP\Desktop\br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12776"/>
            <a:ext cx="40386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P\Desktop\BrachialPlexus.png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4958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3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Brachial plexus injury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506144" cy="4525963"/>
          </a:xfrm>
        </p:spPr>
        <p:txBody>
          <a:bodyPr/>
          <a:lstStyle/>
          <a:p>
            <a:pPr algn="l" rtl="0"/>
            <a:r>
              <a:rPr lang="en-US" dirty="0" smtClean="0"/>
              <a:t>Mostly C5-6</a:t>
            </a:r>
          </a:p>
          <a:p>
            <a:pPr algn="l" rtl="0"/>
            <a:r>
              <a:rPr lang="en-US" dirty="0" smtClean="0"/>
              <a:t>Suprascapular, subclavius</a:t>
            </a:r>
          </a:p>
          <a:p>
            <a:pPr algn="l" rtl="0"/>
            <a:r>
              <a:rPr lang="en-US" dirty="0" smtClean="0"/>
              <a:t>musculocutaneous nerve of ant comp of the arm</a:t>
            </a:r>
          </a:p>
          <a:p>
            <a:pPr algn="l" rtl="0"/>
            <a:r>
              <a:rPr lang="en-US" dirty="0" smtClean="0"/>
              <a:t>Axillary nerve </a:t>
            </a:r>
          </a:p>
          <a:p>
            <a:pPr algn="l" rtl="0"/>
            <a:r>
              <a:rPr lang="en-US" dirty="0" smtClean="0"/>
              <a:t>Waiters tips </a:t>
            </a:r>
            <a:endParaRPr lang="ar-IQ" dirty="0"/>
          </a:p>
        </p:txBody>
      </p:sp>
      <p:pic>
        <p:nvPicPr>
          <p:cNvPr id="5122" name="Picture 2" descr="C:\Users\HP\Desktop\erb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68760"/>
            <a:ext cx="4038600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7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Brachial plexus inj.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Mostly T1 </a:t>
            </a:r>
          </a:p>
          <a:p>
            <a:pPr algn="l" rtl="0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un in ulnar and median nerve</a:t>
            </a:r>
          </a:p>
          <a:p>
            <a:pPr algn="l" rtl="0"/>
            <a:endParaRPr lang="ar-IQ" dirty="0"/>
          </a:p>
        </p:txBody>
      </p:sp>
      <p:pic>
        <p:nvPicPr>
          <p:cNvPr id="6146" name="Picture 2" descr="C:\Users\HP\Desktop\claw han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96752"/>
            <a:ext cx="54006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0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28-3d-cubes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3028-3d-cubes-powerpoint-template.potx" id="{31EC4B10-1AC8-4272-9787-5C7F5B142AAC}" vid="{C9938D3F-E61D-44C8-8929-DB1180B8F92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israa presentaion</Template>
  <TotalTime>87</TotalTime>
  <Words>281</Words>
  <Application>Microsoft Office PowerPoint</Application>
  <PresentationFormat>On-screen Show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3028-3d-cubes-powerpoint-template</vt:lpstr>
      <vt:lpstr>Cutaneous nerve &amp; Nerve injury of the upper limb </vt:lpstr>
      <vt:lpstr>Objectives </vt:lpstr>
      <vt:lpstr>Cutaneous innervation of U.L</vt:lpstr>
      <vt:lpstr>Dermatomes of the U.L</vt:lpstr>
      <vt:lpstr>Myotome of the U.L</vt:lpstr>
      <vt:lpstr>Nerve injury of U.L</vt:lpstr>
      <vt:lpstr>Brachial plexus injury </vt:lpstr>
      <vt:lpstr>Brachial plexus injury</vt:lpstr>
      <vt:lpstr>Lower Brachial plexus inj. </vt:lpstr>
      <vt:lpstr>Long thoracic nerve inj.</vt:lpstr>
      <vt:lpstr>Axillary nerve injury</vt:lpstr>
      <vt:lpstr>Radial nerve injury</vt:lpstr>
      <vt:lpstr>Median nerve injury </vt:lpstr>
      <vt:lpstr>Median nerve injury</vt:lpstr>
      <vt:lpstr>Ulnar nerve injury </vt:lpstr>
      <vt:lpstr>PowerPoint Presentation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Cutaneous nerve &amp; Nerve injury of the upper limb</dc:title>
  <dc:creator>HP</dc:creator>
  <cp:lastModifiedBy>HP</cp:lastModifiedBy>
  <cp:revision>10</cp:revision>
  <dcterms:created xsi:type="dcterms:W3CDTF">2019-02-24T23:44:49Z</dcterms:created>
  <dcterms:modified xsi:type="dcterms:W3CDTF">2019-02-25T01:11:50Z</dcterms:modified>
</cp:coreProperties>
</file>