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23" autoAdjust="0"/>
  </p:normalViewPr>
  <p:slideViewPr>
    <p:cSldViewPr>
      <p:cViewPr>
        <p:scale>
          <a:sx n="63" d="100"/>
          <a:sy n="63" d="100"/>
        </p:scale>
        <p:origin x="-1350" y="-108"/>
      </p:cViewPr>
      <p:guideLst>
        <p:guide orient="horz" pos="2160"/>
        <p:guide pos="2880"/>
      </p:guideLst>
    </p:cSldViewPr>
  </p:slideViewPr>
  <p:outlineViewPr>
    <p:cViewPr>
      <p:scale>
        <a:sx n="33" d="100"/>
        <a:sy n="33" d="100"/>
      </p:scale>
      <p:origin x="0" y="11460"/>
    </p:cViewPr>
  </p:outlineViewPr>
  <p:notesTextViewPr>
    <p:cViewPr>
      <p:scale>
        <a:sx n="1" d="1"/>
        <a:sy n="1" d="1"/>
      </p:scale>
      <p:origin x="0" y="0"/>
    </p:cViewPr>
  </p:notesTextViewPr>
  <p:sorterViewPr>
    <p:cViewPr>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0D8D55-D76B-4CE4-9482-6B516B7A40FE}" type="datetimeFigureOut">
              <a:rPr lang="en-US" smtClean="0"/>
              <a:t>5/5/2018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3635F6-61B5-46A9-A758-A98ECA28509F}" type="slidenum">
              <a:rPr lang="en-US" smtClean="0"/>
              <a:t>‹#›</a:t>
            </a:fld>
            <a:endParaRPr lang="en-US"/>
          </a:p>
        </p:txBody>
      </p:sp>
    </p:spTree>
    <p:extLst>
      <p:ext uri="{BB962C8B-B14F-4D97-AF65-F5344CB8AC3E}">
        <p14:creationId xmlns:p14="http://schemas.microsoft.com/office/powerpoint/2010/main" val="1737465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3635F6-61B5-46A9-A758-A98ECA28509F}" type="slidenum">
              <a:rPr lang="en-US" smtClean="0"/>
              <a:t>16</a:t>
            </a:fld>
            <a:endParaRPr lang="en-US"/>
          </a:p>
        </p:txBody>
      </p:sp>
    </p:spTree>
    <p:extLst>
      <p:ext uri="{BB962C8B-B14F-4D97-AF65-F5344CB8AC3E}">
        <p14:creationId xmlns:p14="http://schemas.microsoft.com/office/powerpoint/2010/main" val="61937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3635F6-61B5-46A9-A758-A98ECA28509F}" type="slidenum">
              <a:rPr lang="en-US" smtClean="0"/>
              <a:t>17</a:t>
            </a:fld>
            <a:endParaRPr lang="en-US"/>
          </a:p>
        </p:txBody>
      </p:sp>
    </p:spTree>
    <p:extLst>
      <p:ext uri="{BB962C8B-B14F-4D97-AF65-F5344CB8AC3E}">
        <p14:creationId xmlns:p14="http://schemas.microsoft.com/office/powerpoint/2010/main" val="495683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60B09D-5D4A-42AA-8471-86179325FEA7}"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0B09D-5D4A-42AA-8471-86179325FEA7}"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0B09D-5D4A-42AA-8471-86179325FEA7}"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0B09D-5D4A-42AA-8471-86179325FEA7}"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60B09D-5D4A-42AA-8471-86179325FEA7}"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60B09D-5D4A-42AA-8471-86179325FEA7}"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60B09D-5D4A-42AA-8471-86179325FEA7}" type="datetimeFigureOut">
              <a:rPr lang="en-US" smtClean="0"/>
              <a:t>5/5/2018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60B09D-5D4A-42AA-8471-86179325FEA7}" type="datetimeFigureOut">
              <a:rPr lang="en-US" smtClean="0"/>
              <a:t>5/5/2018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0B09D-5D4A-42AA-8471-86179325FEA7}" type="datetimeFigureOut">
              <a:rPr lang="en-US" smtClean="0"/>
              <a:t>5/5/2018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7006D-95F5-4472-81F0-3DDE190FF3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60B09D-5D4A-42AA-8471-86179325FEA7}"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7006D-95F5-4472-81F0-3DDE190FF33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A60B09D-5D4A-42AA-8471-86179325FEA7}" type="datetimeFigureOut">
              <a:rPr lang="en-US" smtClean="0"/>
              <a:t>5/5/2018</a:t>
            </a:fld>
            <a:endParaRPr lang="en-US"/>
          </a:p>
        </p:txBody>
      </p:sp>
      <p:sp>
        <p:nvSpPr>
          <p:cNvPr id="9" name="Slide Number Placeholder 8"/>
          <p:cNvSpPr>
            <a:spLocks noGrp="1"/>
          </p:cNvSpPr>
          <p:nvPr>
            <p:ph type="sldNum" sz="quarter" idx="11"/>
          </p:nvPr>
        </p:nvSpPr>
        <p:spPr/>
        <p:txBody>
          <a:bodyPr/>
          <a:lstStyle/>
          <a:p>
            <a:fld id="{7977006D-95F5-4472-81F0-3DDE190FF33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977006D-95F5-4472-81F0-3DDE190FF33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A60B09D-5D4A-42AA-8471-86179325FEA7}" type="datetimeFigureOut">
              <a:rPr lang="en-US" smtClean="0"/>
              <a:t>5/5/2018</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effectLst>
                  <a:outerShdw blurRad="38100" dist="38100" dir="2700000" algn="tl">
                    <a:srgbClr val="000000">
                      <a:alpha val="43137"/>
                    </a:srgbClr>
                  </a:outerShdw>
                </a:effectLst>
              </a:rPr>
              <a:t>Autoimmune disease in pregnancy </a:t>
            </a:r>
            <a:endParaRPr lang="en-US" b="1" i="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DR.WASSAN NORI MOHAMMED </a:t>
            </a:r>
            <a:endParaRPr lang="en-US" dirty="0"/>
          </a:p>
        </p:txBody>
      </p:sp>
    </p:spTree>
    <p:extLst>
      <p:ext uri="{BB962C8B-B14F-4D97-AF65-F5344CB8AC3E}">
        <p14:creationId xmlns:p14="http://schemas.microsoft.com/office/powerpoint/2010/main" val="821591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effectLst>
                  <a:outerShdw blurRad="38100" dist="38100" dir="2700000" algn="tl">
                    <a:srgbClr val="000000">
                      <a:alpha val="43137"/>
                    </a:srgbClr>
                  </a:outerShdw>
                </a:effectLst>
              </a:rPr>
              <a:t>antiphospholipid</a:t>
            </a:r>
            <a:r>
              <a:rPr lang="en-US" dirty="0" smtClean="0">
                <a:solidFill>
                  <a:srgbClr val="FF0000"/>
                </a:solidFill>
                <a:effectLst>
                  <a:outerShdw blurRad="38100" dist="38100" dir="2700000" algn="tl">
                    <a:srgbClr val="000000">
                      <a:alpha val="43137"/>
                    </a:srgbClr>
                  </a:outerShdw>
                </a:effectLst>
              </a:rPr>
              <a:t> syndrome’ (APS</a:t>
            </a:r>
            <a:r>
              <a:rPr lang="en-US" dirty="0" smtClean="0"/>
              <a:t>) </a:t>
            </a:r>
            <a:endParaRPr lang="en-US" dirty="0"/>
          </a:p>
        </p:txBody>
      </p:sp>
      <p:sp>
        <p:nvSpPr>
          <p:cNvPr id="3" name="Content Placeholder 2"/>
          <p:cNvSpPr>
            <a:spLocks noGrp="1"/>
          </p:cNvSpPr>
          <p:nvPr>
            <p:ph idx="1"/>
          </p:nvPr>
        </p:nvSpPr>
        <p:spPr/>
        <p:txBody>
          <a:bodyPr>
            <a:noAutofit/>
          </a:bodyPr>
          <a:lstStyle/>
          <a:p>
            <a:r>
              <a:rPr lang="en-US" sz="3200" dirty="0" smtClean="0"/>
              <a:t>is used to describe the association of anti-</a:t>
            </a:r>
            <a:r>
              <a:rPr lang="en-US" sz="3200" dirty="0" err="1" smtClean="0"/>
              <a:t>cardiolipin</a:t>
            </a:r>
            <a:r>
              <a:rPr lang="en-US" sz="3200" dirty="0" smtClean="0"/>
              <a:t> antibodies (</a:t>
            </a:r>
            <a:r>
              <a:rPr lang="en-US" sz="3200" dirty="0" err="1" smtClean="0"/>
              <a:t>aCL</a:t>
            </a:r>
            <a:r>
              <a:rPr lang="en-US" sz="3200" dirty="0" smtClean="0"/>
              <a:t>) and/or lupus anticoagulant (LA) with the typical clinical features of arterial or venous thrombosis, fetal loss after 10 weeks, three or more miscarriages at less than 10 weeks, or delivery before 34 weeks due to intrauterine growth restriction or pre-</a:t>
            </a:r>
            <a:r>
              <a:rPr lang="en-US" sz="3200" dirty="0" err="1" smtClean="0"/>
              <a:t>eclampsia</a:t>
            </a:r>
            <a:r>
              <a:rPr lang="en-US" sz="3200" dirty="0" smtClean="0"/>
              <a:t>. APS may be primary or found in association with SLE</a:t>
            </a:r>
            <a:endParaRPr lang="en-US" sz="3200" dirty="0"/>
          </a:p>
        </p:txBody>
      </p:sp>
    </p:spTree>
    <p:extLst>
      <p:ext uri="{BB962C8B-B14F-4D97-AF65-F5344CB8AC3E}">
        <p14:creationId xmlns:p14="http://schemas.microsoft.com/office/powerpoint/2010/main" val="326064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effectLst>
                  <a:outerShdw blurRad="38100" dist="38100" dir="2700000" algn="tl">
                    <a:srgbClr val="000000">
                      <a:alpha val="43137"/>
                    </a:srgbClr>
                  </a:outerShdw>
                </a:effectLst>
              </a:rPr>
              <a:t>diagnostic criteria for APS</a:t>
            </a:r>
            <a:endParaRPr lang="en-US" i="1" dirty="0">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0" y="1447800"/>
            <a:ext cx="4800600" cy="5181600"/>
          </a:xfrm>
        </p:spPr>
        <p:txBody>
          <a:bodyPr>
            <a:normAutofit lnSpcReduction="10000"/>
          </a:bodyPr>
          <a:lstStyle/>
          <a:p>
            <a:r>
              <a:rPr lang="en-US" b="1" dirty="0" smtClean="0">
                <a:solidFill>
                  <a:srgbClr val="00B050"/>
                </a:solidFill>
                <a:effectLst>
                  <a:outerShdw blurRad="38100" dist="38100" dir="2700000" algn="tl">
                    <a:srgbClr val="000000">
                      <a:alpha val="43137"/>
                    </a:srgbClr>
                  </a:outerShdw>
                </a:effectLst>
              </a:rPr>
              <a:t>Clinical</a:t>
            </a:r>
            <a:r>
              <a:rPr lang="en-US" dirty="0" smtClean="0"/>
              <a:t> </a:t>
            </a:r>
          </a:p>
          <a:p>
            <a:r>
              <a:rPr lang="en-US" dirty="0" smtClean="0"/>
              <a:t>• Thrombosis ,venous • arterial</a:t>
            </a:r>
          </a:p>
          <a:p>
            <a:r>
              <a:rPr lang="en-US" dirty="0" smtClean="0"/>
              <a:t>• </a:t>
            </a:r>
            <a:r>
              <a:rPr lang="en-US" b="1" dirty="0" smtClean="0">
                <a:solidFill>
                  <a:srgbClr val="00B050"/>
                </a:solidFill>
                <a:effectLst>
                  <a:outerShdw blurRad="38100" dist="38100" dir="2700000" algn="tl">
                    <a:srgbClr val="000000">
                      <a:alpha val="43137"/>
                    </a:srgbClr>
                  </a:outerShdw>
                </a:effectLst>
              </a:rPr>
              <a:t>Pregnancy morbidity</a:t>
            </a:r>
          </a:p>
          <a:p>
            <a:r>
              <a:rPr lang="en-US" dirty="0" smtClean="0"/>
              <a:t> • fetal death &gt;10 weeks • preterm birth &lt;34 weeks due to severe pre-</a:t>
            </a:r>
            <a:r>
              <a:rPr lang="en-US" dirty="0" err="1" smtClean="0"/>
              <a:t>eclampsia</a:t>
            </a:r>
            <a:r>
              <a:rPr lang="en-US" dirty="0" smtClean="0"/>
              <a:t> or growth restriction </a:t>
            </a:r>
          </a:p>
          <a:p>
            <a:r>
              <a:rPr lang="en-US" dirty="0" smtClean="0"/>
              <a:t>• three or more unexplained miscarriages &lt;10 weeks</a:t>
            </a:r>
          </a:p>
          <a:p>
            <a:r>
              <a:rPr lang="en-US" dirty="0" smtClean="0"/>
              <a:t> </a:t>
            </a:r>
          </a:p>
          <a:p>
            <a:endParaRPr lang="en-US" dirty="0"/>
          </a:p>
        </p:txBody>
      </p:sp>
      <p:sp>
        <p:nvSpPr>
          <p:cNvPr id="5" name="Content Placeholder 4"/>
          <p:cNvSpPr>
            <a:spLocks noGrp="1"/>
          </p:cNvSpPr>
          <p:nvPr>
            <p:ph sz="half" idx="2"/>
          </p:nvPr>
        </p:nvSpPr>
        <p:spPr>
          <a:xfrm>
            <a:off x="4648200" y="1447800"/>
            <a:ext cx="4495800" cy="5257800"/>
          </a:xfrm>
        </p:spPr>
        <p:txBody>
          <a:bodyPr>
            <a:normAutofit lnSpcReduction="10000"/>
          </a:bodyPr>
          <a:lstStyle/>
          <a:p>
            <a:r>
              <a:rPr lang="en-US" b="1" dirty="0" smtClean="0">
                <a:solidFill>
                  <a:srgbClr val="00B050"/>
                </a:solidFill>
                <a:effectLst>
                  <a:outerShdw blurRad="38100" dist="38100" dir="2700000" algn="tl">
                    <a:srgbClr val="000000">
                      <a:alpha val="43137"/>
                    </a:srgbClr>
                  </a:outerShdw>
                </a:effectLst>
              </a:rPr>
              <a:t>Laboratory</a:t>
            </a:r>
            <a:r>
              <a:rPr lang="en-US" dirty="0" smtClean="0"/>
              <a:t> </a:t>
            </a:r>
          </a:p>
          <a:p>
            <a:r>
              <a:rPr lang="en-US" dirty="0" smtClean="0"/>
              <a:t>• </a:t>
            </a:r>
            <a:r>
              <a:rPr lang="en-US" dirty="0" err="1" smtClean="0"/>
              <a:t>aCL</a:t>
            </a:r>
            <a:r>
              <a:rPr lang="en-US" dirty="0" smtClean="0"/>
              <a:t> immunoglobulin (</a:t>
            </a:r>
            <a:r>
              <a:rPr lang="en-US" dirty="0" err="1" smtClean="0"/>
              <a:t>Ig</a:t>
            </a:r>
            <a:r>
              <a:rPr lang="en-US" dirty="0" smtClean="0"/>
              <a:t>)G and/or </a:t>
            </a:r>
            <a:r>
              <a:rPr lang="en-US" dirty="0" err="1" smtClean="0"/>
              <a:t>IgM</a:t>
            </a:r>
            <a:r>
              <a:rPr lang="en-US" dirty="0" smtClean="0"/>
              <a:t> </a:t>
            </a:r>
          </a:p>
          <a:p>
            <a:r>
              <a:rPr lang="en-US" dirty="0" smtClean="0"/>
              <a:t>• medium/high </a:t>
            </a:r>
            <a:r>
              <a:rPr lang="en-US" dirty="0" smtClean="0"/>
              <a:t>titer</a:t>
            </a:r>
            <a:endParaRPr lang="en-US" dirty="0" smtClean="0"/>
          </a:p>
          <a:p>
            <a:r>
              <a:rPr lang="en-US" dirty="0" smtClean="0"/>
              <a:t> • two occasions, 8 weeks apart </a:t>
            </a:r>
          </a:p>
          <a:p>
            <a:r>
              <a:rPr lang="en-US" dirty="0" smtClean="0"/>
              <a:t>• LA • two occasions, 8 weeks apart </a:t>
            </a:r>
            <a:endParaRPr lang="en-US" dirty="0"/>
          </a:p>
        </p:txBody>
      </p:sp>
    </p:spTree>
    <p:extLst>
      <p:ext uri="{BB962C8B-B14F-4D97-AF65-F5344CB8AC3E}">
        <p14:creationId xmlns:p14="http://schemas.microsoft.com/office/powerpoint/2010/main" val="310452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9296400" cy="1447800"/>
          </a:xfrm>
        </p:spPr>
        <p:txBody>
          <a:bodyPr/>
          <a:lstStyle/>
          <a:p>
            <a:r>
              <a:rPr lang="en-US" dirty="0" smtClean="0">
                <a:latin typeface="Aharoni" pitchFamily="2" charset="-79"/>
                <a:cs typeface="Aharoni" pitchFamily="2" charset="-79"/>
              </a:rPr>
              <a:t>      </a:t>
            </a:r>
            <a:r>
              <a:rPr lang="en-US" b="1" dirty="0" smtClean="0">
                <a:solidFill>
                  <a:srgbClr val="FFFF00"/>
                </a:solidFill>
                <a:effectLst>
                  <a:outerShdw blurRad="38100" dist="38100" dir="2700000" algn="tl">
                    <a:srgbClr val="000000">
                      <a:alpha val="43137"/>
                    </a:srgbClr>
                  </a:outerShdw>
                </a:effectLst>
                <a:latin typeface="Aharoni" pitchFamily="2" charset="-79"/>
                <a:cs typeface="Aharoni" pitchFamily="2" charset="-79"/>
              </a:rPr>
              <a:t>Management</a:t>
            </a:r>
            <a:r>
              <a:rPr lang="en-US" dirty="0" smtClean="0">
                <a:latin typeface="Aharoni" pitchFamily="2" charset="-79"/>
                <a:cs typeface="Aharoni" pitchFamily="2" charset="-79"/>
              </a:rPr>
              <a:t>    </a:t>
            </a:r>
            <a:endParaRPr lang="en-US" dirty="0">
              <a:latin typeface="Aharoni" pitchFamily="2" charset="-79"/>
              <a:cs typeface="Aharoni" pitchFamily="2" charset="-79"/>
            </a:endParaRPr>
          </a:p>
        </p:txBody>
      </p:sp>
      <p:sp>
        <p:nvSpPr>
          <p:cNvPr id="3" name="Content Placeholder 2"/>
          <p:cNvSpPr>
            <a:spLocks noGrp="1"/>
          </p:cNvSpPr>
          <p:nvPr>
            <p:ph idx="1"/>
          </p:nvPr>
        </p:nvSpPr>
        <p:spPr>
          <a:xfrm>
            <a:off x="228600" y="762000"/>
            <a:ext cx="8763000" cy="6172200"/>
          </a:xfrm>
        </p:spPr>
        <p:txBody>
          <a:bodyPr>
            <a:normAutofit/>
          </a:bodyPr>
          <a:lstStyle/>
          <a:p>
            <a:r>
              <a:rPr lang="en-US" sz="2800" dirty="0" smtClean="0"/>
              <a:t>require intensive monitoring for both maternal and fetal indications. </a:t>
            </a:r>
          </a:p>
          <a:p>
            <a:r>
              <a:rPr lang="en-US" sz="2800" dirty="0" smtClean="0"/>
              <a:t>The mother should book early to multidisciplinary care and be seen frequently</a:t>
            </a:r>
          </a:p>
          <a:p>
            <a:r>
              <a:rPr lang="en-US" sz="2800" dirty="0" smtClean="0"/>
              <a:t>. Baseline renal studies, including a 24-hour urine collection for protein, should be performed. </a:t>
            </a:r>
          </a:p>
          <a:p>
            <a:r>
              <a:rPr lang="en-US" sz="2800" dirty="0" smtClean="0"/>
              <a:t>Blood pressure should be monitored closely because of the increased risk of pre-</a:t>
            </a:r>
            <a:r>
              <a:rPr lang="en-US" sz="2800" dirty="0" err="1" smtClean="0"/>
              <a:t>eclampsia</a:t>
            </a:r>
            <a:r>
              <a:rPr lang="en-US" sz="2800" dirty="0" smtClean="0"/>
              <a:t>. </a:t>
            </a:r>
          </a:p>
          <a:p>
            <a:r>
              <a:rPr lang="en-US" sz="2800" dirty="0" smtClean="0"/>
              <a:t>Serial ultrasonography is performed to assess fetal growth, umbilical artery Doppler and liquor volume</a:t>
            </a:r>
            <a:r>
              <a:rPr lang="en-US" dirty="0" smtClean="0"/>
              <a:t>.. </a:t>
            </a:r>
            <a:endParaRPr lang="en-US" dirty="0"/>
          </a:p>
        </p:txBody>
      </p:sp>
    </p:spTree>
    <p:extLst>
      <p:ext uri="{BB962C8B-B14F-4D97-AF65-F5344CB8AC3E}">
        <p14:creationId xmlns:p14="http://schemas.microsoft.com/office/powerpoint/2010/main" val="3259009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p:txBody>
          <a:bodyPr>
            <a:normAutofit/>
          </a:bodyPr>
          <a:lstStyle/>
          <a:p>
            <a:r>
              <a:rPr lang="en-US" sz="3600" dirty="0" smtClean="0"/>
              <a:t>In women with APS who have suffered repeated pregnancy loss or severe obstetric complications, the combined use of low- dose aspirin and low-molecular-weight heparin has been shown to reduce the pregnancy loss rate</a:t>
            </a:r>
            <a:endParaRPr lang="en-US" sz="3600" dirty="0"/>
          </a:p>
        </p:txBody>
      </p:sp>
    </p:spTree>
    <p:extLst>
      <p:ext uri="{BB962C8B-B14F-4D97-AF65-F5344CB8AC3E}">
        <p14:creationId xmlns:p14="http://schemas.microsoft.com/office/powerpoint/2010/main" val="1184038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effectLst>
                  <a:outerShdw blurRad="38100" dist="38100" dir="2700000" algn="tl">
                    <a:srgbClr val="000000">
                      <a:alpha val="43137"/>
                    </a:srgbClr>
                  </a:outerShdw>
                </a:effectLst>
              </a:rPr>
              <a:t>Rheumatoid arthritis (RA) </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z="3200" dirty="0" smtClean="0"/>
              <a:t>This is a chronic multisystem disease of unknown cause with symptoms of </a:t>
            </a:r>
            <a:r>
              <a:rPr lang="en-US" sz="3200" dirty="0" err="1" smtClean="0"/>
              <a:t>synovitis</a:t>
            </a:r>
            <a:r>
              <a:rPr lang="en-US" sz="3200" dirty="0" smtClean="0"/>
              <a:t>, fatigue, anorexia, weakness. The hands, wrists, knees, and feet are commonly involved. Pain, aggravated by movement, is accompanied by swelling and tenderness. Extra-articular manifestations include rheumatoid nodules, </a:t>
            </a:r>
            <a:r>
              <a:rPr lang="en-US" sz="3200" dirty="0" err="1" smtClean="0"/>
              <a:t>vasculitis</a:t>
            </a:r>
            <a:r>
              <a:rPr lang="en-US" sz="3200" dirty="0" smtClean="0"/>
              <a:t>, </a:t>
            </a:r>
            <a:r>
              <a:rPr lang="en-US" sz="3200" dirty="0" smtClean="0"/>
              <a:t>and </a:t>
            </a:r>
            <a:r>
              <a:rPr lang="en-US" sz="3200" dirty="0" err="1" smtClean="0"/>
              <a:t>pleuro</a:t>
            </a:r>
            <a:r>
              <a:rPr lang="en-US" sz="3200" dirty="0" smtClean="0"/>
              <a:t> pulmonary symptom</a:t>
            </a:r>
            <a:r>
              <a:rPr lang="en-US" dirty="0" smtClean="0"/>
              <a:t>.</a:t>
            </a:r>
            <a:endParaRPr lang="en-US" dirty="0"/>
          </a:p>
        </p:txBody>
      </p:sp>
    </p:spTree>
    <p:extLst>
      <p:ext uri="{BB962C8B-B14F-4D97-AF65-F5344CB8AC3E}">
        <p14:creationId xmlns:p14="http://schemas.microsoft.com/office/powerpoint/2010/main" val="2002488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00B050"/>
                </a:solidFill>
                <a:effectLst>
                  <a:outerShdw blurRad="38100" dist="38100" dir="2700000" algn="tl">
                    <a:srgbClr val="000000">
                      <a:alpha val="43137"/>
                    </a:srgbClr>
                  </a:outerShdw>
                </a:effectLst>
              </a:rPr>
              <a:t>Pregnancy</a:t>
            </a:r>
            <a:r>
              <a:rPr lang="en-US" dirty="0" smtClean="0">
                <a:solidFill>
                  <a:srgbClr val="00B050"/>
                </a:solidFill>
              </a:rPr>
              <a:t> </a:t>
            </a:r>
            <a:r>
              <a:rPr lang="en-US" b="1" dirty="0" smtClean="0">
                <a:solidFill>
                  <a:srgbClr val="00B050"/>
                </a:solidFill>
                <a:effectLst>
                  <a:outerShdw blurRad="38100" dist="38100" dir="2700000" algn="tl">
                    <a:srgbClr val="000000">
                      <a:alpha val="43137"/>
                    </a:srgbClr>
                  </a:outerShdw>
                </a:effectLst>
              </a:rPr>
              <a:t>and Rheumatoid Arthritis</a:t>
            </a:r>
            <a:endParaRPr lang="en-US"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715000"/>
          </a:xfrm>
        </p:spPr>
        <p:txBody>
          <a:bodyPr>
            <a:normAutofit/>
          </a:bodyPr>
          <a:lstStyle/>
          <a:p>
            <a:r>
              <a:rPr lang="en-US" sz="2400" dirty="0" smtClean="0"/>
              <a:t>Rheumatoid arthritis improves in up to 90 percent of affected women during </a:t>
            </a:r>
            <a:r>
              <a:rPr lang="en-US" sz="2400" dirty="0" err="1" smtClean="0"/>
              <a:t>pregnancy,no</a:t>
            </a:r>
            <a:r>
              <a:rPr lang="en-US" sz="2400" dirty="0" smtClean="0"/>
              <a:t> obvious adverse effects of rheumatoid arthritis on pregnancy </a:t>
            </a:r>
            <a:r>
              <a:rPr lang="en-US" sz="2400" dirty="0" err="1" smtClean="0"/>
              <a:t>outcomeis</a:t>
            </a:r>
            <a:endParaRPr lang="en-US" sz="2400" dirty="0" smtClean="0"/>
          </a:p>
          <a:p>
            <a:r>
              <a:rPr lang="en-US" sz="2400" dirty="0" smtClean="0"/>
              <a:t>. </a:t>
            </a:r>
            <a:r>
              <a:rPr lang="en-US" sz="2400" dirty="0" err="1" smtClean="0">
                <a:solidFill>
                  <a:srgbClr val="FF0000"/>
                </a:solidFill>
              </a:rPr>
              <a:t>paracetamol</a:t>
            </a:r>
            <a:r>
              <a:rPr lang="en-US" sz="2400" dirty="0" smtClean="0"/>
              <a:t>-based analgesics</a:t>
            </a:r>
          </a:p>
          <a:p>
            <a:r>
              <a:rPr lang="en-US" sz="2400" dirty="0" smtClean="0">
                <a:solidFill>
                  <a:srgbClr val="FF0000"/>
                </a:solidFill>
              </a:rPr>
              <a:t>corticosteroids</a:t>
            </a:r>
            <a:r>
              <a:rPr lang="en-US" sz="2400" dirty="0" smtClean="0"/>
              <a:t> are preferred to </a:t>
            </a:r>
            <a:r>
              <a:rPr lang="en-US" sz="2400" dirty="0" smtClean="0">
                <a:solidFill>
                  <a:srgbClr val="FF0000"/>
                </a:solidFill>
              </a:rPr>
              <a:t>non-steroidal anti- inflammatory </a:t>
            </a:r>
            <a:r>
              <a:rPr lang="en-US" sz="2400" dirty="0" smtClean="0"/>
              <a:t>drugs, although the latter can be used up to 32 weeks if needed.</a:t>
            </a:r>
          </a:p>
          <a:p>
            <a:r>
              <a:rPr lang="en-US" sz="2400" dirty="0" smtClean="0"/>
              <a:t> </a:t>
            </a:r>
            <a:r>
              <a:rPr lang="en-US" sz="2400" dirty="0" err="1" smtClean="0">
                <a:solidFill>
                  <a:srgbClr val="FF0000"/>
                </a:solidFill>
              </a:rPr>
              <a:t>Azothiaprine</a:t>
            </a:r>
            <a:r>
              <a:rPr lang="en-US" sz="2400" dirty="0" smtClean="0"/>
              <a:t> and </a:t>
            </a:r>
            <a:r>
              <a:rPr lang="en-US" sz="2400" dirty="0" err="1" smtClean="0">
                <a:solidFill>
                  <a:srgbClr val="FF0000"/>
                </a:solidFill>
              </a:rPr>
              <a:t>hydroxychloroquine</a:t>
            </a:r>
            <a:r>
              <a:rPr lang="en-US" sz="2400" dirty="0" smtClean="0"/>
              <a:t> have been used in pregnancy, no apparent adverse outcomes</a:t>
            </a:r>
          </a:p>
          <a:p>
            <a:endParaRPr lang="en-US" sz="2400" dirty="0" smtClean="0"/>
          </a:p>
          <a:p>
            <a:r>
              <a:rPr lang="en-US" sz="2400" dirty="0" smtClean="0"/>
              <a:t>. Mode of delivery is determined by the usual obstetric indications, except where severe RA limits hip abduction and vaginal delivery is not possible </a:t>
            </a:r>
          </a:p>
          <a:p>
            <a:endParaRPr lang="en-US" dirty="0"/>
          </a:p>
        </p:txBody>
      </p:sp>
    </p:spTree>
    <p:extLst>
      <p:ext uri="{BB962C8B-B14F-4D97-AF65-F5344CB8AC3E}">
        <p14:creationId xmlns:p14="http://schemas.microsoft.com/office/powerpoint/2010/main" val="3703442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296400" cy="944562"/>
          </a:xfrm>
        </p:spPr>
        <p:txBody>
          <a:bodyPr>
            <a:normAutofit/>
          </a:bodyPr>
          <a:lstStyle/>
          <a:p>
            <a:r>
              <a:rPr lang="en-US" sz="3600" b="1" i="1" dirty="0" smtClean="0">
                <a:solidFill>
                  <a:srgbClr val="FF0000"/>
                </a:solidFill>
                <a:effectLst>
                  <a:outerShdw blurRad="38100" dist="38100" dir="2700000" algn="tl">
                    <a:srgbClr val="000000">
                      <a:alpha val="43137"/>
                    </a:srgbClr>
                  </a:outerShdw>
                </a:effectLst>
              </a:rPr>
              <a:t>immune </a:t>
            </a:r>
            <a:r>
              <a:rPr lang="en-US" sz="3600" b="1" i="1" dirty="0" err="1" smtClean="0">
                <a:solidFill>
                  <a:srgbClr val="FF0000"/>
                </a:solidFill>
                <a:effectLst>
                  <a:outerShdw blurRad="38100" dist="38100" dir="2700000" algn="tl">
                    <a:srgbClr val="000000">
                      <a:alpha val="43137"/>
                    </a:srgbClr>
                  </a:outerShdw>
                </a:effectLst>
              </a:rPr>
              <a:t>thrombocytopenicpurpura</a:t>
            </a:r>
            <a:r>
              <a:rPr lang="en-US" sz="3600" b="1" i="1" dirty="0" smtClean="0">
                <a:solidFill>
                  <a:srgbClr val="FF0000"/>
                </a:solidFill>
                <a:effectLst>
                  <a:outerShdw blurRad="38100" dist="38100" dir="2700000" algn="tl">
                    <a:srgbClr val="000000">
                      <a:alpha val="43137"/>
                    </a:srgbClr>
                  </a:outerShdw>
                </a:effectLst>
              </a:rPr>
              <a:t> (ITP)</a:t>
            </a:r>
            <a:endParaRPr lang="en-US" sz="3600"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66800"/>
            <a:ext cx="8458200" cy="5562600"/>
          </a:xfrm>
        </p:spPr>
        <p:txBody>
          <a:bodyPr>
            <a:normAutofit lnSpcReduction="10000"/>
          </a:bodyPr>
          <a:lstStyle/>
          <a:p>
            <a:r>
              <a:rPr lang="en-US" sz="3200" dirty="0" smtClean="0"/>
              <a:t>autoantibodies are produced against platelet surface antigens, leading to platelet destruction by the </a:t>
            </a:r>
            <a:r>
              <a:rPr lang="en-US" sz="3200" dirty="0" err="1" smtClean="0"/>
              <a:t>reticuloendothelial</a:t>
            </a:r>
            <a:r>
              <a:rPr lang="en-US" sz="3200" dirty="0" smtClean="0"/>
              <a:t> system.</a:t>
            </a:r>
          </a:p>
          <a:p>
            <a:r>
              <a:rPr lang="en-US" sz="3200" dirty="0" smtClean="0"/>
              <a:t> The incidence in pregnancy is around 1 in 5000. The maternal platelet count may fall at any stage of pregnancy and can reach levels of </a:t>
            </a:r>
            <a:r>
              <a:rPr lang="en-US" sz="3200" dirty="0" smtClean="0">
                <a:solidFill>
                  <a:srgbClr val="FF0000"/>
                </a:solidFill>
              </a:rPr>
              <a:t>&lt;50*109/L     </a:t>
            </a:r>
          </a:p>
          <a:p>
            <a:r>
              <a:rPr lang="en-US" sz="3200" dirty="0" smtClean="0"/>
              <a:t> Maternal </a:t>
            </a:r>
            <a:r>
              <a:rPr lang="en-US" sz="3200" dirty="0" err="1" smtClean="0"/>
              <a:t>haemorrhage</a:t>
            </a:r>
            <a:r>
              <a:rPr lang="en-US" sz="3200" dirty="0" smtClean="0"/>
              <a:t> at delivery is very unlikely if the platelet count </a:t>
            </a:r>
            <a:r>
              <a:rPr lang="en-US" sz="3200" dirty="0">
                <a:solidFill>
                  <a:srgbClr val="FF0000"/>
                </a:solidFill>
              </a:rPr>
              <a:t>is &gt;50*109/L</a:t>
            </a:r>
            <a:r>
              <a:rPr lang="en-US" sz="3200" dirty="0" smtClean="0"/>
              <a:t>, and spontaneous bleeding during pregnancy very unlikely if the platelet count </a:t>
            </a:r>
            <a:r>
              <a:rPr lang="en-US" sz="3200" dirty="0" smtClean="0">
                <a:solidFill>
                  <a:srgbClr val="FF0000"/>
                </a:solidFill>
              </a:rPr>
              <a:t>is &gt;20*109/L</a:t>
            </a:r>
          </a:p>
          <a:p>
            <a:endParaRPr lang="en-US" dirty="0"/>
          </a:p>
        </p:txBody>
      </p:sp>
    </p:spTree>
    <p:extLst>
      <p:ext uri="{BB962C8B-B14F-4D97-AF65-F5344CB8AC3E}">
        <p14:creationId xmlns:p14="http://schemas.microsoft.com/office/powerpoint/2010/main" val="2114708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229600" cy="1143000"/>
          </a:xfrm>
        </p:spPr>
        <p:txBody>
          <a:bodyPr/>
          <a:lstStyle/>
          <a:p>
            <a:r>
              <a:rPr lang="en-US" b="1" dirty="0" smtClean="0">
                <a:solidFill>
                  <a:srgbClr val="FFFF00"/>
                </a:solidFill>
                <a:effectLst>
                  <a:outerShdw blurRad="38100" dist="38100" dir="2700000" algn="tl">
                    <a:srgbClr val="000000">
                      <a:alpha val="43137"/>
                    </a:srgbClr>
                  </a:outerShdw>
                </a:effectLst>
              </a:rPr>
              <a:t>. Management </a:t>
            </a:r>
            <a:endParaRPr lang="en-US" b="1" dirty="0">
              <a:solidFill>
                <a:srgbClr val="FFFF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228600" y="838200"/>
            <a:ext cx="8458200" cy="6019800"/>
          </a:xfrm>
        </p:spPr>
        <p:txBody>
          <a:bodyPr>
            <a:noAutofit/>
          </a:bodyPr>
          <a:lstStyle/>
          <a:p>
            <a:pPr marL="571500" indent="-571500">
              <a:buFont typeface="+mj-lt"/>
              <a:buAutoNum type="romanLcPeriod"/>
            </a:pPr>
            <a:r>
              <a:rPr lang="en-US" sz="2800" dirty="0" smtClean="0"/>
              <a:t>serial monitoring of platelet counts. count remains above 80 *109/</a:t>
            </a:r>
            <a:r>
              <a:rPr lang="en-US" sz="2800" dirty="0" err="1" smtClean="0"/>
              <a:t>LIf</a:t>
            </a:r>
            <a:r>
              <a:rPr lang="en-US" sz="2800" dirty="0" smtClean="0"/>
              <a:t> the count falls below 50 * 109/L consider treatment.</a:t>
            </a:r>
          </a:p>
          <a:p>
            <a:pPr marL="571500" indent="-571500">
              <a:buFont typeface="+mj-lt"/>
              <a:buAutoNum type="romanLcPeriod"/>
            </a:pPr>
            <a:r>
              <a:rPr lang="en-US" sz="2800" dirty="0" smtClean="0"/>
              <a:t> </a:t>
            </a:r>
            <a:r>
              <a:rPr lang="en-US" sz="2800" dirty="0" smtClean="0"/>
              <a:t>Corticosteroids suppressing </a:t>
            </a:r>
            <a:r>
              <a:rPr lang="en-US" sz="2800" dirty="0" smtClean="0"/>
              <a:t>platelet autoantibodies; however, high doses are often required </a:t>
            </a:r>
          </a:p>
          <a:p>
            <a:pPr marL="571500" indent="-571500">
              <a:buFont typeface="+mj-lt"/>
              <a:buAutoNum type="romanLcPeriod"/>
            </a:pPr>
            <a:r>
              <a:rPr lang="en-US" sz="2800" dirty="0" smtClean="0"/>
              <a:t>immunoglobulin G (</a:t>
            </a:r>
            <a:r>
              <a:rPr lang="en-US" sz="2800" dirty="0" err="1" smtClean="0"/>
              <a:t>IgG</a:t>
            </a:r>
            <a:r>
              <a:rPr lang="en-US" sz="2800" dirty="0" smtClean="0"/>
              <a:t>) has been a major advance in the </a:t>
            </a:r>
            <a:r>
              <a:rPr lang="en-US" sz="2800" dirty="0" smtClean="0"/>
              <a:t>treatment Although </a:t>
            </a:r>
            <a:r>
              <a:rPr lang="en-US" sz="2800" dirty="0" smtClean="0"/>
              <a:t>more expensive </a:t>
            </a:r>
          </a:p>
          <a:p>
            <a:pPr marL="571500" indent="-571500">
              <a:buFont typeface="+mj-lt"/>
              <a:buAutoNum type="romanLcPeriod"/>
            </a:pPr>
            <a:r>
              <a:rPr lang="en-US" sz="2800" dirty="0" smtClean="0"/>
              <a:t>. . Vaginal delivery should be facilitated and regional </a:t>
            </a:r>
            <a:r>
              <a:rPr lang="en-US" sz="2800" dirty="0" err="1" smtClean="0"/>
              <a:t>anaesthesia</a:t>
            </a:r>
            <a:r>
              <a:rPr lang="en-US" sz="2800" dirty="0" smtClean="0"/>
              <a:t> avoided if the platelet count is &lt;80*109/L. Fetal blood sampling in </a:t>
            </a:r>
            <a:r>
              <a:rPr lang="en-US" sz="2800" dirty="0" err="1" smtClean="0"/>
              <a:t>labour</a:t>
            </a:r>
            <a:r>
              <a:rPr lang="en-US" sz="2800" dirty="0" smtClean="0"/>
              <a:t> and instrumental delivery by </a:t>
            </a:r>
            <a:r>
              <a:rPr lang="en-US" sz="2800" dirty="0" err="1" smtClean="0"/>
              <a:t>ventouse</a:t>
            </a:r>
            <a:r>
              <a:rPr lang="en-US" sz="2800" dirty="0" smtClean="0"/>
              <a:t> are best avoided because of the risk of fetal </a:t>
            </a:r>
            <a:r>
              <a:rPr lang="en-US" sz="2800" dirty="0" smtClean="0"/>
              <a:t>thrombocytopenia A </a:t>
            </a:r>
            <a:r>
              <a:rPr lang="en-US" sz="2800" dirty="0" smtClean="0"/>
              <a:t>cord blood sample must be collected for platelet counting</a:t>
            </a:r>
            <a:endParaRPr lang="en-US" sz="2800" dirty="0"/>
          </a:p>
        </p:txBody>
      </p:sp>
    </p:spTree>
    <p:extLst>
      <p:ext uri="{BB962C8B-B14F-4D97-AF65-F5344CB8AC3E}">
        <p14:creationId xmlns:p14="http://schemas.microsoft.com/office/powerpoint/2010/main" val="693204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rPr>
              <a:t>Myasthenia Gravis</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z="3200" dirty="0" smtClean="0"/>
              <a:t>Myasthenia gravis is a chronic disorder of the neuromuscular junction of striate muscles as result of acetylcholine receptor dysfunction. Antibodies to acetylcholine receptors usually are present.</a:t>
            </a:r>
          </a:p>
          <a:p>
            <a:r>
              <a:rPr lang="en-US" sz="3200" dirty="0" smtClean="0"/>
              <a:t> It occurs more commonly in females than in males, and its peak occurrence is in the third decade of life. It is characterized by abnormal voluntary muscle function with muscle weakness after repeated effort</a:t>
            </a:r>
            <a:r>
              <a:rPr lang="en-US" dirty="0" smtClean="0"/>
              <a:t>. </a:t>
            </a:r>
            <a:endParaRPr lang="en-US" dirty="0"/>
          </a:p>
        </p:txBody>
      </p:sp>
    </p:spTree>
    <p:extLst>
      <p:ext uri="{BB962C8B-B14F-4D97-AF65-F5344CB8AC3E}">
        <p14:creationId xmlns:p14="http://schemas.microsoft.com/office/powerpoint/2010/main" val="3909817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sz="2800" dirty="0" smtClean="0"/>
              <a:t>The most common symptom is </a:t>
            </a:r>
            <a:r>
              <a:rPr lang="en-US" sz="2800" dirty="0" smtClean="0">
                <a:solidFill>
                  <a:srgbClr val="00B050"/>
                </a:solidFill>
              </a:rPr>
              <a:t>easily fatigued </a:t>
            </a:r>
            <a:r>
              <a:rPr lang="en-US" sz="2800" dirty="0" smtClean="0"/>
              <a:t>small muscles, most frequently the ocular muscles, which results in double vision. </a:t>
            </a:r>
            <a:r>
              <a:rPr lang="en-US" sz="2800" dirty="0" smtClean="0">
                <a:solidFill>
                  <a:srgbClr val="00B050"/>
                </a:solidFill>
              </a:rPr>
              <a:t>Weakness</a:t>
            </a:r>
            <a:r>
              <a:rPr lang="en-US" sz="2800" dirty="0" smtClean="0"/>
              <a:t> usually increases as the muscles are used repeatedly. Patients who may not have noticeable symptoms in the morning may be easily diagnosed in the afternoon</a:t>
            </a:r>
            <a:r>
              <a:rPr lang="en-US" sz="2800" dirty="0" smtClean="0">
                <a:solidFill>
                  <a:srgbClr val="00B050"/>
                </a:solidFill>
              </a:rPr>
              <a:t>. Difficulties with swallowing and speech are not </a:t>
            </a:r>
            <a:r>
              <a:rPr lang="en-US" sz="2800" dirty="0" smtClean="0"/>
              <a:t>uncommon, and the facial muscles are almost always affected</a:t>
            </a:r>
            <a:endParaRPr lang="en-US" sz="2800" dirty="0"/>
          </a:p>
        </p:txBody>
      </p:sp>
    </p:spTree>
    <p:extLst>
      <p:ext uri="{BB962C8B-B14F-4D97-AF65-F5344CB8AC3E}">
        <p14:creationId xmlns:p14="http://schemas.microsoft.com/office/powerpoint/2010/main" val="1979631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ea typeface="Calibri"/>
                <a:cs typeface="Arial"/>
              </a:rPr>
              <a:t>Systemic lupus </a:t>
            </a:r>
            <a:r>
              <a:rPr lang="en-US" sz="3600" b="1" u="sng" dirty="0" err="1">
                <a:ea typeface="Calibri"/>
                <a:cs typeface="Arial"/>
              </a:rPr>
              <a:t>erythematosus</a:t>
            </a:r>
            <a:r>
              <a:rPr lang="en-US" sz="3600" b="1" u="sng" dirty="0">
                <a:ea typeface="Calibri"/>
                <a:cs typeface="Arial"/>
              </a:rPr>
              <a:t> (SLE)</a:t>
            </a:r>
            <a:r>
              <a:rPr lang="en-US" sz="3600" dirty="0">
                <a:ea typeface="Calibri"/>
                <a:cs typeface="Arial"/>
              </a:rPr>
              <a:t> </a:t>
            </a:r>
            <a:endParaRPr lang="en-US" sz="3600" dirty="0"/>
          </a:p>
        </p:txBody>
      </p:sp>
      <p:sp>
        <p:nvSpPr>
          <p:cNvPr id="3" name="Content Placeholder 2"/>
          <p:cNvSpPr>
            <a:spLocks noGrp="1"/>
          </p:cNvSpPr>
          <p:nvPr>
            <p:ph idx="1"/>
          </p:nvPr>
        </p:nvSpPr>
        <p:spPr>
          <a:xfrm>
            <a:off x="457200" y="1219200"/>
            <a:ext cx="8229600" cy="5105400"/>
          </a:xfrm>
        </p:spPr>
        <p:txBody>
          <a:bodyPr>
            <a:normAutofit/>
          </a:bodyPr>
          <a:lstStyle/>
          <a:p>
            <a:r>
              <a:rPr lang="en-US" sz="2800" dirty="0" smtClean="0"/>
              <a:t>chronic autoimmune </a:t>
            </a:r>
          </a:p>
          <a:p>
            <a:r>
              <a:rPr lang="en-US" sz="2800" dirty="0" smtClean="0"/>
              <a:t>,more common in women BY 10Times than men</a:t>
            </a:r>
          </a:p>
          <a:p>
            <a:r>
              <a:rPr lang="en-US" sz="2800" dirty="0" smtClean="0"/>
              <a:t> the incidence is around 1 in 1000 women.</a:t>
            </a:r>
          </a:p>
          <a:p>
            <a:r>
              <a:rPr lang="en-US" sz="2800" dirty="0" smtClean="0"/>
              <a:t> It may cause disease in any system, but principally it affects the joints (90 per cent), skin (80 per cent), lungs, nervous system, kidneys and heart.</a:t>
            </a:r>
          </a:p>
          <a:p>
            <a:r>
              <a:rPr lang="en-US" sz="2800" dirty="0" smtClean="0"/>
              <a:t> SLE may be diagnosed prenatally or may be suspected for the first time during pregnancy or postpartum, usually as a result of complications.  </a:t>
            </a:r>
            <a:endParaRPr lang="en-US" sz="2800" dirty="0"/>
          </a:p>
        </p:txBody>
      </p:sp>
    </p:spTree>
    <p:extLst>
      <p:ext uri="{BB962C8B-B14F-4D97-AF65-F5344CB8AC3E}">
        <p14:creationId xmlns:p14="http://schemas.microsoft.com/office/powerpoint/2010/main" val="3368319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effectLst>
                  <a:outerShdw blurRad="38100" dist="38100" dir="2700000" algn="tl">
                    <a:srgbClr val="000000">
                      <a:alpha val="43137"/>
                    </a:srgbClr>
                  </a:outerShdw>
                </a:effectLst>
              </a:rPr>
              <a:t>Diagnosis</a:t>
            </a:r>
            <a:endParaRPr lang="en-US"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200" dirty="0" smtClean="0"/>
              <a:t>The diagnosis can be confirmed by *</a:t>
            </a:r>
            <a:r>
              <a:rPr lang="en-US" sz="3200" i="1" u="sng" dirty="0" smtClean="0"/>
              <a:t>administering </a:t>
            </a:r>
            <a:r>
              <a:rPr lang="en-US" sz="3200" i="1" u="sng" dirty="0" err="1" smtClean="0"/>
              <a:t>edrophonium</a:t>
            </a:r>
            <a:r>
              <a:rPr lang="en-US" sz="3200" i="1" u="sng" dirty="0" smtClean="0"/>
              <a:t> </a:t>
            </a:r>
            <a:r>
              <a:rPr lang="en-US" sz="3200" dirty="0" smtClean="0"/>
              <a:t>to assess improvement in muscular weakness. A *</a:t>
            </a:r>
            <a:r>
              <a:rPr lang="en-US" sz="3200" i="1" u="sng" dirty="0" smtClean="0"/>
              <a:t>radioimmunoassay</a:t>
            </a:r>
            <a:r>
              <a:rPr lang="en-US" sz="3200" dirty="0" smtClean="0"/>
              <a:t> for the acetylcholine receptor antibody can be performed. *</a:t>
            </a:r>
            <a:r>
              <a:rPr lang="en-US" sz="3200" i="1" u="sng" dirty="0" smtClean="0"/>
              <a:t>Repetitive nerve stimulation </a:t>
            </a:r>
            <a:r>
              <a:rPr lang="en-US" sz="3200" dirty="0" smtClean="0"/>
              <a:t>would show a decrement greater than 15% in a person with the condition</a:t>
            </a:r>
            <a:endParaRPr lang="en-US" sz="3200" dirty="0"/>
          </a:p>
        </p:txBody>
      </p:sp>
    </p:spTree>
    <p:extLst>
      <p:ext uri="{BB962C8B-B14F-4D97-AF65-F5344CB8AC3E}">
        <p14:creationId xmlns:p14="http://schemas.microsoft.com/office/powerpoint/2010/main" val="344426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a:xfrm>
            <a:off x="152400" y="1143000"/>
            <a:ext cx="8458200" cy="5562600"/>
          </a:xfrm>
          <a:ln>
            <a:solidFill>
              <a:schemeClr val="accent1"/>
            </a:solidFill>
          </a:ln>
        </p:spPr>
        <p:txBody>
          <a:bodyPr>
            <a:noAutofit/>
          </a:bodyPr>
          <a:lstStyle/>
          <a:p>
            <a:r>
              <a:rPr lang="en-US" sz="2800" dirty="0" smtClean="0"/>
              <a:t>Treatment with anticholinesterases (</a:t>
            </a:r>
            <a:r>
              <a:rPr lang="en-US" sz="2800" dirty="0" err="1" smtClean="0"/>
              <a:t>eg</a:t>
            </a:r>
            <a:r>
              <a:rPr lang="en-US" sz="2800" dirty="0" smtClean="0"/>
              <a:t>, neostigmine) is the same as in the non pregnant state, although dosages must be administered more frequently during pregnancy.</a:t>
            </a:r>
          </a:p>
          <a:p>
            <a:r>
              <a:rPr lang="en-US" sz="2800" dirty="0" smtClean="0"/>
              <a:t> </a:t>
            </a:r>
            <a:r>
              <a:rPr lang="en-US" sz="2800" dirty="0" err="1" smtClean="0"/>
              <a:t>thymectomy</a:t>
            </a:r>
            <a:r>
              <a:rPr lang="en-US" sz="2800" dirty="0" smtClean="0"/>
              <a:t>, steroids, plasma exchange, and IVIG. During labor,</a:t>
            </a:r>
          </a:p>
          <a:p>
            <a:r>
              <a:rPr lang="en-US" sz="2800" dirty="0" smtClean="0"/>
              <a:t> anticholinesterases should be administered parenteral rather than orally. Parenteral and regional anesthesia are not contraindicated in labor. </a:t>
            </a:r>
          </a:p>
          <a:p>
            <a:r>
              <a:rPr lang="en-US" sz="2800" dirty="0" smtClean="0"/>
              <a:t>Curare like agents (</a:t>
            </a:r>
            <a:r>
              <a:rPr lang="en-US" sz="2800" dirty="0" err="1" smtClean="0"/>
              <a:t>eg</a:t>
            </a:r>
            <a:r>
              <a:rPr lang="en-US" sz="2800" dirty="0" smtClean="0"/>
              <a:t>. aminoglycoside antibiotics) and magnesium sulfate, as well as the older general anesthetics such as ether and chloroform, should be avoided. </a:t>
            </a:r>
            <a:endParaRPr lang="en-US" sz="2800" b="1" dirty="0">
              <a:solidFill>
                <a:srgbClr val="FF0000"/>
              </a:solidFill>
            </a:endParaRPr>
          </a:p>
        </p:txBody>
      </p:sp>
    </p:spTree>
    <p:extLst>
      <p:ext uri="{BB962C8B-B14F-4D97-AF65-F5344CB8AC3E}">
        <p14:creationId xmlns:p14="http://schemas.microsoft.com/office/powerpoint/2010/main" val="3674071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411162"/>
          </a:xfrm>
        </p:spPr>
        <p:style>
          <a:lnRef idx="2">
            <a:schemeClr val="accent2">
              <a:shade val="50000"/>
            </a:schemeClr>
          </a:lnRef>
          <a:fillRef idx="1">
            <a:schemeClr val="accent2"/>
          </a:fillRef>
          <a:effectRef idx="0">
            <a:schemeClr val="accent2"/>
          </a:effectRef>
          <a:fontRef idx="minor">
            <a:schemeClr val="lt1"/>
          </a:fontRef>
        </p:style>
        <p:txBody>
          <a:bodyPr/>
          <a:lstStyle/>
          <a:p>
            <a:endParaRPr lang="en-US" dirty="0"/>
          </a:p>
        </p:txBody>
      </p:sp>
      <p:sp>
        <p:nvSpPr>
          <p:cNvPr id="3" name="Content Placeholder 2"/>
          <p:cNvSpPr>
            <a:spLocks noGrp="1"/>
          </p:cNvSpPr>
          <p:nvPr>
            <p:ph idx="1"/>
          </p:nvPr>
        </p:nvSpPr>
        <p:spPr/>
        <p:txBody>
          <a:bodyPr>
            <a:normAutofit fontScale="92500"/>
          </a:bodyPr>
          <a:lstStyle/>
          <a:p>
            <a:r>
              <a:rPr lang="en-US" sz="3600" i="1" dirty="0">
                <a:solidFill>
                  <a:srgbClr val="C00000"/>
                </a:solidFill>
                <a:effectLst>
                  <a:outerShdw blurRad="38100" dist="38100" dir="2700000" algn="tl">
                    <a:srgbClr val="000000">
                      <a:alpha val="43137"/>
                    </a:srgbClr>
                  </a:outerShdw>
                </a:effectLst>
              </a:rPr>
              <a:t>Women taking anticholinesterase drugs are advised not </a:t>
            </a:r>
            <a:r>
              <a:rPr lang="en-US" sz="3600" i="1" dirty="0" smtClean="0">
                <a:solidFill>
                  <a:srgbClr val="C00000"/>
                </a:solidFill>
                <a:effectLst>
                  <a:outerShdw blurRad="38100" dist="38100" dir="2700000" algn="tl">
                    <a:srgbClr val="000000">
                      <a:alpha val="43137"/>
                    </a:srgbClr>
                  </a:outerShdw>
                </a:effectLst>
              </a:rPr>
              <a:t>to  be breastfeed</a:t>
            </a:r>
          </a:p>
          <a:p>
            <a:endParaRPr lang="en-US" sz="3600" i="1" dirty="0">
              <a:solidFill>
                <a:srgbClr val="C00000"/>
              </a:solidFill>
              <a:effectLst>
                <a:outerShdw blurRad="38100" dist="38100" dir="2700000" algn="tl">
                  <a:srgbClr val="000000">
                    <a:alpha val="43137"/>
                  </a:srgbClr>
                </a:outerShdw>
              </a:effectLst>
            </a:endParaRPr>
          </a:p>
          <a:p>
            <a:endParaRPr lang="en-US" sz="3600" i="1" dirty="0" smtClean="0">
              <a:solidFill>
                <a:srgbClr val="C00000"/>
              </a:solidFill>
              <a:effectLst>
                <a:outerShdw blurRad="38100" dist="38100" dir="2700000" algn="tl">
                  <a:srgbClr val="000000">
                    <a:alpha val="43137"/>
                  </a:srgbClr>
                </a:outerShdw>
              </a:effectLst>
            </a:endParaRPr>
          </a:p>
          <a:p>
            <a:endParaRPr lang="en-US" sz="3600" i="1" dirty="0">
              <a:solidFill>
                <a:srgbClr val="C00000"/>
              </a:solidFill>
              <a:effectLst>
                <a:outerShdw blurRad="38100" dist="38100" dir="2700000" algn="tl">
                  <a:srgbClr val="000000">
                    <a:alpha val="43137"/>
                  </a:srgbClr>
                </a:outerShdw>
              </a:effectLst>
            </a:endParaRPr>
          </a:p>
          <a:p>
            <a:r>
              <a:rPr lang="en-US" sz="8800" i="1" dirty="0" smtClean="0">
                <a:solidFill>
                  <a:srgbClr val="C00000"/>
                </a:solidFill>
                <a:effectLst>
                  <a:outerShdw blurRad="38100" dist="38100" dir="2700000" algn="tl">
                    <a:srgbClr val="000000">
                      <a:alpha val="43137"/>
                    </a:srgbClr>
                  </a:outerShdw>
                </a:effectLst>
                <a:latin typeface="Aparajita" pitchFamily="34" charset="0"/>
                <a:cs typeface="Aparajita" pitchFamily="34" charset="0"/>
              </a:rPr>
              <a:t>Thank you</a:t>
            </a:r>
          </a:p>
          <a:p>
            <a:endParaRPr lang="en-US" sz="3600" i="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682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normAutofit/>
          </a:bodyPr>
          <a:lstStyle/>
          <a:p>
            <a:r>
              <a:rPr lang="en-US" sz="3200" dirty="0" smtClean="0"/>
              <a:t>The diagnosis is suggested by </a:t>
            </a:r>
            <a:endParaRPr lang="en-US" sz="3200" dirty="0"/>
          </a:p>
        </p:txBody>
      </p:sp>
      <p:sp>
        <p:nvSpPr>
          <p:cNvPr id="3" name="Content Placeholder 2"/>
          <p:cNvSpPr>
            <a:spLocks noGrp="1"/>
          </p:cNvSpPr>
          <p:nvPr>
            <p:ph idx="1"/>
          </p:nvPr>
        </p:nvSpPr>
        <p:spPr>
          <a:xfrm>
            <a:off x="457200" y="1066800"/>
            <a:ext cx="8229600" cy="5257800"/>
          </a:xfrm>
        </p:spPr>
        <p:txBody>
          <a:bodyPr/>
          <a:lstStyle/>
          <a:p>
            <a:r>
              <a:rPr lang="en-US" sz="3200" dirty="0" smtClean="0"/>
              <a:t>the finding of a positive assay for antinuclear antibodies </a:t>
            </a:r>
          </a:p>
          <a:p>
            <a:r>
              <a:rPr lang="en-US" sz="3200" dirty="0" smtClean="0"/>
              <a:t>while the presence of antibodies to double-stranded DNA is the most specific for SLE.</a:t>
            </a:r>
          </a:p>
          <a:p>
            <a:r>
              <a:rPr lang="en-US" sz="3200" dirty="0" smtClean="0"/>
              <a:t> If 4 of the 11 criteria in the ACR classification system for SLE are present serially or simultaneously, a person is said to have SLE</a:t>
            </a:r>
            <a:r>
              <a:rPr lang="en-US" dirty="0" smtClean="0"/>
              <a:t>.</a:t>
            </a:r>
            <a:endParaRPr lang="en-US" dirty="0"/>
          </a:p>
        </p:txBody>
      </p:sp>
    </p:spTree>
    <p:extLst>
      <p:ext uri="{BB962C8B-B14F-4D97-AF65-F5344CB8AC3E}">
        <p14:creationId xmlns:p14="http://schemas.microsoft.com/office/powerpoint/2010/main" val="2045285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FF0000"/>
                </a:solidFill>
              </a:rPr>
              <a:t>American College of Rheumatology (ACR) criteria for classification of </a:t>
            </a:r>
            <a:r>
              <a:rPr lang="en-US" dirty="0" smtClean="0"/>
              <a:t>SLE</a:t>
            </a:r>
            <a:endParaRPr lang="en-US" dirty="0"/>
          </a:p>
        </p:txBody>
      </p:sp>
      <p:sp>
        <p:nvSpPr>
          <p:cNvPr id="5" name="Content Placeholder 4"/>
          <p:cNvSpPr>
            <a:spLocks noGrp="1"/>
          </p:cNvSpPr>
          <p:nvPr>
            <p:ph sz="half" idx="1"/>
          </p:nvPr>
        </p:nvSpPr>
        <p:spPr>
          <a:xfrm>
            <a:off x="152400" y="1600200"/>
            <a:ext cx="4419600" cy="4525963"/>
          </a:xfrm>
        </p:spPr>
        <p:txBody>
          <a:bodyPr>
            <a:normAutofit/>
          </a:bodyPr>
          <a:lstStyle/>
          <a:p>
            <a:r>
              <a:rPr lang="en-US" dirty="0" smtClean="0"/>
              <a:t>1. Malar rash</a:t>
            </a:r>
          </a:p>
          <a:p>
            <a:r>
              <a:rPr lang="en-US" dirty="0" smtClean="0"/>
              <a:t> 2. Discoid rash</a:t>
            </a:r>
          </a:p>
          <a:p>
            <a:r>
              <a:rPr lang="en-US" dirty="0" smtClean="0"/>
              <a:t> 3. Photosensitivity </a:t>
            </a:r>
          </a:p>
          <a:p>
            <a:r>
              <a:rPr lang="en-US" dirty="0" smtClean="0"/>
              <a:t>4. Oral ulcers </a:t>
            </a:r>
          </a:p>
          <a:p>
            <a:r>
              <a:rPr lang="en-US" dirty="0" smtClean="0"/>
              <a:t>5. Non-erosive arthritis </a:t>
            </a:r>
            <a:endParaRPr lang="en-US" dirty="0" smtClean="0"/>
          </a:p>
          <a:p>
            <a:r>
              <a:rPr lang="en-US" dirty="0" smtClean="0"/>
              <a:t>6</a:t>
            </a:r>
            <a:r>
              <a:rPr lang="en-US" dirty="0" smtClean="0"/>
              <a:t>. </a:t>
            </a:r>
            <a:r>
              <a:rPr lang="en-US" dirty="0" err="1" smtClean="0"/>
              <a:t>Pleuritis</a:t>
            </a:r>
            <a:r>
              <a:rPr lang="en-US" dirty="0" smtClean="0"/>
              <a:t> or pericarditis</a:t>
            </a:r>
            <a:endParaRPr lang="en-US" dirty="0"/>
          </a:p>
        </p:txBody>
      </p:sp>
      <p:sp>
        <p:nvSpPr>
          <p:cNvPr id="6" name="Content Placeholder 5"/>
          <p:cNvSpPr>
            <a:spLocks noGrp="1"/>
          </p:cNvSpPr>
          <p:nvPr>
            <p:ph sz="half" idx="2"/>
          </p:nvPr>
        </p:nvSpPr>
        <p:spPr>
          <a:xfrm>
            <a:off x="4191000" y="1524000"/>
            <a:ext cx="3886200" cy="4602480"/>
          </a:xfrm>
        </p:spPr>
        <p:txBody>
          <a:bodyPr>
            <a:normAutofit/>
          </a:bodyPr>
          <a:lstStyle/>
          <a:p>
            <a:pPr marL="0" indent="0">
              <a:buNone/>
            </a:pPr>
            <a:r>
              <a:rPr lang="en-US" dirty="0" smtClean="0"/>
              <a:t>7. Renal disorder</a:t>
            </a:r>
          </a:p>
          <a:p>
            <a:pPr marL="0" indent="0">
              <a:buNone/>
            </a:pPr>
            <a:r>
              <a:rPr lang="en-US" dirty="0" smtClean="0"/>
              <a:t> 8. Neurologic disorder </a:t>
            </a:r>
          </a:p>
          <a:p>
            <a:pPr marL="0" indent="0">
              <a:buNone/>
            </a:pPr>
            <a:r>
              <a:rPr lang="en-US" dirty="0" smtClean="0"/>
              <a:t>9. </a:t>
            </a:r>
            <a:r>
              <a:rPr lang="en-US" dirty="0" smtClean="0"/>
              <a:t>Hematologic </a:t>
            </a:r>
            <a:r>
              <a:rPr lang="en-US" dirty="0" smtClean="0"/>
              <a:t>disorder </a:t>
            </a:r>
          </a:p>
          <a:p>
            <a:pPr marL="0" indent="0">
              <a:buNone/>
            </a:pPr>
            <a:r>
              <a:rPr lang="en-US" dirty="0" smtClean="0"/>
              <a:t>10. Immunologic disorder </a:t>
            </a:r>
          </a:p>
          <a:p>
            <a:pPr marL="0" indent="0">
              <a:buNone/>
            </a:pPr>
            <a:r>
              <a:rPr lang="en-US" dirty="0" smtClean="0"/>
              <a:t>11. Positive anti-nuclear antibody</a:t>
            </a:r>
            <a:endParaRPr lang="en-US" dirty="0"/>
          </a:p>
        </p:txBody>
      </p:sp>
    </p:spTree>
    <p:extLst>
      <p:ext uri="{BB962C8B-B14F-4D97-AF65-F5344CB8AC3E}">
        <p14:creationId xmlns:p14="http://schemas.microsoft.com/office/powerpoint/2010/main" val="2511961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229600" cy="6096000"/>
          </a:xfrm>
        </p:spPr>
        <p:txBody>
          <a:bodyPr>
            <a:normAutofit/>
          </a:bodyPr>
          <a:lstStyle/>
          <a:p>
            <a:r>
              <a:rPr lang="en-US" sz="3200" dirty="0" smtClean="0"/>
              <a:t>SLE is characterized by periods of disease activity, flares and remissions.</a:t>
            </a:r>
          </a:p>
          <a:p>
            <a:r>
              <a:rPr lang="en-US" sz="3200" dirty="0" smtClean="0"/>
              <a:t> Pregnancy increases the risk of </a:t>
            </a:r>
            <a:r>
              <a:rPr lang="en-US" sz="3200" dirty="0" smtClean="0"/>
              <a:t>flares , </a:t>
            </a:r>
            <a:r>
              <a:rPr lang="en-US" sz="3200" dirty="0" smtClean="0">
                <a:ea typeface="Calibri"/>
                <a:cs typeface="Arial"/>
              </a:rPr>
              <a:t>Flares </a:t>
            </a:r>
            <a:r>
              <a:rPr lang="en-US" sz="3200" dirty="0">
                <a:ea typeface="Calibri"/>
                <a:cs typeface="Arial"/>
              </a:rPr>
              <a:t>are more common in the late second and third trimesters, and are no more severe than in non- pregnancy</a:t>
            </a:r>
            <a:r>
              <a:rPr lang="en-US" sz="3200" dirty="0" smtClean="0">
                <a:ea typeface="Calibri"/>
                <a:cs typeface="Arial"/>
              </a:rPr>
              <a:t>.</a:t>
            </a:r>
          </a:p>
          <a:p>
            <a:r>
              <a:rPr lang="en-US" sz="3200" dirty="0" smtClean="0">
                <a:ea typeface="Calibri"/>
                <a:cs typeface="Arial"/>
              </a:rPr>
              <a:t> </a:t>
            </a:r>
            <a:r>
              <a:rPr lang="en-US" sz="3200" dirty="0">
                <a:ea typeface="Calibri"/>
                <a:cs typeface="Arial"/>
              </a:rPr>
              <a:t>Active disease at the time of conception or new-onset SLE in pregnancy both increase the chance of a flare</a:t>
            </a:r>
            <a:r>
              <a:rPr lang="en-US" dirty="0" smtClean="0">
                <a:ea typeface="Calibri"/>
                <a:cs typeface="Arial"/>
              </a:rPr>
              <a:t>.</a:t>
            </a:r>
            <a:r>
              <a:rPr lang="en-US" dirty="0" smtClean="0"/>
              <a:t>,</a:t>
            </a:r>
            <a:endParaRPr lang="en-US" dirty="0"/>
          </a:p>
        </p:txBody>
      </p:sp>
    </p:spTree>
    <p:extLst>
      <p:ext uri="{BB962C8B-B14F-4D97-AF65-F5344CB8AC3E}">
        <p14:creationId xmlns:p14="http://schemas.microsoft.com/office/powerpoint/2010/main" val="3720563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effectLst>
                  <a:outerShdw blurRad="38100" dist="38100" dir="2700000" algn="tl">
                    <a:srgbClr val="000000">
                      <a:alpha val="43137"/>
                    </a:srgbClr>
                  </a:outerShdw>
                </a:effectLst>
              </a:rPr>
              <a:t>SLE is associated with significant risks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3600" dirty="0" smtClean="0"/>
              <a:t>1.	miscarriage,</a:t>
            </a:r>
          </a:p>
          <a:p>
            <a:r>
              <a:rPr lang="en-US" sz="3600" dirty="0" smtClean="0"/>
              <a:t>2.	fetal death,</a:t>
            </a:r>
          </a:p>
          <a:p>
            <a:r>
              <a:rPr lang="en-US" sz="3600" dirty="0" smtClean="0"/>
              <a:t>3.	pre-</a:t>
            </a:r>
            <a:r>
              <a:rPr lang="en-US" sz="3600" dirty="0" err="1" smtClean="0"/>
              <a:t>eclampsia</a:t>
            </a:r>
            <a:r>
              <a:rPr lang="en-US" sz="3600" dirty="0" smtClean="0"/>
              <a:t>,</a:t>
            </a:r>
          </a:p>
          <a:p>
            <a:r>
              <a:rPr lang="en-US" sz="3600" dirty="0" smtClean="0"/>
              <a:t>4.	preterm delivery and </a:t>
            </a:r>
          </a:p>
          <a:p>
            <a:r>
              <a:rPr lang="en-US" sz="3600" dirty="0" smtClean="0"/>
              <a:t>5.	FGR</a:t>
            </a:r>
          </a:p>
          <a:p>
            <a:endParaRPr lang="en-US" dirty="0"/>
          </a:p>
        </p:txBody>
      </p:sp>
    </p:spTree>
    <p:extLst>
      <p:ext uri="{BB962C8B-B14F-4D97-AF65-F5344CB8AC3E}">
        <p14:creationId xmlns:p14="http://schemas.microsoft.com/office/powerpoint/2010/main" val="62328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effectLst>
                  <a:outerShdw blurRad="38100" dist="38100" dir="2700000" algn="tl">
                    <a:srgbClr val="000000">
                      <a:alpha val="43137"/>
                    </a:srgbClr>
                  </a:outerShdw>
                </a:effectLst>
              </a:rPr>
              <a:t>Management of SLE in pregnancy</a:t>
            </a:r>
            <a:endParaRPr lang="en-US"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dirty="0" smtClean="0"/>
              <a:t>•</a:t>
            </a:r>
            <a:r>
              <a:rPr lang="en-US" sz="2800" dirty="0" smtClean="0"/>
              <a:t>	</a:t>
            </a:r>
            <a:r>
              <a:rPr lang="en-US" sz="2800" b="1" i="1" dirty="0" smtClean="0">
                <a:solidFill>
                  <a:srgbClr val="FF0000"/>
                </a:solidFill>
                <a:effectLst>
                  <a:outerShdw blurRad="38100" dist="38100" dir="2700000" algn="tl">
                    <a:srgbClr val="000000">
                      <a:alpha val="43137"/>
                    </a:srgbClr>
                  </a:outerShdw>
                </a:effectLst>
              </a:rPr>
              <a:t>First Trimester</a:t>
            </a:r>
            <a:r>
              <a:rPr lang="en-US" sz="2800" dirty="0" smtClean="0"/>
              <a:t>. The mother should book early to multidisciplinary care </a:t>
            </a:r>
          </a:p>
          <a:p>
            <a:r>
              <a:rPr lang="en-US" sz="2800" dirty="0" smtClean="0"/>
              <a:t>•	Initial laboratory studies include</a:t>
            </a:r>
          </a:p>
          <a:p>
            <a:r>
              <a:rPr lang="en-US" sz="2800" dirty="0" smtClean="0"/>
              <a:t>1.	CBC</a:t>
            </a:r>
          </a:p>
          <a:p>
            <a:r>
              <a:rPr lang="en-US" sz="2800" dirty="0" smtClean="0"/>
              <a:t>2.	 serum </a:t>
            </a:r>
            <a:r>
              <a:rPr lang="en-US" sz="2800" dirty="0" err="1" smtClean="0"/>
              <a:t>creatinine</a:t>
            </a:r>
            <a:r>
              <a:rPr lang="en-US" sz="2800" dirty="0" smtClean="0"/>
              <a:t> </a:t>
            </a:r>
          </a:p>
          <a:p>
            <a:r>
              <a:rPr lang="en-US" sz="2800" dirty="0" smtClean="0"/>
              <a:t>3.	24-hour urine collection for measurement of protein and </a:t>
            </a:r>
            <a:r>
              <a:rPr lang="en-US" sz="2800" dirty="0" err="1" smtClean="0"/>
              <a:t>creatinine</a:t>
            </a:r>
            <a:endParaRPr lang="en-US" sz="2800" dirty="0" smtClean="0"/>
          </a:p>
          <a:p>
            <a:r>
              <a:rPr lang="en-US" sz="2800" dirty="0" smtClean="0"/>
              <a:t>4.	urinalysis, and a</a:t>
            </a:r>
          </a:p>
          <a:p>
            <a:r>
              <a:rPr lang="en-US" sz="2800" dirty="0" smtClean="0"/>
              <a:t>5.	 lupus panel (antinuclear antibody, anti-Ro and anti-La antibody titers, lupus anticoagulant levels, and </a:t>
            </a:r>
            <a:r>
              <a:rPr lang="en-US" sz="2800" dirty="0" err="1" smtClean="0"/>
              <a:t>anticardiolipin</a:t>
            </a:r>
            <a:r>
              <a:rPr lang="en-US" sz="2800" dirty="0" smtClean="0"/>
              <a:t> antibody, anti-</a:t>
            </a:r>
            <a:r>
              <a:rPr lang="en-US" sz="2800" dirty="0" err="1" smtClean="0"/>
              <a:t>dsDNA</a:t>
            </a:r>
            <a:r>
              <a:rPr lang="en-US" sz="2800" dirty="0" smtClean="0"/>
              <a:t> antibody titers,</a:t>
            </a:r>
          </a:p>
          <a:p>
            <a:r>
              <a:rPr lang="en-US" sz="2800" dirty="0" smtClean="0"/>
              <a:t>6.	 Evaluation for lupus flares should be done at each visit</a:t>
            </a:r>
          </a:p>
          <a:p>
            <a:endParaRPr lang="en-US" dirty="0"/>
          </a:p>
        </p:txBody>
      </p:sp>
    </p:spTree>
    <p:extLst>
      <p:ext uri="{BB962C8B-B14F-4D97-AF65-F5344CB8AC3E}">
        <p14:creationId xmlns:p14="http://schemas.microsoft.com/office/powerpoint/2010/main" val="3491748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effectLst>
                  <a:outerShdw blurRad="38100" dist="38100" dir="2700000" algn="tl">
                    <a:srgbClr val="000000">
                      <a:alpha val="43137"/>
                    </a:srgbClr>
                  </a:outerShdw>
                </a:effectLst>
              </a:rPr>
              <a:t>Second Trimester</a:t>
            </a:r>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rmAutofit lnSpcReduction="10000"/>
          </a:bodyPr>
          <a:lstStyle/>
          <a:p>
            <a:pPr marL="0" indent="0">
              <a:buNone/>
            </a:pPr>
            <a:r>
              <a:rPr lang="en-US" dirty="0" smtClean="0"/>
              <a:t>	</a:t>
            </a:r>
          </a:p>
          <a:p>
            <a:r>
              <a:rPr lang="en-US" sz="3200" dirty="0" smtClean="0"/>
              <a:t>1.Repeated laboratory studies</a:t>
            </a:r>
          </a:p>
          <a:p>
            <a:r>
              <a:rPr lang="en-US" sz="3200" dirty="0" smtClean="0"/>
              <a:t>2.Obstetric ultrasonography should be performed every 4 weeks after 20 weeks' gestation until delivery to monitor fetal growth. </a:t>
            </a:r>
          </a:p>
          <a:p>
            <a:r>
              <a:rPr lang="en-US" sz="3200" dirty="0" smtClean="0"/>
              <a:t>3.In women positive for anti-Ro or anti-La antibodies, echocardiography should begin at 16 to 18 weeks' gestation to assess for possible heart block and be repeated weekly until delivery</a:t>
            </a:r>
            <a:r>
              <a:rPr lang="en-US" dirty="0" smtClean="0"/>
              <a:t>.</a:t>
            </a:r>
          </a:p>
          <a:p>
            <a:endParaRPr lang="en-US" dirty="0"/>
          </a:p>
        </p:txBody>
      </p:sp>
    </p:spTree>
    <p:extLst>
      <p:ext uri="{BB962C8B-B14F-4D97-AF65-F5344CB8AC3E}">
        <p14:creationId xmlns:p14="http://schemas.microsoft.com/office/powerpoint/2010/main" val="3063311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lstStyle/>
          <a:p>
            <a:r>
              <a:rPr lang="en-US" dirty="0" smtClean="0"/>
              <a:t>•	</a:t>
            </a:r>
            <a:r>
              <a:rPr lang="en-US" b="1" i="1" dirty="0" smtClean="0">
                <a:solidFill>
                  <a:srgbClr val="FF0000"/>
                </a:solidFill>
                <a:effectLst>
                  <a:outerShdw blurRad="38100" dist="38100" dir="2700000" algn="tl">
                    <a:srgbClr val="000000">
                      <a:alpha val="43137"/>
                    </a:srgbClr>
                  </a:outerShdw>
                </a:effectLst>
              </a:rPr>
              <a:t>Third Trimester</a:t>
            </a:r>
            <a:r>
              <a:rPr lang="en-US" dirty="0" smtClean="0"/>
              <a:t>.</a:t>
            </a:r>
            <a:endParaRPr lang="en-US" dirty="0"/>
          </a:p>
        </p:txBody>
      </p:sp>
      <p:sp>
        <p:nvSpPr>
          <p:cNvPr id="3" name="Content Placeholder 2"/>
          <p:cNvSpPr>
            <a:spLocks noGrp="1"/>
          </p:cNvSpPr>
          <p:nvPr>
            <p:ph idx="1"/>
          </p:nvPr>
        </p:nvSpPr>
        <p:spPr>
          <a:xfrm>
            <a:off x="457200" y="1066800"/>
            <a:ext cx="8229600" cy="5410200"/>
          </a:xfrm>
        </p:spPr>
        <p:txBody>
          <a:bodyPr>
            <a:normAutofit lnSpcReduction="10000"/>
          </a:bodyPr>
          <a:lstStyle/>
          <a:p>
            <a:r>
              <a:rPr lang="en-US" dirty="0" smtClean="0"/>
              <a:t>1</a:t>
            </a:r>
            <a:r>
              <a:rPr lang="en-US" sz="2800" dirty="0" smtClean="0"/>
              <a:t>. Fetal testing, with weekly </a:t>
            </a:r>
            <a:r>
              <a:rPr lang="en-US" sz="2800" dirty="0" err="1" smtClean="0"/>
              <a:t>nonstress</a:t>
            </a:r>
            <a:r>
              <a:rPr lang="en-US" sz="2800" dirty="0" smtClean="0"/>
              <a:t> tests and/or biophysical profile, may be initiated as early as 28 weeks.</a:t>
            </a:r>
          </a:p>
          <a:p>
            <a:r>
              <a:rPr lang="en-US" sz="2800" dirty="0" smtClean="0"/>
              <a:t> 2.Doppler </a:t>
            </a:r>
            <a:r>
              <a:rPr lang="en-US" sz="2800" dirty="0" err="1" smtClean="0"/>
              <a:t>ultrasonographic</a:t>
            </a:r>
            <a:r>
              <a:rPr lang="en-US" sz="2800" dirty="0" smtClean="0"/>
              <a:t> studies should be performed, In the presence of IUGR . Treatment with betamethasone or dexamethasone should be initiated in patients with poor fetal test results or worsening maternal disease in anticipation of a preterm delivery.</a:t>
            </a:r>
          </a:p>
          <a:p>
            <a:r>
              <a:rPr lang="en-US" sz="2800" dirty="0" smtClean="0"/>
              <a:t>•	Postpartum. </a:t>
            </a:r>
          </a:p>
          <a:p>
            <a:r>
              <a:rPr lang="en-US" sz="2800" dirty="0" smtClean="0"/>
              <a:t>•	Repeated labs, as recommended in the first trimester, should be repeated postpartum</a:t>
            </a:r>
          </a:p>
          <a:p>
            <a:endParaRPr lang="en-US" sz="2800" dirty="0"/>
          </a:p>
        </p:txBody>
      </p:sp>
    </p:spTree>
    <p:extLst>
      <p:ext uri="{BB962C8B-B14F-4D97-AF65-F5344CB8AC3E}">
        <p14:creationId xmlns:p14="http://schemas.microsoft.com/office/powerpoint/2010/main" val="15582436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311</TotalTime>
  <Words>1236</Words>
  <Application>Microsoft Office PowerPoint</Application>
  <PresentationFormat>On-screen Show (4:3)</PresentationFormat>
  <Paragraphs>110</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Autoimmune disease in pregnancy </vt:lpstr>
      <vt:lpstr>Systemic lupus erythematosus (SLE) </vt:lpstr>
      <vt:lpstr>The diagnosis is suggested by </vt:lpstr>
      <vt:lpstr>American College of Rheumatology (ACR) criteria for classification of SLE</vt:lpstr>
      <vt:lpstr>PowerPoint Presentation</vt:lpstr>
      <vt:lpstr>SLE is associated with significant risks </vt:lpstr>
      <vt:lpstr>Management of SLE in pregnancy</vt:lpstr>
      <vt:lpstr>Second Trimester. </vt:lpstr>
      <vt:lpstr>• Third Trimester.</vt:lpstr>
      <vt:lpstr>antiphospholipid syndrome’ (APS) </vt:lpstr>
      <vt:lpstr>diagnostic criteria for APS</vt:lpstr>
      <vt:lpstr>      Management    </vt:lpstr>
      <vt:lpstr>Others?</vt:lpstr>
      <vt:lpstr>Rheumatoid arthritis (RA) </vt:lpstr>
      <vt:lpstr>Pregnancy and Rheumatoid Arthritis</vt:lpstr>
      <vt:lpstr>immune thrombocytopenicpurpura (ITP)</vt:lpstr>
      <vt:lpstr>. Management </vt:lpstr>
      <vt:lpstr>Myasthenia Gravis</vt:lpstr>
      <vt:lpstr>PowerPoint Presentation</vt:lpstr>
      <vt:lpstr>Diagnosis</vt:lpstr>
      <vt:lpstr>Treatment</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Autoimmune disease in pregnancy </dc:title>
  <dc:creator>SALAM</dc:creator>
  <cp:lastModifiedBy>SALAM</cp:lastModifiedBy>
  <cp:revision>21</cp:revision>
  <dcterms:created xsi:type="dcterms:W3CDTF">2018-04-10T21:11:15Z</dcterms:created>
  <dcterms:modified xsi:type="dcterms:W3CDTF">2018-05-05T23:52:31Z</dcterms:modified>
</cp:coreProperties>
</file>