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80" r:id="rId1"/>
  </p:sldMasterIdLst>
  <p:sldIdLst>
    <p:sldId id="286" r:id="rId2"/>
    <p:sldId id="274" r:id="rId3"/>
    <p:sldId id="285" r:id="rId4"/>
    <p:sldId id="259" r:id="rId5"/>
    <p:sldId id="280" r:id="rId6"/>
    <p:sldId id="260" r:id="rId7"/>
    <p:sldId id="262" r:id="rId8"/>
    <p:sldId id="281" r:id="rId9"/>
    <p:sldId id="282" r:id="rId10"/>
    <p:sldId id="283" r:id="rId11"/>
    <p:sldId id="284" r:id="rId12"/>
    <p:sldId id="263" r:id="rId13"/>
    <p:sldId id="278" r:id="rId14"/>
    <p:sldId id="269" r:id="rId15"/>
    <p:sldId id="279" r:id="rId16"/>
    <p:sldId id="270" r:id="rId17"/>
    <p:sldId id="277" r:id="rId18"/>
    <p:sldId id="271" r:id="rId19"/>
    <p:sldId id="272"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46" d="100"/>
          <a:sy n="46" d="100"/>
        </p:scale>
        <p:origin x="7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DA51639-B2D6-4652-B8C3-1B4C224A7BAF}" type="datetimeFigureOut">
              <a:rPr lang="en-US" smtClean="0"/>
              <a:t>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47461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C48EC7-AF6A-48D3-8284-14BACBEBDD84}" type="datetimeFigureOut">
              <a:rPr lang="en-US" smtClean="0"/>
              <a:t>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7591288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C48EC7-AF6A-48D3-8284-14BACBEBDD84}" type="datetimeFigureOut">
              <a:rPr lang="en-US" smtClean="0"/>
              <a:t>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6419897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C48EC7-AF6A-48D3-8284-14BACBEBDD84}" type="datetimeFigureOut">
              <a:rPr lang="en-US" smtClean="0"/>
              <a:t>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67882524"/>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C48EC7-AF6A-48D3-8284-14BACBEBDD84}" type="datetimeFigureOut">
              <a:rPr lang="en-US" smtClean="0"/>
              <a:t>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4335630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C48EC7-AF6A-48D3-8284-14BACBEBDD84}" type="datetimeFigureOut">
              <a:rPr lang="en-US" smtClean="0"/>
              <a:t>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14665277"/>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smtClean="0"/>
              <a:t>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529243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smtClean="0"/>
              <a:t>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4781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FF5DD9-2C52-442D-92E2-8072C0C3D7CD}" type="datetimeFigureOut">
              <a:rPr lang="en-US" smtClean="0"/>
              <a:t>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96897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4961B7-6B89-48AB-966F-622E2788EECC}" type="datetimeFigureOut">
              <a:rPr lang="en-US" smtClean="0"/>
              <a:t>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05247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smtClean="0"/>
              <a:t>1/28/2019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23596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smtClean="0"/>
              <a:t>1/28/2019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87711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smtClean="0"/>
              <a:t>1/28/2019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98750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smtClean="0"/>
              <a:t>1/28/2019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02568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F131DD-A141-4471-BCF9-C6073EDD7E20}" type="datetimeFigureOut">
              <a:rPr lang="en-US" smtClean="0"/>
              <a:t>1/28/2019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29027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334A90-EB03-42F3-8859-2C2B2724C058}" type="datetimeFigureOut">
              <a:rPr lang="en-US" smtClean="0"/>
              <a:t>1/28/2019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34329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BC48EC7-AF6A-48D3-8284-14BACBEBDD84}" type="datetimeFigureOut">
              <a:rPr lang="en-US" smtClean="0"/>
              <a:t>1/28/2019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572186736"/>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Antenatal care for women with diabetes</a:t>
            </a:r>
          </a:p>
        </p:txBody>
      </p:sp>
      <p:sp>
        <p:nvSpPr>
          <p:cNvPr id="3" name="Subtitle 2"/>
          <p:cNvSpPr>
            <a:spLocks noGrp="1"/>
          </p:cNvSpPr>
          <p:nvPr>
            <p:ph type="subTitle" idx="1"/>
          </p:nvPr>
        </p:nvSpPr>
        <p:spPr/>
        <p:txBody>
          <a:bodyPr>
            <a:normAutofit/>
          </a:bodyPr>
          <a:lstStyle/>
          <a:p>
            <a:r>
              <a:rPr lang="en-US" sz="4000" dirty="0" smtClean="0"/>
              <a:t>D HIND Showman</a:t>
            </a:r>
            <a:endParaRPr lang="en-US" sz="4000" dirty="0"/>
          </a:p>
        </p:txBody>
      </p:sp>
    </p:spTree>
    <p:extLst>
      <p:ext uri="{BB962C8B-B14F-4D97-AF65-F5344CB8AC3E}">
        <p14:creationId xmlns:p14="http://schemas.microsoft.com/office/powerpoint/2010/main" val="3524447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468351"/>
            <a:ext cx="10058400" cy="5566689"/>
          </a:xfrm>
        </p:spPr>
        <p:txBody>
          <a:bodyPr/>
          <a:lstStyle/>
          <a:p>
            <a:pPr marL="0" indent="0">
              <a:buNone/>
            </a:pPr>
            <a:r>
              <a:rPr lang="en-US" sz="2400" dirty="0">
                <a:solidFill>
                  <a:srgbClr val="FF0000"/>
                </a:solidFill>
              </a:rPr>
              <a:t>Preventing pre‑eclampsia</a:t>
            </a:r>
          </a:p>
          <a:p>
            <a:endParaRPr lang="en-US" dirty="0"/>
          </a:p>
          <a:p>
            <a:pPr>
              <a:lnSpc>
                <a:spcPct val="150000"/>
              </a:lnSpc>
            </a:pPr>
            <a:r>
              <a:rPr lang="en-US" dirty="0" smtClean="0"/>
              <a:t> </a:t>
            </a:r>
            <a:r>
              <a:rPr lang="en-US" dirty="0"/>
              <a:t>For guidance on using antiplatelet agents to reduce the risk of pre‑eclampsia in pregnant women with diabetes, Advise </a:t>
            </a:r>
            <a:r>
              <a:rPr lang="en-US" dirty="0" smtClean="0"/>
              <a:t> </a:t>
            </a:r>
            <a:r>
              <a:rPr lang="en-US" dirty="0"/>
              <a:t>to take 75mg of aspirin* daily from 12weeks until </a:t>
            </a:r>
            <a:r>
              <a:rPr lang="en-US" dirty="0" smtClean="0"/>
              <a:t>the 36 </a:t>
            </a:r>
            <a:r>
              <a:rPr lang="en-US" smtClean="0"/>
              <a:t>weeks gestation </a:t>
            </a:r>
            <a:r>
              <a:rPr lang="en-US" dirty="0" smtClean="0"/>
              <a:t>for patient with </a:t>
            </a:r>
            <a:r>
              <a:rPr lang="en-US" dirty="0"/>
              <a:t>type 1 or type 2 diabetes</a:t>
            </a:r>
          </a:p>
          <a:p>
            <a:pPr>
              <a:lnSpc>
                <a:spcPct val="150000"/>
              </a:lnSpc>
            </a:pPr>
            <a:endParaRPr lang="en-US" dirty="0"/>
          </a:p>
        </p:txBody>
      </p:sp>
    </p:spTree>
    <p:extLst>
      <p:ext uri="{BB962C8B-B14F-4D97-AF65-F5344CB8AC3E}">
        <p14:creationId xmlns:p14="http://schemas.microsoft.com/office/powerpoint/2010/main" val="31929673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501805"/>
            <a:ext cx="10058400" cy="5533235"/>
          </a:xfrm>
        </p:spPr>
        <p:txBody>
          <a:bodyPr>
            <a:normAutofit/>
          </a:bodyPr>
          <a:lstStyle/>
          <a:p>
            <a:pPr marL="0" indent="0">
              <a:buNone/>
            </a:pPr>
            <a:r>
              <a:rPr lang="en-US" sz="2600" dirty="0" smtClean="0">
                <a:solidFill>
                  <a:srgbClr val="FF0000"/>
                </a:solidFill>
              </a:rPr>
              <a:t>   Detecting </a:t>
            </a:r>
            <a:r>
              <a:rPr lang="en-US" sz="2600" dirty="0">
                <a:solidFill>
                  <a:srgbClr val="FF0000"/>
                </a:solidFill>
              </a:rPr>
              <a:t>congenital malformations</a:t>
            </a:r>
          </a:p>
          <a:p>
            <a:endParaRPr lang="en-US" dirty="0"/>
          </a:p>
          <a:p>
            <a:r>
              <a:rPr lang="en-US" dirty="0" smtClean="0"/>
              <a:t> </a:t>
            </a:r>
            <a:r>
              <a:rPr lang="en-US" dirty="0"/>
              <a:t>Offer women with diabetes an ultrasound scan for detecting fetal structural abnormalities, including examination of the fetal heart (4 chambers, outflow tracts and 3 vessels), at 20 weeks. [2008, amended 2015]</a:t>
            </a:r>
          </a:p>
          <a:p>
            <a:r>
              <a:rPr lang="en-US" dirty="0"/>
              <a:t>Monitoring fetal growth and wellbeing</a:t>
            </a:r>
          </a:p>
          <a:p>
            <a:endParaRPr lang="en-US" dirty="0"/>
          </a:p>
          <a:p>
            <a:r>
              <a:rPr lang="en-US" dirty="0" smtClean="0"/>
              <a:t> </a:t>
            </a:r>
            <a:r>
              <a:rPr lang="en-US" dirty="0"/>
              <a:t>Offer pregnant women with diabetes ultrasound monitoring of fetal growth and amniotic fluid volume every 4 weeks from 28 to 36 weeks. [2008]</a:t>
            </a:r>
          </a:p>
          <a:p>
            <a:endParaRPr lang="en-US" dirty="0"/>
          </a:p>
          <a:p>
            <a:r>
              <a:rPr lang="en-US" dirty="0" smtClean="0"/>
              <a:t> </a:t>
            </a:r>
            <a:r>
              <a:rPr lang="en-US" dirty="0"/>
              <a:t>Routine monitoring of fetal wellbeing (using methods such as fetal umbilical artery Doppler recording, fetal heart rate recording and biophysical profile testing) before 38 weeks is not recommended in pregnant women with diabetes, unless there is a risk of fetal growth restriction. [2008, amended 2015]</a:t>
            </a:r>
          </a:p>
          <a:p>
            <a:endParaRPr lang="en-US" dirty="0"/>
          </a:p>
          <a:p>
            <a:pPr marL="0" indent="0">
              <a:buNone/>
            </a:pPr>
            <a:endParaRPr lang="en-US" dirty="0"/>
          </a:p>
        </p:txBody>
      </p:sp>
    </p:spTree>
    <p:extLst>
      <p:ext uri="{BB962C8B-B14F-4D97-AF65-F5344CB8AC3E}">
        <p14:creationId xmlns:p14="http://schemas.microsoft.com/office/powerpoint/2010/main" val="41310568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512956"/>
            <a:ext cx="10058400" cy="6055112"/>
          </a:xfrm>
        </p:spPr>
        <p:txBody>
          <a:bodyPr>
            <a:normAutofit lnSpcReduction="10000"/>
          </a:bodyPr>
          <a:lstStyle/>
          <a:p>
            <a:pPr marL="0" indent="0">
              <a:buNone/>
            </a:pPr>
            <a:r>
              <a:rPr lang="en-US" sz="3300" dirty="0" smtClean="0">
                <a:solidFill>
                  <a:srgbClr val="FF0000"/>
                </a:solidFill>
              </a:rPr>
              <a:t>   Managing </a:t>
            </a:r>
            <a:r>
              <a:rPr lang="en-US" sz="3300" dirty="0">
                <a:solidFill>
                  <a:srgbClr val="FF0000"/>
                </a:solidFill>
              </a:rPr>
              <a:t>diabetes during pregnancy</a:t>
            </a:r>
          </a:p>
          <a:p>
            <a:pPr marL="0" indent="0">
              <a:buNone/>
            </a:pPr>
            <a:endParaRPr lang="en-US" dirty="0"/>
          </a:p>
          <a:p>
            <a:pPr marL="0" indent="0">
              <a:buNone/>
            </a:pPr>
            <a:r>
              <a:rPr lang="en-US" dirty="0" smtClean="0"/>
              <a:t>   Insulin </a:t>
            </a:r>
            <a:r>
              <a:rPr lang="en-US" dirty="0"/>
              <a:t>treatment and risks of </a:t>
            </a:r>
            <a:r>
              <a:rPr lang="en-US" dirty="0" err="1"/>
              <a:t>hypoglycaemia</a:t>
            </a:r>
            <a:endParaRPr lang="en-US" dirty="0"/>
          </a:p>
          <a:p>
            <a:endParaRPr lang="en-US" dirty="0"/>
          </a:p>
          <a:p>
            <a:r>
              <a:rPr lang="en-US" dirty="0" smtClean="0"/>
              <a:t> </a:t>
            </a:r>
            <a:r>
              <a:rPr lang="en-US" dirty="0"/>
              <a:t>Be aware that the rapid‑acting insulin analogues (</a:t>
            </a:r>
            <a:r>
              <a:rPr lang="en-US" dirty="0" err="1"/>
              <a:t>aspart</a:t>
            </a:r>
            <a:r>
              <a:rPr lang="en-US" dirty="0"/>
              <a:t> and </a:t>
            </a:r>
            <a:r>
              <a:rPr lang="en-US" dirty="0" err="1"/>
              <a:t>lispro</a:t>
            </a:r>
            <a:r>
              <a:rPr lang="en-US" dirty="0"/>
              <a:t>) have advantages over soluble human insulin during pregnancy and consider their use. [2008]</a:t>
            </a:r>
          </a:p>
          <a:p>
            <a:endParaRPr lang="en-US" dirty="0"/>
          </a:p>
          <a:p>
            <a:r>
              <a:rPr lang="en-US" dirty="0" smtClean="0"/>
              <a:t>Advise </a:t>
            </a:r>
            <a:r>
              <a:rPr lang="en-US" dirty="0"/>
              <a:t>women with insulin‑treated diabetes of the risks of </a:t>
            </a:r>
            <a:r>
              <a:rPr lang="en-US" dirty="0" err="1"/>
              <a:t>hypoglycaemia</a:t>
            </a:r>
            <a:r>
              <a:rPr lang="en-US" dirty="0"/>
              <a:t> and impaired awareness of </a:t>
            </a:r>
            <a:r>
              <a:rPr lang="en-US" dirty="0" err="1"/>
              <a:t>hypoglycaemia</a:t>
            </a:r>
            <a:r>
              <a:rPr lang="en-US" dirty="0"/>
              <a:t> in pregnancy, particularly in the first trimester. [2008]</a:t>
            </a:r>
          </a:p>
          <a:p>
            <a:endParaRPr lang="en-US" dirty="0"/>
          </a:p>
          <a:p>
            <a:r>
              <a:rPr lang="en-US" dirty="0" smtClean="0"/>
              <a:t> </a:t>
            </a:r>
            <a:r>
              <a:rPr lang="en-US" dirty="0"/>
              <a:t>Advise pregnant women with insulin‑treated diabetes to always have available a fast‑acting form of glucose (for example, dextrose tablets or glucose‑containing drinks). [2008, </a:t>
            </a:r>
            <a:r>
              <a:rPr lang="en-US"/>
              <a:t>amended </a:t>
            </a:r>
            <a:r>
              <a:rPr lang="en-US" smtClean="0"/>
              <a:t>2015]</a:t>
            </a:r>
          </a:p>
          <a:p>
            <a:pPr marL="0" indent="0">
              <a:buNone/>
            </a:pPr>
            <a:endParaRPr lang="en-US" dirty="0"/>
          </a:p>
          <a:p>
            <a:r>
              <a:rPr lang="en-US" dirty="0" smtClean="0"/>
              <a:t> </a:t>
            </a:r>
            <a:r>
              <a:rPr lang="en-US" dirty="0"/>
              <a:t>Offer women with insulin‑treated diabetes continuous subcutaneous insulin infusion (CSII; also known as insulin pump therapy) during pregnancy if adequate blood glucose control is not obtained by multiple daily injections of insulin without significant disabling </a:t>
            </a:r>
            <a:r>
              <a:rPr lang="en-US" dirty="0" err="1"/>
              <a:t>hypoglycaemia</a:t>
            </a:r>
            <a:r>
              <a:rPr lang="en-US" dirty="0"/>
              <a:t>[5]. [2008]</a:t>
            </a:r>
          </a:p>
          <a:p>
            <a:endParaRPr lang="en-US" dirty="0"/>
          </a:p>
        </p:txBody>
      </p:sp>
    </p:spTree>
    <p:extLst>
      <p:ext uri="{BB962C8B-B14F-4D97-AF65-F5344CB8AC3E}">
        <p14:creationId xmlns:p14="http://schemas.microsoft.com/office/powerpoint/2010/main" val="26823539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67628"/>
            <a:ext cx="8596668" cy="6300439"/>
          </a:xfrm>
        </p:spPr>
        <p:txBody>
          <a:bodyPr>
            <a:normAutofit/>
          </a:bodyPr>
          <a:lstStyle/>
          <a:p>
            <a:r>
              <a:rPr lang="en-US"/>
              <a:t>Fast-acting: Includes the insulin analogues aspart, lispro, and glulisine. These begin to work within 5 to 15 minutes and are active for 3 to 4 </a:t>
            </a:r>
            <a:r>
              <a:rPr lang="en-US" smtClean="0"/>
              <a:t>hours.[</a:t>
            </a:r>
            <a:r>
              <a:rPr lang="en-US"/>
              <a:t>17][18]</a:t>
            </a:r>
          </a:p>
          <a:p>
            <a:r>
              <a:rPr lang="en-US"/>
              <a:t>Short-acting: Includes regular insulin which begins working within 30 minutes and is active about 5 to 8 hours.</a:t>
            </a:r>
          </a:p>
          <a:p>
            <a:r>
              <a:rPr lang="en-US"/>
              <a:t>Intermediate-acting: Includes NPH insulin which begins working in 1 to 3 hours and is active 16 to 24 hours.</a:t>
            </a:r>
          </a:p>
          <a:p>
            <a:r>
              <a:rPr lang="en-US"/>
              <a:t>Long acting: Includes the analogues glargine and detemir, each of which begins working within 1 to 2 hours and continue to be active, without major peaks or dips, for about 24 hours, although this varies in many individuals.</a:t>
            </a:r>
          </a:p>
          <a:p>
            <a:r>
              <a:rPr lang="en-US"/>
              <a:t>Ultra-long acting: Currently only includes the analogue degludec, which begins working within 30–90 minutes, and continues to be active for greater than 24 hours.[8]</a:t>
            </a:r>
          </a:p>
          <a:p>
            <a:r>
              <a:rPr lang="en-US"/>
              <a:t>Combination insulin products – Includes a combination of either fast-acting or short-acting insulin with a longer acting insulin, typically an NPH insulin. The combination products begin to work with the shorter acting insulin (5–15 minutes for fast-acting, and 30 minutes for short acting), and remain active for 16 to 24 hours. There are several variations with different proportions of the mixed insulins </a:t>
            </a:r>
          </a:p>
          <a:p>
            <a:endParaRPr lang="en-US"/>
          </a:p>
        </p:txBody>
      </p:sp>
    </p:spTree>
    <p:extLst>
      <p:ext uri="{BB962C8B-B14F-4D97-AF65-F5344CB8AC3E}">
        <p14:creationId xmlns:p14="http://schemas.microsoft.com/office/powerpoint/2010/main" val="33605521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501805"/>
            <a:ext cx="10058400" cy="5533235"/>
          </a:xfrm>
        </p:spPr>
        <p:txBody>
          <a:bodyPr/>
          <a:lstStyle/>
          <a:p>
            <a:pPr marL="0" indent="0">
              <a:buNone/>
            </a:pPr>
            <a:r>
              <a:rPr lang="en-US" sz="2400" dirty="0" smtClean="0">
                <a:solidFill>
                  <a:srgbClr val="FF0000"/>
                </a:solidFill>
              </a:rPr>
              <a:t>  Preterm </a:t>
            </a:r>
            <a:r>
              <a:rPr lang="en-US" sz="2400" dirty="0" err="1">
                <a:solidFill>
                  <a:srgbClr val="FF0000"/>
                </a:solidFill>
              </a:rPr>
              <a:t>labour</a:t>
            </a:r>
            <a:r>
              <a:rPr lang="en-US" sz="2400" dirty="0">
                <a:solidFill>
                  <a:srgbClr val="FF0000"/>
                </a:solidFill>
              </a:rPr>
              <a:t> in women with diabetes</a:t>
            </a:r>
          </a:p>
          <a:p>
            <a:endParaRPr lang="en-US" dirty="0"/>
          </a:p>
          <a:p>
            <a:r>
              <a:rPr lang="en-US" dirty="0" smtClean="0"/>
              <a:t> </a:t>
            </a:r>
            <a:r>
              <a:rPr lang="en-US" dirty="0"/>
              <a:t>Diabetes should not be considered a contraindication to antenatal steroids for fetal lung maturation or to </a:t>
            </a:r>
            <a:r>
              <a:rPr lang="en-US" dirty="0" err="1"/>
              <a:t>tocolysis</a:t>
            </a:r>
            <a:r>
              <a:rPr lang="en-US" dirty="0"/>
              <a:t>. [2008]</a:t>
            </a:r>
          </a:p>
          <a:p>
            <a:endParaRPr lang="en-US" dirty="0"/>
          </a:p>
          <a:p>
            <a:pPr marL="0" indent="0">
              <a:buNone/>
            </a:pPr>
            <a:r>
              <a:rPr lang="en-US" dirty="0"/>
              <a:t> </a:t>
            </a:r>
            <a:r>
              <a:rPr lang="en-US" dirty="0" smtClean="0"/>
              <a:t>   </a:t>
            </a:r>
            <a:r>
              <a:rPr lang="en-US" dirty="0"/>
              <a:t>In women with insulin‑treated diabetes who are receiving steroids for fetal lung maturation, give additional insulin according to an agreed protocol and monitor them closely. [2008, amended </a:t>
            </a:r>
            <a:r>
              <a:rPr lang="en-US"/>
              <a:t>2015</a:t>
            </a:r>
            <a:r>
              <a:rPr lang="en-US" smtClean="0"/>
              <a:t>]</a:t>
            </a:r>
          </a:p>
          <a:p>
            <a:pPr marL="0" indent="0">
              <a:buNone/>
            </a:pPr>
            <a:r>
              <a:rPr lang="en-US"/>
              <a:t>The national Indian guidelines on indoor management of diabetes recommend a 20% increase in the dose of insulin in persons with diabetes who receive steroid therapy</a:t>
            </a:r>
          </a:p>
          <a:p>
            <a:pPr marL="0" indent="0">
              <a:buNone/>
            </a:pPr>
            <a:r>
              <a:rPr lang="en-US"/>
              <a:t>In general, the glycemic effect of steroids begins about 12 hours after the first dose and lasts up to 5 days</a:t>
            </a:r>
            <a:r>
              <a:rPr lang="en-US" smtClean="0"/>
              <a:t>.( </a:t>
            </a:r>
            <a:r>
              <a:rPr lang="en-US"/>
              <a:t>J Perinat Med. </a:t>
            </a:r>
            <a:r>
              <a:rPr lang="en-US" smtClean="0"/>
              <a:t>2008;36:191–6)</a:t>
            </a:r>
            <a:endParaRPr lang="en-US" dirty="0"/>
          </a:p>
          <a:p>
            <a:endParaRPr lang="en-US" dirty="0"/>
          </a:p>
          <a:p>
            <a:r>
              <a:rPr lang="en-US"/>
              <a:t> </a:t>
            </a:r>
            <a:endParaRPr lang="en-US" dirty="0"/>
          </a:p>
        </p:txBody>
      </p:sp>
    </p:spTree>
    <p:extLst>
      <p:ext uri="{BB962C8B-B14F-4D97-AF65-F5344CB8AC3E}">
        <p14:creationId xmlns:p14="http://schemas.microsoft.com/office/powerpoint/2010/main" val="1864284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23747"/>
            <a:ext cx="8596668" cy="5617616"/>
          </a:xfrm>
        </p:spPr>
        <p:txBody>
          <a:bodyPr/>
          <a:lstStyle/>
          <a:p>
            <a:pPr>
              <a:lnSpc>
                <a:spcPct val="150000"/>
              </a:lnSpc>
            </a:pPr>
            <a:r>
              <a:rPr lang="en-US"/>
              <a:t>Betamethasone </a:t>
            </a:r>
            <a:r>
              <a:rPr lang="en-US">
                <a:solidFill>
                  <a:srgbClr val="FF0000"/>
                </a:solidFill>
              </a:rPr>
              <a:t>12 mg IM q24h x 2 doses</a:t>
            </a:r>
            <a:r>
              <a:rPr lang="en-US"/>
              <a:t>, or </a:t>
            </a:r>
            <a:r>
              <a:rPr lang="en-US">
                <a:solidFill>
                  <a:srgbClr val="FF0000"/>
                </a:solidFill>
              </a:rPr>
              <a:t>dexamethasone 6 mg IM q12h x 4 </a:t>
            </a:r>
            <a:r>
              <a:rPr lang="en-US"/>
              <a:t>doses, can be used in diabetes. Unpublished data from our hospital shows that three doses of </a:t>
            </a:r>
            <a:r>
              <a:rPr lang="en-US">
                <a:solidFill>
                  <a:srgbClr val="FF0000"/>
                </a:solidFill>
              </a:rPr>
              <a:t>betamethasone 8 mg, given at 12 hourly intervals</a:t>
            </a:r>
            <a:r>
              <a:rPr lang="en-US"/>
              <a:t>, lead to less hyperglycemia than the conventional dosage regimes. Though the total steroid dose remains the same, the lower boluses of dexamethasone lead to lower glycemic peaks in patients with GDM or pre-existing </a:t>
            </a:r>
            <a:r>
              <a:rPr lang="en-US" smtClean="0"/>
              <a:t>diabetes.(</a:t>
            </a:r>
            <a:r>
              <a:rPr lang="de-DE" smtClean="0"/>
              <a:t> </a:t>
            </a:r>
            <a:r>
              <a:rPr lang="de-DE"/>
              <a:t>N Am J Med Sci. 2014 Feb; 6(2): </a:t>
            </a:r>
            <a:r>
              <a:rPr lang="de-DE" smtClean="0"/>
              <a:t>71–76). </a:t>
            </a:r>
            <a:endParaRPr lang="en-US" smtClean="0"/>
          </a:p>
          <a:p>
            <a:pPr>
              <a:lnSpc>
                <a:spcPct val="150000"/>
              </a:lnSpc>
            </a:pPr>
            <a:r>
              <a:rPr lang="en-US"/>
              <a:t>Do not use betamimetic medicines for tocolysis in women with diabetes. [2008</a:t>
            </a:r>
            <a:r>
              <a:rPr lang="en-US" smtClean="0"/>
              <a:t>] NICE GUIDE LINE.</a:t>
            </a:r>
            <a:endParaRPr lang="en-US"/>
          </a:p>
          <a:p>
            <a:pPr>
              <a:lnSpc>
                <a:spcPct val="150000"/>
              </a:lnSpc>
            </a:pPr>
            <a:endParaRPr lang="en-US"/>
          </a:p>
          <a:p>
            <a:pPr>
              <a:lnSpc>
                <a:spcPct val="150000"/>
              </a:lnSpc>
            </a:pPr>
            <a:endParaRPr lang="en-US"/>
          </a:p>
        </p:txBody>
      </p:sp>
    </p:spTree>
    <p:extLst>
      <p:ext uri="{BB962C8B-B14F-4D97-AF65-F5344CB8AC3E}">
        <p14:creationId xmlns:p14="http://schemas.microsoft.com/office/powerpoint/2010/main" val="19807831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379141"/>
            <a:ext cx="10058400" cy="6590371"/>
          </a:xfrm>
        </p:spPr>
        <p:txBody>
          <a:bodyPr>
            <a:normAutofit fontScale="77500" lnSpcReduction="20000"/>
          </a:bodyPr>
          <a:lstStyle/>
          <a:p>
            <a:pPr marL="0" indent="0">
              <a:buNone/>
            </a:pPr>
            <a:r>
              <a:rPr lang="en-US" sz="3400" dirty="0" smtClean="0">
                <a:solidFill>
                  <a:srgbClr val="FF0000"/>
                </a:solidFill>
              </a:rPr>
              <a:t>    Timing </a:t>
            </a:r>
            <a:r>
              <a:rPr lang="en-US" sz="3400" dirty="0">
                <a:solidFill>
                  <a:srgbClr val="FF0000"/>
                </a:solidFill>
              </a:rPr>
              <a:t>and mode of birth</a:t>
            </a:r>
          </a:p>
          <a:p>
            <a:endParaRPr lang="en-US" dirty="0"/>
          </a:p>
          <a:p>
            <a:r>
              <a:rPr lang="en-US" sz="3400" dirty="0" smtClean="0"/>
              <a:t> </a:t>
            </a:r>
            <a:r>
              <a:rPr lang="en-US" sz="3400" dirty="0"/>
              <a:t>Discuss the timing and mode of birth with pregnant women with diabetes during antenatal appointments, especially during the third trimester. [new 2015</a:t>
            </a:r>
            <a:r>
              <a:rPr lang="en-US" sz="3400" dirty="0" smtClean="0"/>
              <a:t>]</a:t>
            </a:r>
          </a:p>
          <a:p>
            <a:endParaRPr lang="en-US" sz="3400" dirty="0"/>
          </a:p>
          <a:p>
            <a:r>
              <a:rPr lang="en-US" sz="3400" dirty="0" smtClean="0"/>
              <a:t>Advise </a:t>
            </a:r>
            <a:r>
              <a:rPr lang="en-US" sz="3400" dirty="0"/>
              <a:t>pregnant women with type 1 or type 2 diabetes and no other complications to have an elective birth by induction of </a:t>
            </a:r>
            <a:r>
              <a:rPr lang="en-US" sz="3400" dirty="0" err="1"/>
              <a:t>labour</a:t>
            </a:r>
            <a:r>
              <a:rPr lang="en-US" sz="3400" dirty="0"/>
              <a:t>, or by elective caesarean section if indicated, between 37+0 weeks and 38+6 weeks of pregnancy. [new 2015</a:t>
            </a:r>
            <a:r>
              <a:rPr lang="en-US" sz="3400" dirty="0" smtClean="0"/>
              <a:t>]</a:t>
            </a:r>
          </a:p>
          <a:p>
            <a:endParaRPr lang="en-US" sz="3400" dirty="0"/>
          </a:p>
          <a:p>
            <a:r>
              <a:rPr lang="en-US" sz="3400" dirty="0" smtClean="0"/>
              <a:t> </a:t>
            </a:r>
            <a:r>
              <a:rPr lang="en-US" sz="3400" dirty="0"/>
              <a:t>Consider elective birth before 37+0 weeks for women with type 1 or type 2 diabetes if there are metabolic or any other maternal or fetal complications. [new 2015]</a:t>
            </a:r>
          </a:p>
          <a:p>
            <a:endParaRPr lang="en-US" sz="3400" dirty="0"/>
          </a:p>
          <a:p>
            <a:r>
              <a:rPr lang="en-US" sz="3400" smtClean="0"/>
              <a:t> </a:t>
            </a:r>
            <a:endParaRPr lang="en-US" sz="3400" dirty="0"/>
          </a:p>
          <a:p>
            <a:endParaRPr lang="en-US" sz="3400" dirty="0"/>
          </a:p>
        </p:txBody>
      </p:sp>
    </p:spTree>
    <p:extLst>
      <p:ext uri="{BB962C8B-B14F-4D97-AF65-F5344CB8AC3E}">
        <p14:creationId xmlns:p14="http://schemas.microsoft.com/office/powerpoint/2010/main" val="1886103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903249"/>
            <a:ext cx="8596668" cy="5138113"/>
          </a:xfrm>
        </p:spPr>
        <p:txBody>
          <a:bodyPr>
            <a:normAutofit/>
          </a:bodyPr>
          <a:lstStyle/>
          <a:p>
            <a:endParaRPr lang="en-US" smtClean="0"/>
          </a:p>
          <a:p>
            <a:r>
              <a:rPr lang="en-US"/>
              <a:t>Advise women with gestational diabetes to give birth no later than 40+6 weeks, and offer elective birth (by induction of labour, or by caesarean section if indicated) to women who have not given birth by this time. [new 2015</a:t>
            </a:r>
            <a:r>
              <a:rPr lang="en-US" smtClean="0"/>
              <a:t>]</a:t>
            </a:r>
            <a:endParaRPr lang="en-US"/>
          </a:p>
          <a:p>
            <a:r>
              <a:rPr lang="en-US" smtClean="0"/>
              <a:t>Consider </a:t>
            </a:r>
            <a:r>
              <a:rPr lang="en-US" dirty="0"/>
              <a:t>elective birth before 40+6 weeks for women with gestational diabetes if there are maternal or fetal complications. [new 2015]</a:t>
            </a:r>
          </a:p>
          <a:p>
            <a:endParaRPr lang="en-US" dirty="0"/>
          </a:p>
          <a:p>
            <a:r>
              <a:rPr lang="en-US" dirty="0"/>
              <a:t> Diabetes should not in itself be considered a contraindication to attempting vaginal birth after a previous caesarean section. [2008]</a:t>
            </a:r>
          </a:p>
          <a:p>
            <a:endParaRPr lang="en-US" dirty="0"/>
          </a:p>
          <a:p>
            <a:r>
              <a:rPr lang="en-US" dirty="0"/>
              <a:t> Explain to pregnant women with diabetes who have an ultrasound‑diagnosed </a:t>
            </a:r>
            <a:r>
              <a:rPr lang="en-US" dirty="0" err="1"/>
              <a:t>macrosomic</a:t>
            </a:r>
            <a:r>
              <a:rPr lang="en-US" dirty="0"/>
              <a:t> fetus about the risks and benefits of vaginal birth, induction of </a:t>
            </a:r>
            <a:r>
              <a:rPr lang="en-US" dirty="0" err="1"/>
              <a:t>labour</a:t>
            </a:r>
            <a:r>
              <a:rPr lang="en-US" dirty="0"/>
              <a:t> and caesarean section. [2008]</a:t>
            </a:r>
          </a:p>
          <a:p>
            <a:endParaRPr lang="en-US" dirty="0"/>
          </a:p>
          <a:p>
            <a:endParaRPr lang="en-US" dirty="0"/>
          </a:p>
        </p:txBody>
      </p:sp>
    </p:spTree>
    <p:extLst>
      <p:ext uri="{BB962C8B-B14F-4D97-AF65-F5344CB8AC3E}">
        <p14:creationId xmlns:p14="http://schemas.microsoft.com/office/powerpoint/2010/main" val="42039522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423746"/>
            <a:ext cx="10058400" cy="5611294"/>
          </a:xfrm>
        </p:spPr>
        <p:txBody>
          <a:bodyPr/>
          <a:lstStyle/>
          <a:p>
            <a:pPr marL="0" indent="0">
              <a:buNone/>
            </a:pPr>
            <a:r>
              <a:rPr lang="en-US" sz="2400" dirty="0" smtClean="0">
                <a:solidFill>
                  <a:srgbClr val="FF0000"/>
                </a:solidFill>
              </a:rPr>
              <a:t>     </a:t>
            </a:r>
            <a:r>
              <a:rPr lang="en-US" sz="2400" dirty="0" err="1" smtClean="0">
                <a:solidFill>
                  <a:srgbClr val="FF0000"/>
                </a:solidFill>
              </a:rPr>
              <a:t>Anaesthesia</a:t>
            </a:r>
            <a:endParaRPr lang="en-US" sz="2400" dirty="0">
              <a:solidFill>
                <a:srgbClr val="FF0000"/>
              </a:solidFill>
            </a:endParaRPr>
          </a:p>
          <a:p>
            <a:endParaRPr lang="en-US" dirty="0"/>
          </a:p>
          <a:p>
            <a:r>
              <a:rPr lang="en-US" dirty="0" smtClean="0"/>
              <a:t> </a:t>
            </a:r>
            <a:r>
              <a:rPr lang="en-US" dirty="0"/>
              <a:t>Offer women with diabetes and comorbidities such as obesity or autonomic neuropathy an </a:t>
            </a:r>
            <a:r>
              <a:rPr lang="en-US" dirty="0" err="1"/>
              <a:t>anaesthetic</a:t>
            </a:r>
            <a:r>
              <a:rPr lang="en-US" dirty="0"/>
              <a:t> assessment in the third trimester of pregnancy. [</a:t>
            </a:r>
            <a:r>
              <a:rPr lang="en-US"/>
              <a:t>2008</a:t>
            </a:r>
            <a:r>
              <a:rPr lang="en-US" smtClean="0"/>
              <a:t>]</a:t>
            </a:r>
          </a:p>
          <a:p>
            <a:r>
              <a:rPr lang="en-US"/>
              <a:t>Regional anaesthesia is positively indicated compared to general , Either spinal or epidural anaesthesia may be appropriate for diabetic parturient provided maternal glycaemic control is satisfactory</a:t>
            </a:r>
            <a:r>
              <a:rPr lang="en-US" smtClean="0"/>
              <a:t>.( </a:t>
            </a:r>
            <a:r>
              <a:rPr lang="en-US"/>
              <a:t>Indian J Anaesth. 2010 Sep-Oct; 54(5): </a:t>
            </a:r>
            <a:r>
              <a:rPr lang="en-US" smtClean="0"/>
              <a:t>387–393). </a:t>
            </a:r>
            <a:endParaRPr lang="en-US" dirty="0"/>
          </a:p>
          <a:p>
            <a:endParaRPr lang="en-US" dirty="0"/>
          </a:p>
          <a:p>
            <a:r>
              <a:rPr lang="en-US" dirty="0" smtClean="0"/>
              <a:t> </a:t>
            </a:r>
            <a:r>
              <a:rPr lang="en-US" dirty="0"/>
              <a:t>If general </a:t>
            </a:r>
            <a:r>
              <a:rPr lang="en-US" dirty="0" err="1"/>
              <a:t>anaesthesia</a:t>
            </a:r>
            <a:r>
              <a:rPr lang="en-US" dirty="0"/>
              <a:t> is used for the birth in women with diabetes, monitor blood glucose every 30 minutes from induction of general </a:t>
            </a:r>
            <a:r>
              <a:rPr lang="en-US" dirty="0" err="1"/>
              <a:t>anaesthesia</a:t>
            </a:r>
            <a:r>
              <a:rPr lang="en-US" dirty="0"/>
              <a:t> until after the baby is born and the woman is fully conscious. [2008]</a:t>
            </a:r>
          </a:p>
          <a:p>
            <a:endParaRPr lang="en-US" dirty="0"/>
          </a:p>
        </p:txBody>
      </p:sp>
    </p:spTree>
    <p:extLst>
      <p:ext uri="{BB962C8B-B14F-4D97-AF65-F5344CB8AC3E}">
        <p14:creationId xmlns:p14="http://schemas.microsoft.com/office/powerpoint/2010/main" val="3823747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490654"/>
            <a:ext cx="10058400" cy="5544386"/>
          </a:xfrm>
        </p:spPr>
        <p:txBody>
          <a:bodyPr/>
          <a:lstStyle/>
          <a:p>
            <a:r>
              <a:rPr lang="en-US" sz="2400" dirty="0">
                <a:solidFill>
                  <a:srgbClr val="FF0000"/>
                </a:solidFill>
              </a:rPr>
              <a:t>Blood glucose control during </a:t>
            </a:r>
            <a:r>
              <a:rPr lang="en-US" sz="2400" dirty="0" err="1">
                <a:solidFill>
                  <a:srgbClr val="FF0000"/>
                </a:solidFill>
              </a:rPr>
              <a:t>labour</a:t>
            </a:r>
            <a:r>
              <a:rPr lang="en-US" sz="2400" dirty="0">
                <a:solidFill>
                  <a:srgbClr val="FF0000"/>
                </a:solidFill>
              </a:rPr>
              <a:t> and birth</a:t>
            </a:r>
          </a:p>
          <a:p>
            <a:endParaRPr lang="en-US" dirty="0"/>
          </a:p>
          <a:p>
            <a:r>
              <a:rPr lang="en-US" dirty="0" smtClean="0"/>
              <a:t> </a:t>
            </a:r>
            <a:r>
              <a:rPr lang="en-US" dirty="0"/>
              <a:t>Monitor capillary plasma glucose every hour during </a:t>
            </a:r>
            <a:r>
              <a:rPr lang="en-US" dirty="0" err="1"/>
              <a:t>labour</a:t>
            </a:r>
            <a:r>
              <a:rPr lang="en-US" dirty="0"/>
              <a:t> and birth in women with diabetes, and ensure that it is maintained between 4 and 7 </a:t>
            </a:r>
            <a:r>
              <a:rPr lang="en-US" dirty="0" err="1"/>
              <a:t>mmol</a:t>
            </a:r>
            <a:r>
              <a:rPr lang="en-US" dirty="0"/>
              <a:t>/</a:t>
            </a:r>
            <a:r>
              <a:rPr lang="en-US" dirty="0" err="1"/>
              <a:t>litre</a:t>
            </a:r>
            <a:r>
              <a:rPr lang="en-US" dirty="0"/>
              <a:t>. [2008, amended 2015]</a:t>
            </a:r>
          </a:p>
          <a:p>
            <a:endParaRPr lang="en-US" dirty="0"/>
          </a:p>
          <a:p>
            <a:r>
              <a:rPr lang="en-US" dirty="0" smtClean="0"/>
              <a:t> </a:t>
            </a:r>
            <a:r>
              <a:rPr lang="en-US" dirty="0"/>
              <a:t>Intravenous dextrose and insulin infusion should be considered for women with type 1 diabetes from the onset of established </a:t>
            </a:r>
            <a:r>
              <a:rPr lang="en-US" dirty="0" err="1"/>
              <a:t>labour</a:t>
            </a:r>
            <a:r>
              <a:rPr lang="en-US" dirty="0"/>
              <a:t>. [2008]</a:t>
            </a:r>
          </a:p>
          <a:p>
            <a:endParaRPr lang="en-US" dirty="0"/>
          </a:p>
          <a:p>
            <a:r>
              <a:rPr lang="en-US" dirty="0" smtClean="0"/>
              <a:t> </a:t>
            </a:r>
            <a:r>
              <a:rPr lang="en-US" dirty="0"/>
              <a:t>Use intravenous dextrose and insulin infusion during </a:t>
            </a:r>
            <a:r>
              <a:rPr lang="en-US" dirty="0" err="1"/>
              <a:t>labour</a:t>
            </a:r>
            <a:r>
              <a:rPr lang="en-US" dirty="0"/>
              <a:t> and birth for women with diabetes whose capillary plasma glucose is not maintained between 4 and 7 </a:t>
            </a:r>
            <a:r>
              <a:rPr lang="en-US" dirty="0" err="1"/>
              <a:t>mmol</a:t>
            </a:r>
            <a:r>
              <a:rPr lang="en-US" dirty="0"/>
              <a:t>/</a:t>
            </a:r>
            <a:r>
              <a:rPr lang="en-US" dirty="0" err="1"/>
              <a:t>litre</a:t>
            </a:r>
            <a:r>
              <a:rPr lang="en-US" dirty="0"/>
              <a:t>. [2008, amended 2015]</a:t>
            </a:r>
          </a:p>
          <a:p>
            <a:endParaRPr lang="en-US" dirty="0"/>
          </a:p>
        </p:txBody>
      </p:sp>
    </p:spTree>
    <p:extLst>
      <p:ext uri="{BB962C8B-B14F-4D97-AF65-F5344CB8AC3E}">
        <p14:creationId xmlns:p14="http://schemas.microsoft.com/office/powerpoint/2010/main" val="597237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940879"/>
          </a:xfrm>
        </p:spPr>
        <p:txBody>
          <a:bodyPr>
            <a:normAutofit/>
          </a:bodyPr>
          <a:lstStyle/>
          <a:p>
            <a:r>
              <a:rPr lang="en-US" sz="3600" dirty="0"/>
              <a:t>Antenatal care for women with diabetes</a:t>
            </a:r>
          </a:p>
        </p:txBody>
      </p:sp>
      <p:sp>
        <p:nvSpPr>
          <p:cNvPr id="3" name="Content Placeholder 2"/>
          <p:cNvSpPr>
            <a:spLocks noGrp="1"/>
          </p:cNvSpPr>
          <p:nvPr>
            <p:ph idx="1"/>
          </p:nvPr>
        </p:nvSpPr>
        <p:spPr>
          <a:xfrm>
            <a:off x="1066800" y="1583473"/>
            <a:ext cx="10058400" cy="4939990"/>
          </a:xfrm>
        </p:spPr>
        <p:txBody>
          <a:bodyPr>
            <a:normAutofit/>
          </a:bodyPr>
          <a:lstStyle/>
          <a:p>
            <a:r>
              <a:rPr lang="en-US" dirty="0"/>
              <a:t>Advise pregnant women with type 1 diabetes to test their fasting, pre‑meal, 1‑hour post‑meal and bedtime blood glucose levels daily during pregnancy</a:t>
            </a:r>
            <a:r>
              <a:rPr lang="en-US" dirty="0" smtClean="0"/>
              <a:t>.</a:t>
            </a:r>
          </a:p>
          <a:p>
            <a:pPr marL="0" indent="0">
              <a:buNone/>
            </a:pPr>
            <a:r>
              <a:rPr lang="en-US" dirty="0" smtClean="0"/>
              <a:t> </a:t>
            </a:r>
            <a:r>
              <a:rPr lang="en-US" dirty="0"/>
              <a:t>[new </a:t>
            </a:r>
            <a:r>
              <a:rPr lang="en-US" dirty="0" smtClean="0"/>
              <a:t>2015]NICE GUIDE LINE</a:t>
            </a:r>
            <a:endParaRPr lang="en-US" dirty="0"/>
          </a:p>
          <a:p>
            <a:endParaRPr lang="en-US" dirty="0"/>
          </a:p>
          <a:p>
            <a:r>
              <a:rPr lang="en-US" dirty="0"/>
              <a:t>Advise pregnant women with type 2 diabetes or gestational diabetes who are on a multiple daily insulin injection regimen to test their fasting, pre‑meal, 1‑hour post‑meal and bedtime blood glucose levels daily during pregnancy. [new 2015]</a:t>
            </a:r>
          </a:p>
          <a:p>
            <a:endParaRPr lang="en-US" dirty="0"/>
          </a:p>
          <a:p>
            <a:r>
              <a:rPr lang="en-US" dirty="0"/>
              <a:t> Advise pregnant women with type 2 diabetes or gestational diabetes to test their fasting and 1‑hour post‑meal blood glucose levels daily during pregnancy if they are:</a:t>
            </a:r>
          </a:p>
          <a:p>
            <a:pPr>
              <a:buFont typeface="Wingdings" panose="05000000000000000000" pitchFamily="2" charset="2"/>
              <a:buChar char="v"/>
            </a:pPr>
            <a:r>
              <a:rPr lang="en-US" dirty="0" smtClean="0"/>
              <a:t>      on </a:t>
            </a:r>
            <a:r>
              <a:rPr lang="en-US" dirty="0"/>
              <a:t>diet and exercise therapy or</a:t>
            </a:r>
          </a:p>
          <a:p>
            <a:pPr>
              <a:buFont typeface="Wingdings" panose="05000000000000000000" pitchFamily="2" charset="2"/>
              <a:buChar char="v"/>
            </a:pPr>
            <a:r>
              <a:rPr lang="en-US" dirty="0" smtClean="0"/>
              <a:t>     taking </a:t>
            </a:r>
            <a:r>
              <a:rPr lang="en-US" dirty="0"/>
              <a:t>oral therapy (with or without diet and exercise therapy) or single‑dose </a:t>
            </a:r>
            <a:r>
              <a:rPr lang="en-US" dirty="0" smtClean="0"/>
              <a:t>         intermediate‑acting </a:t>
            </a:r>
            <a:r>
              <a:rPr lang="en-US" dirty="0"/>
              <a:t>or long‑acting insulin. [new 2015]</a:t>
            </a:r>
          </a:p>
          <a:p>
            <a:pPr>
              <a:buFont typeface="Wingdings" panose="05000000000000000000" pitchFamily="2" charset="2"/>
              <a:buChar char="v"/>
            </a:pPr>
            <a:endParaRPr lang="en-US" dirty="0"/>
          </a:p>
          <a:p>
            <a:endParaRPr lang="en-US" dirty="0"/>
          </a:p>
        </p:txBody>
      </p:sp>
    </p:spTree>
    <p:extLst>
      <p:ext uri="{BB962C8B-B14F-4D97-AF65-F5344CB8AC3E}">
        <p14:creationId xmlns:p14="http://schemas.microsoft.com/office/powerpoint/2010/main" val="34199022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183495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646771"/>
            <a:ext cx="10058400" cy="5876692"/>
          </a:xfrm>
        </p:spPr>
        <p:txBody>
          <a:bodyPr>
            <a:noAutofit/>
          </a:bodyPr>
          <a:lstStyle/>
          <a:p>
            <a:pPr marL="0" indent="0">
              <a:buNone/>
            </a:pPr>
            <a:r>
              <a:rPr lang="en-US" sz="2400" dirty="0" smtClean="0"/>
              <a:t>     </a:t>
            </a:r>
            <a:r>
              <a:rPr lang="en-US" sz="2400" dirty="0" smtClean="0">
                <a:solidFill>
                  <a:srgbClr val="FF0000"/>
                </a:solidFill>
              </a:rPr>
              <a:t>Target </a:t>
            </a:r>
            <a:r>
              <a:rPr lang="en-US" sz="2400" dirty="0">
                <a:solidFill>
                  <a:srgbClr val="FF0000"/>
                </a:solidFill>
              </a:rPr>
              <a:t>blood glucose </a:t>
            </a:r>
            <a:r>
              <a:rPr lang="en-US" sz="2400" dirty="0" smtClean="0">
                <a:solidFill>
                  <a:srgbClr val="FF0000"/>
                </a:solidFill>
              </a:rPr>
              <a:t>levels </a:t>
            </a:r>
          </a:p>
          <a:p>
            <a:pPr marL="0" indent="0">
              <a:buNone/>
            </a:pPr>
            <a:endParaRPr lang="en-US" sz="1600" dirty="0"/>
          </a:p>
          <a:p>
            <a:r>
              <a:rPr lang="en-US" sz="1600" dirty="0" smtClean="0"/>
              <a:t> </a:t>
            </a:r>
            <a:r>
              <a:rPr lang="en-US" sz="1600" dirty="0"/>
              <a:t>Agree </a:t>
            </a:r>
            <a:r>
              <a:rPr lang="en-US" sz="1600" dirty="0" smtClean="0"/>
              <a:t>individualized </a:t>
            </a:r>
            <a:r>
              <a:rPr lang="en-US" sz="1600" dirty="0"/>
              <a:t>targets for self‑monitoring of blood glucose with women with diabetes in pregnancy, taking into account the risk of </a:t>
            </a:r>
            <a:r>
              <a:rPr lang="en-US" sz="1600" dirty="0" err="1"/>
              <a:t>hypoglycaemia</a:t>
            </a:r>
            <a:r>
              <a:rPr lang="en-US" sz="1600" dirty="0"/>
              <a:t>. [2008]</a:t>
            </a:r>
          </a:p>
          <a:p>
            <a:endParaRPr lang="en-US" sz="1600" dirty="0"/>
          </a:p>
          <a:p>
            <a:r>
              <a:rPr lang="en-US" sz="1600" dirty="0" smtClean="0"/>
              <a:t>Advise </a:t>
            </a:r>
            <a:r>
              <a:rPr lang="en-US" sz="1600" dirty="0"/>
              <a:t>pregnant women with any form of diabetes to maintain their capillary plasma glucose below the following target levels, if these are achievable without causing problematic </a:t>
            </a:r>
            <a:r>
              <a:rPr lang="en-US" sz="1600" dirty="0" err="1"/>
              <a:t>hypoglycaemia</a:t>
            </a:r>
            <a:r>
              <a:rPr lang="en-US" sz="1600" dirty="0" smtClean="0"/>
              <a:t>:</a:t>
            </a:r>
          </a:p>
          <a:p>
            <a:r>
              <a:rPr lang="en-US" sz="1600" smtClean="0"/>
              <a:t>•</a:t>
            </a:r>
            <a:r>
              <a:rPr lang="en-US" sz="1600" dirty="0"/>
              <a:t>fasting: </a:t>
            </a:r>
            <a:r>
              <a:rPr lang="en-US" sz="1600"/>
              <a:t>5.3 </a:t>
            </a:r>
            <a:r>
              <a:rPr lang="en-US" sz="1600" smtClean="0"/>
              <a:t> mmol\liter</a:t>
            </a:r>
          </a:p>
          <a:p>
            <a:endParaRPr lang="en-US" sz="1600" dirty="0"/>
          </a:p>
          <a:p>
            <a:pPr marL="0" indent="0">
              <a:buNone/>
            </a:pPr>
            <a:r>
              <a:rPr lang="en-US" sz="1600"/>
              <a:t> pre prandial 3.3-5.8mmol\liter( diabetic viece December 2004    Volume 49    Special Issue)</a:t>
            </a:r>
          </a:p>
          <a:p>
            <a:pPr marL="0" indent="0">
              <a:buNone/>
            </a:pPr>
            <a:endParaRPr lang="en-US" sz="1600" dirty="0"/>
          </a:p>
          <a:p>
            <a:r>
              <a:rPr lang="en-US" sz="1600" dirty="0"/>
              <a:t>•1 hour after meals: 7.8 mmol/</a:t>
            </a:r>
            <a:r>
              <a:rPr lang="en-US" sz="1600" dirty="0" err="1"/>
              <a:t>litre</a:t>
            </a:r>
            <a:r>
              <a:rPr lang="en-US" sz="1600" dirty="0"/>
              <a:t> or</a:t>
            </a:r>
          </a:p>
          <a:p>
            <a:pPr marL="0" indent="0">
              <a:buNone/>
            </a:pPr>
            <a:endParaRPr lang="en-US" sz="1600" dirty="0"/>
          </a:p>
          <a:p>
            <a:r>
              <a:rPr lang="en-US" sz="1600" dirty="0"/>
              <a:t>•2 hours after meals: 6.4 </a:t>
            </a:r>
            <a:r>
              <a:rPr lang="en-US" sz="1600" dirty="0" err="1"/>
              <a:t>mmol</a:t>
            </a:r>
            <a:r>
              <a:rPr lang="en-US" sz="1600" dirty="0"/>
              <a:t>/</a:t>
            </a:r>
            <a:r>
              <a:rPr lang="en-US" sz="1600" dirty="0" err="1"/>
              <a:t>litre</a:t>
            </a:r>
            <a:r>
              <a:rPr lang="en-US" sz="1600" dirty="0"/>
              <a:t>. [new 2015]</a:t>
            </a:r>
          </a:p>
          <a:p>
            <a:pPr marL="0" indent="0">
              <a:buNone/>
            </a:pPr>
            <a:endParaRPr lang="en-US" sz="1600" dirty="0"/>
          </a:p>
          <a:p>
            <a:r>
              <a:rPr lang="en-US" sz="1600" dirty="0" smtClean="0"/>
              <a:t>Advise </a:t>
            </a:r>
            <a:r>
              <a:rPr lang="en-US" sz="1600" dirty="0"/>
              <a:t>pregnant women with diabetes who are on insulin or </a:t>
            </a:r>
            <a:r>
              <a:rPr lang="en-US" sz="1600" dirty="0" err="1"/>
              <a:t>glibenclamide</a:t>
            </a:r>
            <a:r>
              <a:rPr lang="en-US" sz="1600" dirty="0"/>
              <a:t> to maintain their capillary plasma glucose level above 4 </a:t>
            </a:r>
            <a:r>
              <a:rPr lang="en-US" sz="1600" dirty="0" err="1"/>
              <a:t>mmol</a:t>
            </a:r>
            <a:r>
              <a:rPr lang="en-US" sz="1600" dirty="0"/>
              <a:t>/</a:t>
            </a:r>
            <a:r>
              <a:rPr lang="en-US" sz="1600" dirty="0" err="1"/>
              <a:t>litre</a:t>
            </a:r>
            <a:r>
              <a:rPr lang="en-US" sz="1600" dirty="0"/>
              <a:t>. [new 2015</a:t>
            </a:r>
          </a:p>
          <a:p>
            <a:endParaRPr lang="en-US" sz="1600" dirty="0"/>
          </a:p>
        </p:txBody>
      </p:sp>
    </p:spTree>
    <p:extLst>
      <p:ext uri="{BB962C8B-B14F-4D97-AF65-F5344CB8AC3E}">
        <p14:creationId xmlns:p14="http://schemas.microsoft.com/office/powerpoint/2010/main" val="34060400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557561"/>
            <a:ext cx="10058400" cy="5898995"/>
          </a:xfrm>
        </p:spPr>
        <p:txBody>
          <a:bodyPr/>
          <a:lstStyle/>
          <a:p>
            <a:pPr marL="0" indent="0">
              <a:lnSpc>
                <a:spcPct val="150000"/>
              </a:lnSpc>
              <a:buNone/>
            </a:pPr>
            <a:r>
              <a:rPr lang="en-US" smtClean="0"/>
              <a:t> </a:t>
            </a:r>
            <a:r>
              <a:rPr lang="en-US" dirty="0"/>
              <a:t>The American College of Obstetricians and Gynecologists (ACOG) recommends the following targets</a:t>
            </a:r>
            <a:r>
              <a:rPr lang="en-US"/>
              <a:t>: </a:t>
            </a:r>
            <a:endParaRPr lang="en-US" smtClean="0"/>
          </a:p>
          <a:p>
            <a:pPr marL="0" indent="0">
              <a:lnSpc>
                <a:spcPct val="150000"/>
              </a:lnSpc>
              <a:buNone/>
            </a:pPr>
            <a:r>
              <a:rPr lang="en-US" smtClean="0"/>
              <a:t>fasting </a:t>
            </a:r>
            <a:r>
              <a:rPr lang="en-US" dirty="0"/>
              <a:t>&lt;90 mg/</a:t>
            </a:r>
            <a:r>
              <a:rPr lang="en-US" dirty="0" err="1"/>
              <a:t>dL</a:t>
            </a:r>
            <a:r>
              <a:rPr lang="en-US"/>
              <a:t>, </a:t>
            </a:r>
            <a:endParaRPr lang="en-US" smtClean="0"/>
          </a:p>
          <a:p>
            <a:pPr marL="0" indent="0">
              <a:lnSpc>
                <a:spcPct val="150000"/>
              </a:lnSpc>
              <a:buNone/>
            </a:pPr>
            <a:r>
              <a:rPr lang="en-US" smtClean="0"/>
              <a:t>preprandial </a:t>
            </a:r>
            <a:r>
              <a:rPr lang="en-US" dirty="0"/>
              <a:t>&lt;105 mg/</a:t>
            </a:r>
            <a:r>
              <a:rPr lang="en-US" dirty="0" err="1"/>
              <a:t>dL</a:t>
            </a:r>
            <a:r>
              <a:rPr lang="en-US"/>
              <a:t>, </a:t>
            </a:r>
            <a:endParaRPr lang="en-US" smtClean="0"/>
          </a:p>
          <a:p>
            <a:pPr marL="0" indent="0">
              <a:lnSpc>
                <a:spcPct val="150000"/>
              </a:lnSpc>
              <a:buNone/>
            </a:pPr>
            <a:r>
              <a:rPr lang="en-US" smtClean="0"/>
              <a:t>1-h </a:t>
            </a:r>
            <a:r>
              <a:rPr lang="en-US" dirty="0"/>
              <a:t>postprandial &lt;130–140 mg/</a:t>
            </a:r>
            <a:r>
              <a:rPr lang="en-US" dirty="0" err="1"/>
              <a:t>dL</a:t>
            </a:r>
            <a:r>
              <a:rPr lang="en-US"/>
              <a:t>, </a:t>
            </a:r>
            <a:r>
              <a:rPr lang="en-US" smtClean="0"/>
              <a:t>and</a:t>
            </a:r>
          </a:p>
          <a:p>
            <a:pPr marL="0" indent="0">
              <a:lnSpc>
                <a:spcPct val="150000"/>
              </a:lnSpc>
              <a:buNone/>
            </a:pPr>
            <a:r>
              <a:rPr lang="en-US" smtClean="0"/>
              <a:t> </a:t>
            </a:r>
            <a:r>
              <a:rPr lang="en-US" dirty="0"/>
              <a:t>2-h postprandial &lt;120 mg/</a:t>
            </a:r>
            <a:r>
              <a:rPr lang="en-US" dirty="0" err="1"/>
              <a:t>dL</a:t>
            </a:r>
            <a:r>
              <a:rPr lang="en-US"/>
              <a:t>. </a:t>
            </a:r>
            <a:endParaRPr lang="en-US" smtClean="0"/>
          </a:p>
          <a:p>
            <a:pPr marL="0" indent="0">
              <a:lnSpc>
                <a:spcPct val="150000"/>
              </a:lnSpc>
              <a:buNone/>
            </a:pPr>
            <a:r>
              <a:rPr lang="en-US" smtClean="0"/>
              <a:t>If </a:t>
            </a:r>
            <a:r>
              <a:rPr lang="en-US" dirty="0"/>
              <a:t>women cannot achieve these targets without significant hypoglycemia, the American Diabetes Association (ADA) suggests consideration of slightly higher targets: fasting &lt;105 mg/</a:t>
            </a:r>
            <a:r>
              <a:rPr lang="en-US" dirty="0" err="1"/>
              <a:t>dL</a:t>
            </a:r>
            <a:r>
              <a:rPr lang="en-US" dirty="0"/>
              <a:t>, 1-h postprandial &lt;155 mg/</a:t>
            </a:r>
            <a:r>
              <a:rPr lang="en-US" dirty="0" err="1"/>
              <a:t>dL</a:t>
            </a:r>
            <a:r>
              <a:rPr lang="en-US" dirty="0"/>
              <a:t>, and 2-h postprandial &lt;130 mg/</a:t>
            </a:r>
            <a:r>
              <a:rPr lang="en-US" dirty="0" err="1"/>
              <a:t>dL</a:t>
            </a:r>
            <a:r>
              <a:rPr lang="en-US" dirty="0"/>
              <a:t>. Until harmonization of these guidelines is achieved, the ADA recommends setting targets based on clinical experience, individualizing care, as needed.</a:t>
            </a:r>
          </a:p>
          <a:p>
            <a:pPr>
              <a:lnSpc>
                <a:spcPct val="150000"/>
              </a:lnSpc>
            </a:pPr>
            <a:endParaRPr lang="en-US" dirty="0"/>
          </a:p>
        </p:txBody>
      </p:sp>
    </p:spTree>
    <p:extLst>
      <p:ext uri="{BB962C8B-B14F-4D97-AF65-F5344CB8AC3E}">
        <p14:creationId xmlns:p14="http://schemas.microsoft.com/office/powerpoint/2010/main" val="41559862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412594"/>
            <a:ext cx="10058400" cy="5622445"/>
          </a:xfrm>
        </p:spPr>
        <p:txBody>
          <a:bodyPr>
            <a:normAutofit/>
          </a:bodyPr>
          <a:lstStyle/>
          <a:p>
            <a:pPr marL="0" indent="0">
              <a:buNone/>
            </a:pPr>
            <a:r>
              <a:rPr lang="en-US" sz="2400" dirty="0" smtClean="0">
                <a:solidFill>
                  <a:srgbClr val="FF0000"/>
                </a:solidFill>
              </a:rPr>
              <a:t>    Monitoring </a:t>
            </a:r>
            <a:r>
              <a:rPr lang="en-US" sz="2400" dirty="0">
                <a:solidFill>
                  <a:srgbClr val="FF0000"/>
                </a:solidFill>
              </a:rPr>
              <a:t>HbA1c </a:t>
            </a:r>
          </a:p>
          <a:p>
            <a:endParaRPr lang="en-US" dirty="0"/>
          </a:p>
          <a:p>
            <a:r>
              <a:rPr lang="en-US" dirty="0" smtClean="0"/>
              <a:t> </a:t>
            </a:r>
            <a:r>
              <a:rPr lang="en-US" dirty="0"/>
              <a:t>Measure HbA1c levels in all pregnant women with pre‑existing diabetes at the booking appointment to determine the level of risk for the pregnancy. [new 2015]</a:t>
            </a:r>
          </a:p>
          <a:p>
            <a:endParaRPr lang="en-US" dirty="0"/>
          </a:p>
          <a:p>
            <a:r>
              <a:rPr lang="en-US" dirty="0" smtClean="0"/>
              <a:t> </a:t>
            </a:r>
            <a:r>
              <a:rPr lang="en-US" dirty="0"/>
              <a:t>Consider measuring HbA1c levels in the second and third trimesters of pregnancy for women with pre‑existing diabetes to assess the level of risk for the pregnancy. [new 2015]</a:t>
            </a:r>
          </a:p>
          <a:p>
            <a:endParaRPr lang="en-US" dirty="0"/>
          </a:p>
          <a:p>
            <a:r>
              <a:rPr lang="en-US" dirty="0" smtClean="0"/>
              <a:t> </a:t>
            </a:r>
            <a:r>
              <a:rPr lang="en-US" dirty="0"/>
              <a:t>Be aware that level of risk for the pregnancy for women with pre‑existing diabetes increases with an HbA1c level above </a:t>
            </a:r>
            <a:r>
              <a:rPr lang="en-US" dirty="0" smtClean="0"/>
              <a:t>(6.5</a:t>
            </a:r>
            <a:r>
              <a:rPr lang="en-US" dirty="0"/>
              <a:t>%). [new 2015]</a:t>
            </a:r>
          </a:p>
          <a:p>
            <a:endParaRPr lang="en-US" dirty="0"/>
          </a:p>
          <a:p>
            <a:r>
              <a:rPr lang="en-US" dirty="0" smtClean="0"/>
              <a:t> </a:t>
            </a:r>
            <a:r>
              <a:rPr lang="en-US" dirty="0"/>
              <a:t>Measure HbA1c levels in all women with gestational diabetes at the time of diagnosis to identify those who may have pre‑existing type 2 diabetes. [new 2015]</a:t>
            </a:r>
          </a:p>
          <a:p>
            <a:endParaRPr lang="en-US" dirty="0"/>
          </a:p>
          <a:p>
            <a:endParaRPr lang="en-US" dirty="0"/>
          </a:p>
          <a:p>
            <a:endParaRPr lang="en-US" dirty="0"/>
          </a:p>
        </p:txBody>
      </p:sp>
    </p:spTree>
    <p:extLst>
      <p:ext uri="{BB962C8B-B14F-4D97-AF65-F5344CB8AC3E}">
        <p14:creationId xmlns:p14="http://schemas.microsoft.com/office/powerpoint/2010/main" val="24111656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334537"/>
            <a:ext cx="10058400" cy="6255834"/>
          </a:xfrm>
        </p:spPr>
        <p:txBody>
          <a:bodyPr>
            <a:normAutofit/>
          </a:bodyPr>
          <a:lstStyle/>
          <a:p>
            <a:pPr>
              <a:lnSpc>
                <a:spcPct val="150000"/>
              </a:lnSpc>
            </a:pPr>
            <a:r>
              <a:rPr lang="en-US" sz="2400" dirty="0"/>
              <a:t>Due to increases in red blood cell turnover associated with pregnancy, </a:t>
            </a:r>
            <a:r>
              <a:rPr lang="en-US" sz="2400" dirty="0" smtClean="0"/>
              <a:t>HbA1C </a:t>
            </a:r>
            <a:r>
              <a:rPr lang="en-US" sz="2400" dirty="0"/>
              <a:t>levels fall during pregnancy</a:t>
            </a:r>
            <a:r>
              <a:rPr lang="en-US" sz="2400" dirty="0" smtClean="0"/>
              <a:t>. </a:t>
            </a:r>
            <a:r>
              <a:rPr lang="en-US" sz="2400" dirty="0"/>
              <a:t>The recommended A1C target in pregnancy is &lt;6% if this can be achieved </a:t>
            </a:r>
            <a:r>
              <a:rPr lang="en-US" sz="2400"/>
              <a:t>without </a:t>
            </a:r>
            <a:r>
              <a:rPr lang="en-US" sz="2400" smtClean="0"/>
              <a:t>hypoglycemia. HbA1C </a:t>
            </a:r>
            <a:r>
              <a:rPr lang="en-US" sz="2400" dirty="0"/>
              <a:t>levels may need to be monitored more frequently than usual (e.g., monthly).</a:t>
            </a:r>
          </a:p>
          <a:p>
            <a:pPr>
              <a:lnSpc>
                <a:spcPct val="150000"/>
              </a:lnSpc>
            </a:pPr>
            <a:endParaRPr lang="en-US" sz="2400" dirty="0"/>
          </a:p>
        </p:txBody>
      </p:sp>
    </p:spTree>
    <p:extLst>
      <p:ext uri="{BB962C8B-B14F-4D97-AF65-F5344CB8AC3E}">
        <p14:creationId xmlns:p14="http://schemas.microsoft.com/office/powerpoint/2010/main" val="37197032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223024"/>
            <a:ext cx="10058400" cy="6556917"/>
          </a:xfrm>
        </p:spPr>
        <p:txBody>
          <a:bodyPr>
            <a:normAutofit/>
          </a:bodyPr>
          <a:lstStyle/>
          <a:p>
            <a:pPr marL="0" indent="0">
              <a:buNone/>
            </a:pPr>
            <a:r>
              <a:rPr lang="en-US" sz="2400" dirty="0" smtClean="0">
                <a:solidFill>
                  <a:srgbClr val="FF0000"/>
                </a:solidFill>
              </a:rPr>
              <a:t>   Retinal </a:t>
            </a:r>
            <a:r>
              <a:rPr lang="en-US" sz="2400" dirty="0">
                <a:solidFill>
                  <a:srgbClr val="FF0000"/>
                </a:solidFill>
              </a:rPr>
              <a:t>assessment during pregnancy</a:t>
            </a:r>
          </a:p>
          <a:p>
            <a:endParaRPr lang="en-US" dirty="0"/>
          </a:p>
          <a:p>
            <a:r>
              <a:rPr lang="en-US" dirty="0" smtClean="0"/>
              <a:t> </a:t>
            </a:r>
            <a:r>
              <a:rPr lang="en-US" dirty="0"/>
              <a:t>Offer pregnant women with pre‑existing diabetes retinal assessment </a:t>
            </a:r>
            <a:r>
              <a:rPr lang="en-US" dirty="0" smtClean="0"/>
              <a:t> </a:t>
            </a:r>
            <a:r>
              <a:rPr lang="en-US" dirty="0"/>
              <a:t>following their first antenatal clinic appointment (unless they have had a retinal assessment in the last 3 months), and again at 28 weeks. If any diabetic retinopathy is present at booking, perform an additional retinal assessment at 16–20 weeks. [2008, amended 2015]</a:t>
            </a:r>
          </a:p>
          <a:p>
            <a:endParaRPr lang="en-US" dirty="0"/>
          </a:p>
          <a:p>
            <a:r>
              <a:rPr lang="en-US" dirty="0" smtClean="0"/>
              <a:t>Diabetic </a:t>
            </a:r>
            <a:r>
              <a:rPr lang="en-US" dirty="0"/>
              <a:t>retinopathy should not be considered a contraindication to rapid </a:t>
            </a:r>
            <a:r>
              <a:rPr lang="en-US" dirty="0" smtClean="0"/>
              <a:t>optimization </a:t>
            </a:r>
            <a:r>
              <a:rPr lang="en-US" dirty="0"/>
              <a:t>of blood glucose control in women who present with a high HbA1c in early pregnancy. [2008]</a:t>
            </a:r>
          </a:p>
          <a:p>
            <a:endParaRPr lang="en-US" dirty="0"/>
          </a:p>
          <a:p>
            <a:r>
              <a:rPr lang="en-US" dirty="0" smtClean="0"/>
              <a:t> </a:t>
            </a:r>
            <a:r>
              <a:rPr lang="en-US" dirty="0"/>
              <a:t>Ensure that women who have </a:t>
            </a:r>
            <a:r>
              <a:rPr lang="en-US" dirty="0" err="1"/>
              <a:t>preproliferative</a:t>
            </a:r>
            <a:r>
              <a:rPr lang="en-US" dirty="0"/>
              <a:t> diabetic retinopathy or any form of referable retinopathy diagnosed during pregnancy have ophthalmological follow‑up for at least 6 months after the birth of the baby. [2008, amended 2015]</a:t>
            </a:r>
          </a:p>
          <a:p>
            <a:endParaRPr lang="en-US" dirty="0"/>
          </a:p>
          <a:p>
            <a:r>
              <a:rPr lang="en-US" dirty="0" smtClean="0"/>
              <a:t>Diabetic </a:t>
            </a:r>
            <a:r>
              <a:rPr lang="en-US" dirty="0"/>
              <a:t>retinopathy should not be considered a contraindication to vaginal birth. [2008]</a:t>
            </a:r>
          </a:p>
          <a:p>
            <a:endParaRPr lang="en-US" dirty="0"/>
          </a:p>
        </p:txBody>
      </p:sp>
    </p:spTree>
    <p:extLst>
      <p:ext uri="{BB962C8B-B14F-4D97-AF65-F5344CB8AC3E}">
        <p14:creationId xmlns:p14="http://schemas.microsoft.com/office/powerpoint/2010/main" val="19653596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635620"/>
            <a:ext cx="10058400" cy="5399420"/>
          </a:xfrm>
        </p:spPr>
        <p:txBody>
          <a:bodyPr/>
          <a:lstStyle/>
          <a:p>
            <a:pPr marL="0" indent="0">
              <a:buNone/>
            </a:pPr>
            <a:r>
              <a:rPr lang="en-US" sz="2400" dirty="0" smtClean="0">
                <a:solidFill>
                  <a:srgbClr val="FF0000"/>
                </a:solidFill>
              </a:rPr>
              <a:t>    Renal </a:t>
            </a:r>
            <a:r>
              <a:rPr lang="en-US" sz="2400" dirty="0">
                <a:solidFill>
                  <a:srgbClr val="FF0000"/>
                </a:solidFill>
              </a:rPr>
              <a:t>assessment during pregnancy</a:t>
            </a:r>
          </a:p>
          <a:p>
            <a:endParaRPr lang="en-US" dirty="0"/>
          </a:p>
          <a:p>
            <a:pPr>
              <a:lnSpc>
                <a:spcPct val="150000"/>
              </a:lnSpc>
            </a:pPr>
            <a:r>
              <a:rPr lang="en-US" dirty="0" smtClean="0"/>
              <a:t> </a:t>
            </a:r>
            <a:r>
              <a:rPr lang="en-US" dirty="0"/>
              <a:t>If renal assessment has not been undertaken in the preceding 3 months in women with pre‑existing diabetes, arrange it at the first contact in pregnancy. If the serum creatinine is abnormal (120 </a:t>
            </a:r>
            <a:r>
              <a:rPr lang="en-US" dirty="0" err="1"/>
              <a:t>micromol</a:t>
            </a:r>
            <a:r>
              <a:rPr lang="en-US" dirty="0"/>
              <a:t>/</a:t>
            </a:r>
            <a:r>
              <a:rPr lang="en-US" dirty="0" err="1"/>
              <a:t>litre</a:t>
            </a:r>
            <a:r>
              <a:rPr lang="en-US" dirty="0"/>
              <a:t> or more), the urinary </a:t>
            </a:r>
            <a:r>
              <a:rPr lang="en-US" dirty="0" err="1"/>
              <a:t>albumin:creatinine</a:t>
            </a:r>
            <a:r>
              <a:rPr lang="en-US" dirty="0"/>
              <a:t> ratio is greater than 30 mg/mmol or total protein excretion exceeds 0.5 g/day, referral to a nephrologist should be considered </a:t>
            </a:r>
            <a:r>
              <a:rPr lang="en-US" dirty="0" smtClean="0"/>
              <a:t>. </a:t>
            </a:r>
            <a:r>
              <a:rPr lang="en-US" dirty="0" err="1"/>
              <a:t>Thromboprophylaxis</a:t>
            </a:r>
            <a:r>
              <a:rPr lang="en-US" dirty="0"/>
              <a:t> should be considered for women with nephrotic range proteinuria above 5 g/day (</a:t>
            </a:r>
            <a:r>
              <a:rPr lang="en-US" dirty="0" err="1"/>
              <a:t>albumin:creatinine</a:t>
            </a:r>
            <a:r>
              <a:rPr lang="en-US" dirty="0"/>
              <a:t> ratio greater than 220 mg/</a:t>
            </a:r>
            <a:r>
              <a:rPr lang="en-US" dirty="0" err="1"/>
              <a:t>mmol</a:t>
            </a:r>
            <a:r>
              <a:rPr lang="en-US" dirty="0"/>
              <a:t>). [2008, amended 2015</a:t>
            </a:r>
          </a:p>
          <a:p>
            <a:pPr>
              <a:lnSpc>
                <a:spcPct val="150000"/>
              </a:lnSpc>
            </a:pPr>
            <a:endParaRPr lang="en-US" dirty="0"/>
          </a:p>
        </p:txBody>
      </p:sp>
    </p:spTree>
    <p:extLst>
      <p:ext uri="{BB962C8B-B14F-4D97-AF65-F5344CB8AC3E}">
        <p14:creationId xmlns:p14="http://schemas.microsoft.com/office/powerpoint/2010/main" val="3982443351"/>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4940</TotalTime>
  <Words>2010</Words>
  <Application>Microsoft Office PowerPoint</Application>
  <PresentationFormat>Widescreen</PresentationFormat>
  <Paragraphs>122</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Trebuchet MS</vt:lpstr>
      <vt:lpstr>Wingdings</vt:lpstr>
      <vt:lpstr>Wingdings 3</vt:lpstr>
      <vt:lpstr>Facet</vt:lpstr>
      <vt:lpstr>Antenatal care for women with diabetes</vt:lpstr>
      <vt:lpstr>Antenatal care for women with diabetes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•Fasting plasma glucose, random blood glucose, HbA1c, glucose challenge test and urinalysis for glucose should not be used to assess risk of developing gestational diabetes. •Glycosuria of 2+ or above on one occasion or of 1+ or above on two or more occasions detected by reagent strip testing during routine antenatal care may indicate undiagnosed gestational diabetes. Consider further testing to exclude gestational diabetes. •Use the two-hour 75 g oral glucose tolerance test (OGTT) to test for gestational diabetes in women with risk factors. •Offer women who have had gestational diabetes in a previous pregnancy: •Early self-monitoring of blood glucose; or •A 75 g two-hour OGTT as soon as possible after booking (whether in the first or second trimester), and a further 75 g two-hour OGTT at 24-28 weeks if the results of the first OGTT are normal. •Offer women with any of the other risk factors for gestational diabetes a 75 g two-hour OGTT at 24-28 weeks.</dc:title>
  <dc:creator>Dr. Hind</dc:creator>
  <cp:lastModifiedBy>Dr. Hind</cp:lastModifiedBy>
  <cp:revision>40</cp:revision>
  <dcterms:created xsi:type="dcterms:W3CDTF">2016-05-13T20:23:42Z</dcterms:created>
  <dcterms:modified xsi:type="dcterms:W3CDTF">2019-01-28T11:53:09Z</dcterms:modified>
</cp:coreProperties>
</file>