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7" r:id="rId3"/>
    <p:sldId id="258" r:id="rId4"/>
    <p:sldId id="294" r:id="rId5"/>
    <p:sldId id="271" r:id="rId6"/>
    <p:sldId id="272" r:id="rId7"/>
    <p:sldId id="273" r:id="rId8"/>
    <p:sldId id="274" r:id="rId9"/>
    <p:sldId id="275" r:id="rId10"/>
    <p:sldId id="277" r:id="rId11"/>
    <p:sldId id="276" r:id="rId12"/>
    <p:sldId id="295" r:id="rId13"/>
    <p:sldId id="278" r:id="rId14"/>
    <p:sldId id="279" r:id="rId15"/>
    <p:sldId id="281" r:id="rId16"/>
    <p:sldId id="282" r:id="rId17"/>
    <p:sldId id="283" r:id="rId18"/>
    <p:sldId id="296" r:id="rId19"/>
    <p:sldId id="280" r:id="rId20"/>
    <p:sldId id="284" r:id="rId21"/>
    <p:sldId id="285" r:id="rId22"/>
    <p:sldId id="286" r:id="rId23"/>
    <p:sldId id="287"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46" d="100"/>
          <a:sy n="46" d="100"/>
        </p:scale>
        <p:origin x="720"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1/28/2019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1/28/2019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1/28/2019</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1/28/2019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1/28/2019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1/28/2019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1/28/2019</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1/28/2019</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1/28/2019</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218" y="1752600"/>
            <a:ext cx="8858395" cy="1828800"/>
          </a:xfrm>
        </p:spPr>
        <p:txBody>
          <a:bodyPr>
            <a:normAutofit fontScale="90000"/>
          </a:bodyPr>
          <a:lstStyle/>
          <a:p>
            <a:r>
              <a:rPr lang="en-US" dirty="0"/>
              <a:t>Management of Endometrial </a:t>
            </a:r>
            <a:r>
              <a:rPr lang="en-US" dirty="0" smtClean="0"/>
              <a:t>Hyperplasia</a:t>
            </a:r>
            <a:br>
              <a:rPr lang="en-US" dirty="0" smtClean="0"/>
            </a:br>
            <a:r>
              <a:rPr lang="en-US" sz="3600" dirty="0" smtClean="0"/>
              <a:t>D Hind Showman</a:t>
            </a:r>
            <a:endParaRPr lang="en-US" sz="3600"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903111"/>
            <a:ext cx="10058400" cy="5078589"/>
          </a:xfrm>
        </p:spPr>
        <p:txBody>
          <a:bodyPr>
            <a:normAutofit/>
          </a:bodyPr>
          <a:lstStyle/>
          <a:p>
            <a:endParaRPr lang="en-US" dirty="0" smtClean="0"/>
          </a:p>
          <a:p>
            <a:r>
              <a:rPr lang="en-US" dirty="0"/>
              <a:t>Diagnostic hysteroscopy should be considered to facilitate or obtain an endometrial sample, especially where outpatient sampling fails or is non diagnostic</a:t>
            </a:r>
          </a:p>
          <a:p>
            <a:pPr marL="0" indent="0">
              <a:buNone/>
            </a:pPr>
            <a:endParaRPr lang="en-US" dirty="0"/>
          </a:p>
          <a:p>
            <a:r>
              <a:rPr lang="en-US" dirty="0" smtClean="0"/>
              <a:t>There </a:t>
            </a:r>
            <a:r>
              <a:rPr lang="en-US" dirty="0"/>
              <a:t>is insufficient evidence evaluating </a:t>
            </a:r>
            <a:r>
              <a:rPr lang="en-US" dirty="0" err="1"/>
              <a:t>computerised</a:t>
            </a:r>
            <a:r>
              <a:rPr lang="en-US" dirty="0"/>
              <a:t> tomography (CT), diffusion-weighted magnetic resonance imaging (MRI) or biomarkers as aids in the management of endometrial hyperplasia and their use is not routinely recommended.</a:t>
            </a:r>
          </a:p>
          <a:p>
            <a:endParaRPr lang="en-US" dirty="0"/>
          </a:p>
        </p:txBody>
      </p:sp>
    </p:spTree>
    <p:extLst>
      <p:ext uri="{BB962C8B-B14F-4D97-AF65-F5344CB8AC3E}">
        <p14:creationId xmlns:p14="http://schemas.microsoft.com/office/powerpoint/2010/main" val="36196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5213" y="2038350"/>
            <a:ext cx="10058400" cy="3657600"/>
          </a:xfrm>
          <a:prstGeom prst="rect">
            <a:avLst/>
          </a:prstGeom>
        </p:spPr>
      </p:pic>
    </p:spTree>
    <p:extLst>
      <p:ext uri="{BB962C8B-B14F-4D97-AF65-F5344CB8AC3E}">
        <p14:creationId xmlns:p14="http://schemas.microsoft.com/office/powerpoint/2010/main" val="71767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How should endometrial hyperplasia without atypia be managed? </a:t>
            </a:r>
          </a:p>
        </p:txBody>
      </p:sp>
      <p:sp>
        <p:nvSpPr>
          <p:cNvPr id="3" name="Content Placeholder 2"/>
          <p:cNvSpPr>
            <a:spLocks noGrp="1"/>
          </p:cNvSpPr>
          <p:nvPr>
            <p:ph idx="1"/>
          </p:nvPr>
        </p:nvSpPr>
        <p:spPr/>
        <p:txBody>
          <a:bodyPr/>
          <a:lstStyle/>
          <a:p>
            <a:r>
              <a:rPr lang="en-US" dirty="0"/>
              <a:t>Women should be informed that the risk of endometrial hyperplasia without atypia progressing to endometrial cancer is </a:t>
            </a:r>
            <a:r>
              <a:rPr lang="en-US" dirty="0">
                <a:solidFill>
                  <a:schemeClr val="accent2">
                    <a:lumMod val="50000"/>
                  </a:schemeClr>
                </a:solidFill>
              </a:rPr>
              <a:t>less than 5% over 20 years </a:t>
            </a:r>
            <a:r>
              <a:rPr lang="en-US" dirty="0"/>
              <a:t>and that the majority of cases of endometrial hyperplasia without atypia will regress spontaneously during follow-up</a:t>
            </a:r>
          </a:p>
        </p:txBody>
      </p:sp>
    </p:spTree>
    <p:extLst>
      <p:ext uri="{BB962C8B-B14F-4D97-AF65-F5344CB8AC3E}">
        <p14:creationId xmlns:p14="http://schemas.microsoft.com/office/powerpoint/2010/main" val="250388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Observation alone with follow-up endometrial biopsies to ensure disease </a:t>
            </a:r>
            <a:r>
              <a:rPr lang="en-US" dirty="0" smtClean="0"/>
              <a:t>regression</a:t>
            </a:r>
          </a:p>
          <a:p>
            <a:r>
              <a:rPr lang="en-US" dirty="0"/>
              <a:t>treatment with progestogens has a higher disease regression rate compared with observation </a:t>
            </a:r>
            <a:r>
              <a:rPr lang="en-US" dirty="0" smtClean="0"/>
              <a:t>alone</a:t>
            </a:r>
          </a:p>
          <a:p>
            <a:r>
              <a:rPr lang="en-US" dirty="0"/>
              <a:t>Progestogen treatment is indicated in women who fail to regress following observation alone and in symptomatic women with abnormal uterine bleeding.</a:t>
            </a:r>
          </a:p>
          <a:p>
            <a:endParaRPr lang="en-US" dirty="0"/>
          </a:p>
        </p:txBody>
      </p:sp>
    </p:spTree>
    <p:extLst>
      <p:ext uri="{BB962C8B-B14F-4D97-AF65-F5344CB8AC3E}">
        <p14:creationId xmlns:p14="http://schemas.microsoft.com/office/powerpoint/2010/main" val="141130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should the first-line medical treatment of hyperplasia without atypia be?</a:t>
            </a:r>
            <a:br>
              <a:rPr lang="en-US" dirty="0"/>
            </a:br>
            <a:endParaRPr lang="en-US" dirty="0"/>
          </a:p>
        </p:txBody>
      </p:sp>
      <p:sp>
        <p:nvSpPr>
          <p:cNvPr id="3" name="Content Placeholder 2"/>
          <p:cNvSpPr>
            <a:spLocks noGrp="1"/>
          </p:cNvSpPr>
          <p:nvPr>
            <p:ph idx="1"/>
          </p:nvPr>
        </p:nvSpPr>
        <p:spPr>
          <a:xfrm>
            <a:off x="1065214" y="1162756"/>
            <a:ext cx="10058400" cy="4818944"/>
          </a:xfrm>
        </p:spPr>
        <p:txBody>
          <a:bodyPr>
            <a:normAutofit/>
          </a:bodyPr>
          <a:lstStyle/>
          <a:p>
            <a:r>
              <a:rPr lang="en-US" dirty="0"/>
              <a:t>The LNG-IUS should be the first-line medical treatment because compared with oral progestogens it has a higher disease regression rate with a more </a:t>
            </a:r>
            <a:r>
              <a:rPr lang="en-US" dirty="0" err="1"/>
              <a:t>favourable</a:t>
            </a:r>
            <a:r>
              <a:rPr lang="en-US" dirty="0"/>
              <a:t> bleeding profile and it is associated with fewer adverse effects.</a:t>
            </a:r>
          </a:p>
          <a:p>
            <a:r>
              <a:rPr lang="en-US" dirty="0"/>
              <a:t>Continuous progestogens should be used (medroxyprogesterone 10–20 mg/day or </a:t>
            </a:r>
            <a:r>
              <a:rPr lang="en-US" dirty="0" err="1"/>
              <a:t>norethisterone</a:t>
            </a:r>
            <a:r>
              <a:rPr lang="en-US" dirty="0"/>
              <a:t> 10–15 mg/day) for women who decline the LNG-IUS.</a:t>
            </a:r>
          </a:p>
          <a:p>
            <a:r>
              <a:rPr lang="en-US" dirty="0"/>
              <a:t>Cyclical progestogens should not be used because they are less effective in inducing regression of endometrial hyperplasia without atypia compared with continuous oral progestogens or the LNG-IUS. </a:t>
            </a:r>
          </a:p>
        </p:txBody>
      </p:sp>
    </p:spTree>
    <p:extLst>
      <p:ext uri="{BB962C8B-B14F-4D97-AF65-F5344CB8AC3E}">
        <p14:creationId xmlns:p14="http://schemas.microsoft.com/office/powerpoint/2010/main" val="268219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should the duration of treatment and follow-up of hyperplasia without atypia be?</a:t>
            </a:r>
            <a:br>
              <a:rPr lang="en-US" dirty="0"/>
            </a:br>
            <a:endParaRPr lang="en-US" dirty="0"/>
          </a:p>
        </p:txBody>
      </p:sp>
      <p:sp>
        <p:nvSpPr>
          <p:cNvPr id="3" name="Content Placeholder 2"/>
          <p:cNvSpPr>
            <a:spLocks noGrp="1"/>
          </p:cNvSpPr>
          <p:nvPr>
            <p:ph idx="1"/>
          </p:nvPr>
        </p:nvSpPr>
        <p:spPr/>
        <p:txBody>
          <a:bodyPr/>
          <a:lstStyle/>
          <a:p>
            <a:r>
              <a:rPr lang="en-US" dirty="0"/>
              <a:t>Treatment with oral progestogens or the LNG-IUS should be for a minimum of 6 months in order to induce histological regression of endometrial hyperplasia without atypia.</a:t>
            </a:r>
          </a:p>
          <a:p>
            <a:r>
              <a:rPr lang="en-US" dirty="0"/>
              <a:t>If adverse effects are tolerable and fertility is not desired, women should be encouraged to retain the LNG-IUS for up to 5 years as this reduces the risk of relapse, especially if it alleviates abnormal uterine bleeding symptoms.</a:t>
            </a:r>
          </a:p>
        </p:txBody>
      </p:sp>
    </p:spTree>
    <p:extLst>
      <p:ext uri="{BB962C8B-B14F-4D97-AF65-F5344CB8AC3E}">
        <p14:creationId xmlns:p14="http://schemas.microsoft.com/office/powerpoint/2010/main" val="23294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is surgical management appropriate for women with endometrial hyperplasia without atypia?</a:t>
            </a:r>
          </a:p>
        </p:txBody>
      </p:sp>
      <p:sp>
        <p:nvSpPr>
          <p:cNvPr id="3" name="Content Placeholder 2"/>
          <p:cNvSpPr>
            <a:spLocks noGrp="1"/>
          </p:cNvSpPr>
          <p:nvPr>
            <p:ph idx="1"/>
          </p:nvPr>
        </p:nvSpPr>
        <p:spPr/>
        <p:txBody>
          <a:bodyPr>
            <a:normAutofit/>
          </a:bodyPr>
          <a:lstStyle/>
          <a:p>
            <a:r>
              <a:rPr lang="en-US" dirty="0"/>
              <a:t>Hysterectomy should not be considered as a first-line treatment for hyperplasia without atypia because progestogen therapy induces histological and symptomatic remission in the majority of women and avoids the morbidity associated with major surgery</a:t>
            </a:r>
            <a:r>
              <a:rPr lang="en-US" dirty="0" smtClean="0"/>
              <a:t>.</a:t>
            </a:r>
            <a:endParaRPr lang="en-US" dirty="0"/>
          </a:p>
        </p:txBody>
      </p:sp>
    </p:spTree>
    <p:extLst>
      <p:ext uri="{BB962C8B-B14F-4D97-AF65-F5344CB8AC3E}">
        <p14:creationId xmlns:p14="http://schemas.microsoft.com/office/powerpoint/2010/main" val="3080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575733"/>
            <a:ext cx="10058400" cy="5405967"/>
          </a:xfrm>
        </p:spPr>
        <p:txBody>
          <a:bodyPr>
            <a:normAutofit/>
          </a:bodyPr>
          <a:lstStyle/>
          <a:p>
            <a:pPr lvl="0"/>
            <a:r>
              <a:rPr lang="en-US" dirty="0">
                <a:solidFill>
                  <a:srgbClr val="9A5315"/>
                </a:solidFill>
              </a:rPr>
              <a:t>Hysterectomy is indicated in women not wanting to preserve their fertility when (</a:t>
            </a:r>
            <a:r>
              <a:rPr lang="en-US" dirty="0" err="1">
                <a:solidFill>
                  <a:srgbClr val="9A5315"/>
                </a:solidFill>
              </a:rPr>
              <a:t>i</a:t>
            </a:r>
            <a:r>
              <a:rPr lang="en-US" dirty="0">
                <a:solidFill>
                  <a:srgbClr val="9A5315"/>
                </a:solidFill>
              </a:rPr>
              <a:t>) progression to atypical hyperplasia occurs during follow-up, or (ii) there is no histological regression of hyperplasia despite 12 months of treatment, or (iii) there is relapse of endometrial hyperplasia after completing progestogen treatment, or (iv) there is persistence of bleeding symptoms, or (v) the woman declines to undergo endometrial surveillance or comply with medical treatment.</a:t>
            </a:r>
          </a:p>
          <a:p>
            <a:pPr lvl="0"/>
            <a:r>
              <a:rPr lang="en-US" dirty="0">
                <a:solidFill>
                  <a:srgbClr val="9A5315"/>
                </a:solidFill>
              </a:rPr>
              <a:t>Postmenopausal women requiring surgical management for endometrial hyperplasia without atypia should be offered a bilateral </a:t>
            </a:r>
            <a:r>
              <a:rPr lang="en-US" dirty="0" err="1">
                <a:solidFill>
                  <a:srgbClr val="9A5315"/>
                </a:solidFill>
              </a:rPr>
              <a:t>salpingo</a:t>
            </a:r>
            <a:r>
              <a:rPr lang="en-US" dirty="0">
                <a:solidFill>
                  <a:srgbClr val="9A5315"/>
                </a:solidFill>
              </a:rPr>
              <a:t>-oophorectomy together with the total hysterectomy.</a:t>
            </a:r>
          </a:p>
          <a:p>
            <a:endParaRPr lang="en-US" dirty="0"/>
          </a:p>
        </p:txBody>
      </p:sp>
    </p:spTree>
    <p:extLst>
      <p:ext uri="{BB962C8B-B14F-4D97-AF65-F5344CB8AC3E}">
        <p14:creationId xmlns:p14="http://schemas.microsoft.com/office/powerpoint/2010/main" val="337573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327378"/>
            <a:ext cx="10058400" cy="5643033"/>
          </a:xfrm>
        </p:spPr>
        <p:txBody>
          <a:bodyPr/>
          <a:lstStyle/>
          <a:p>
            <a:pPr marL="0" indent="0">
              <a:buNone/>
            </a:pPr>
            <a:r>
              <a:rPr lang="en-US" dirty="0"/>
              <a:t> </a:t>
            </a:r>
          </a:p>
        </p:txBody>
      </p:sp>
      <p:sp>
        <p:nvSpPr>
          <p:cNvPr id="4" name="Rectangle 3"/>
          <p:cNvSpPr/>
          <p:nvPr/>
        </p:nvSpPr>
        <p:spPr>
          <a:xfrm>
            <a:off x="485422" y="1166843"/>
            <a:ext cx="8658578" cy="5632311"/>
          </a:xfrm>
          <a:prstGeom prst="rect">
            <a:avLst/>
          </a:prstGeom>
        </p:spPr>
        <p:txBody>
          <a:bodyPr wrap="square">
            <a:spAutoFit/>
          </a:bodyPr>
          <a:lstStyle/>
          <a:p>
            <a:pPr marL="342900" indent="-342900">
              <a:buFont typeface="Arial" panose="020B0604020202020204" pitchFamily="34" charset="0"/>
              <a:buChar char="•"/>
            </a:pPr>
            <a:r>
              <a:rPr lang="en-US" sz="2400" dirty="0"/>
              <a:t>For premenopausal women, the decision to remove the ovaries should be </a:t>
            </a:r>
            <a:r>
              <a:rPr lang="en-US" sz="2400" dirty="0" err="1"/>
              <a:t>individualised</a:t>
            </a:r>
            <a:r>
              <a:rPr lang="en-US" sz="2400" dirty="0"/>
              <a:t>; however, bilateral salpingectomy should be considered as this may reduce the risk of a future ovarian malignancy.</a:t>
            </a:r>
          </a:p>
          <a:p>
            <a:pPr marL="342900" indent="-342900">
              <a:buFont typeface="Arial" panose="020B0604020202020204" pitchFamily="34" charset="0"/>
              <a:buChar char="•"/>
            </a:pPr>
            <a:r>
              <a:rPr lang="en-US" sz="2400" dirty="0"/>
              <a:t>A laparoscopic approach to total hysterectomy is preferable to an abdominal approach as it is associated with a shorter hospital stay, less postoperative pain and quicker recovery. </a:t>
            </a:r>
          </a:p>
          <a:p>
            <a:pPr marL="342900" indent="-342900">
              <a:buFont typeface="Arial" panose="020B0604020202020204" pitchFamily="34" charset="0"/>
              <a:buChar char="•"/>
            </a:pPr>
            <a:r>
              <a:rPr lang="en-US" sz="2400" dirty="0"/>
              <a:t>Endometrial ablation is not recommended for the treatment of endometrial hyperplasia because complete and persistent endometrial destruction cannot be ensured and intrauterine adhesion formation may preclude future endometrial histological surveillance.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9213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the initial management of atypical hyperplasia be? </a:t>
            </a:r>
          </a:p>
        </p:txBody>
      </p:sp>
      <p:sp>
        <p:nvSpPr>
          <p:cNvPr id="3" name="Content Placeholder 2"/>
          <p:cNvSpPr>
            <a:spLocks noGrp="1"/>
          </p:cNvSpPr>
          <p:nvPr>
            <p:ph idx="1"/>
          </p:nvPr>
        </p:nvSpPr>
        <p:spPr/>
        <p:txBody>
          <a:bodyPr>
            <a:normAutofit/>
          </a:bodyPr>
          <a:lstStyle/>
          <a:p>
            <a:r>
              <a:rPr lang="en-US" dirty="0"/>
              <a:t>Women with atypical hyperplasia should undergo a total hysterectomy because of the risk of underlying malignancy or progression to cancer.</a:t>
            </a:r>
          </a:p>
          <a:p>
            <a:r>
              <a:rPr lang="en-US" dirty="0"/>
              <a:t>A laparoscopic approach to total hysterectomy is preferable to an abdominal approach as it is associated with a shorter hospital stay, less postoperative pain and quicker recovery.</a:t>
            </a:r>
          </a:p>
          <a:p>
            <a:r>
              <a:rPr lang="en-US" dirty="0"/>
              <a:t>There is no benefit from intraoperative frozen section analysis of the endometrium or routine lymph </a:t>
            </a:r>
            <a:r>
              <a:rPr lang="en-US" dirty="0" err="1"/>
              <a:t>adenectomy</a:t>
            </a:r>
            <a:r>
              <a:rPr lang="en-US" dirty="0"/>
              <a:t>.</a:t>
            </a:r>
          </a:p>
          <a:p>
            <a:r>
              <a:rPr lang="en-US" dirty="0" smtClean="0"/>
              <a:t>. </a:t>
            </a:r>
            <a:endParaRPr lang="en-US" dirty="0"/>
          </a:p>
        </p:txBody>
      </p:sp>
    </p:spTree>
    <p:extLst>
      <p:ext uri="{BB962C8B-B14F-4D97-AF65-F5344CB8AC3E}">
        <p14:creationId xmlns:p14="http://schemas.microsoft.com/office/powerpoint/2010/main" val="19596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4" y="598311"/>
            <a:ext cx="10058400" cy="5383389"/>
          </a:xfrm>
        </p:spPr>
        <p:txBody>
          <a:bodyPr/>
          <a:lstStyle/>
          <a:p>
            <a:r>
              <a:rPr lang="en-US" dirty="0"/>
              <a:t>Endometrial hyperplasia is defined as irregular proliferation of the endometrial glands with an increase in the gland to stroma ratio when compared with proliferative </a:t>
            </a:r>
            <a:r>
              <a:rPr lang="en-US" dirty="0" smtClean="0"/>
              <a:t>endometrium.</a:t>
            </a:r>
            <a:endParaRPr lang="en-US" dirty="0"/>
          </a:p>
          <a:p>
            <a:endParaRPr lang="en-US" dirty="0"/>
          </a:p>
        </p:txBody>
      </p:sp>
      <p:pic>
        <p:nvPicPr>
          <p:cNvPr id="5" name="Content Placeholder 3"/>
          <p:cNvPicPr>
            <a:picLocks noChangeAspect="1"/>
          </p:cNvPicPr>
          <p:nvPr/>
        </p:nvPicPr>
        <p:blipFill>
          <a:blip r:embed="rId2"/>
          <a:stretch>
            <a:fillRect/>
          </a:stretch>
        </p:blipFill>
        <p:spPr>
          <a:xfrm>
            <a:off x="598311" y="2359378"/>
            <a:ext cx="10622845" cy="4052711"/>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564444"/>
            <a:ext cx="10058400" cy="5417256"/>
          </a:xfrm>
        </p:spPr>
        <p:txBody>
          <a:bodyPr>
            <a:normAutofit/>
          </a:bodyPr>
          <a:lstStyle/>
          <a:p>
            <a:r>
              <a:rPr lang="en-US" dirty="0"/>
              <a:t>Postmenopausal women with atypical hyperplasia should be offered bilateral </a:t>
            </a:r>
            <a:r>
              <a:rPr lang="en-US" dirty="0" err="1"/>
              <a:t>salpingo</a:t>
            </a:r>
            <a:r>
              <a:rPr lang="en-US" dirty="0"/>
              <a:t>-oophorectomy together with the total </a:t>
            </a:r>
            <a:r>
              <a:rPr lang="en-US" dirty="0" smtClean="0"/>
              <a:t>hysterectomy</a:t>
            </a:r>
            <a:endParaRPr lang="en-US" dirty="0"/>
          </a:p>
          <a:p>
            <a:r>
              <a:rPr lang="en-US" dirty="0" smtClean="0"/>
              <a:t>For </a:t>
            </a:r>
            <a:r>
              <a:rPr lang="en-US" dirty="0"/>
              <a:t>premenopausal women, the decision to remove the ovaries should be </a:t>
            </a:r>
            <a:r>
              <a:rPr lang="en-US" dirty="0" err="1"/>
              <a:t>individualised</a:t>
            </a:r>
            <a:r>
              <a:rPr lang="en-US" dirty="0"/>
              <a:t>; however, bilateral salpingectomy should be considered as this may reduce the risk of a future ovarian malignancy. </a:t>
            </a:r>
          </a:p>
          <a:p>
            <a:r>
              <a:rPr lang="en-US" dirty="0"/>
              <a:t>Endometrial ablation is not recommended because complete and persistent endometrial destruction cannot be ensured and intrauterine adhesion formation may preclude endometrial histological surveillance.</a:t>
            </a:r>
          </a:p>
        </p:txBody>
      </p:sp>
    </p:spTree>
    <p:extLst>
      <p:ext uri="{BB962C8B-B14F-4D97-AF65-F5344CB8AC3E}">
        <p14:creationId xmlns:p14="http://schemas.microsoft.com/office/powerpoint/2010/main" val="357930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How should women with atypical hyperplasia who wish to preserve their fertility or who are not suitable for surgery be managed?</a:t>
            </a:r>
            <a:br>
              <a:rPr lang="en-US" sz="2800" dirty="0"/>
            </a:br>
            <a:endParaRPr lang="en-US" sz="2800" dirty="0"/>
          </a:p>
        </p:txBody>
      </p:sp>
      <p:sp>
        <p:nvSpPr>
          <p:cNvPr id="3" name="Content Placeholder 2"/>
          <p:cNvSpPr>
            <a:spLocks noGrp="1"/>
          </p:cNvSpPr>
          <p:nvPr>
            <p:ph idx="1"/>
          </p:nvPr>
        </p:nvSpPr>
        <p:spPr/>
        <p:txBody>
          <a:bodyPr>
            <a:normAutofit fontScale="85000" lnSpcReduction="10000"/>
          </a:bodyPr>
          <a:lstStyle/>
          <a:p>
            <a:r>
              <a:rPr lang="en-US" dirty="0"/>
              <a:t>Women wishing to retain their fertility should be counselled about the risks of underlying malignancy and subsequent progression to endometrial cancer. the risk of co-existing ovarian cancer was up to 4</a:t>
            </a:r>
            <a:r>
              <a:rPr lang="en-US" dirty="0" smtClean="0"/>
              <a:t>% </a:t>
            </a:r>
            <a:endParaRPr lang="en-US" dirty="0"/>
          </a:p>
          <a:p>
            <a:r>
              <a:rPr lang="en-US" dirty="0"/>
              <a:t>Pretreatment investigations should aim to rule out invasive endometrial cancer or co-existing ovarian cancer</a:t>
            </a:r>
            <a:r>
              <a:rPr lang="en-US" dirty="0" smtClean="0"/>
              <a:t>.</a:t>
            </a:r>
            <a:endParaRPr lang="en-US" dirty="0"/>
          </a:p>
          <a:p>
            <a:r>
              <a:rPr lang="en-US" dirty="0"/>
              <a:t>First-line treatment with the LNG-IUS should be recommended, with oral progestogens as a second-best alternative . Several hormonal therapies have been used to treat this group of women and these include oral progestogens, the LNG-IUS, aromatase inhibitors and gonadotrophin-releasing hormone agonists. </a:t>
            </a:r>
          </a:p>
          <a:p>
            <a:r>
              <a:rPr lang="en-US" dirty="0"/>
              <a:t>Once fertility is no longer required, hysterectomy should be offered in view of the high risk of disease relapse.</a:t>
            </a:r>
          </a:p>
          <a:p>
            <a:endParaRPr lang="en-US" dirty="0"/>
          </a:p>
        </p:txBody>
      </p:sp>
    </p:spTree>
    <p:extLst>
      <p:ext uri="{BB962C8B-B14F-4D97-AF65-F5344CB8AC3E}">
        <p14:creationId xmlns:p14="http://schemas.microsoft.com/office/powerpoint/2010/main" val="266298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How should women with atypical hyperplasia not undergoing hysterectomy be followed up?</a:t>
            </a:r>
            <a:br>
              <a:rPr lang="en-US" dirty="0"/>
            </a:br>
            <a:endParaRPr lang="en-US" dirty="0"/>
          </a:p>
        </p:txBody>
      </p:sp>
      <p:sp>
        <p:nvSpPr>
          <p:cNvPr id="3" name="Content Placeholder 2"/>
          <p:cNvSpPr>
            <a:spLocks noGrp="1"/>
          </p:cNvSpPr>
          <p:nvPr>
            <p:ph idx="1"/>
          </p:nvPr>
        </p:nvSpPr>
        <p:spPr/>
        <p:txBody>
          <a:bodyPr/>
          <a:lstStyle/>
          <a:p>
            <a:r>
              <a:rPr lang="en-US" dirty="0"/>
              <a:t>Routine endometrial surveillance should include endometrial biopsy. Review schedules should be </a:t>
            </a:r>
            <a:r>
              <a:rPr lang="en-US" dirty="0" err="1"/>
              <a:t>individualised</a:t>
            </a:r>
            <a:r>
              <a:rPr lang="en-US" dirty="0"/>
              <a:t> and be responsive to changes in a woman’s clinical condition. Review intervals should be every 3 months until two consecutive negative biopsies are obtained.</a:t>
            </a:r>
          </a:p>
          <a:p>
            <a:r>
              <a:rPr lang="en-US" dirty="0"/>
              <a:t>In asymptomatic women with a uterus and evidence of histological disease regression, based upon a minimum of two consecutive negative endometrial biopsies, long-term follow-up with endometrial biopsy every 6–12 months is recommended until a hysterectomy is performed.</a:t>
            </a:r>
          </a:p>
          <a:p>
            <a:endParaRPr lang="en-US" dirty="0"/>
          </a:p>
        </p:txBody>
      </p:sp>
    </p:spTree>
    <p:extLst>
      <p:ext uri="{BB962C8B-B14F-4D97-AF65-F5344CB8AC3E}">
        <p14:creationId xmlns:p14="http://schemas.microsoft.com/office/powerpoint/2010/main" val="109365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should endometrial hyperplasia be managed in women wishing to conceive?</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Disease regression should be achieved on at least one endometrial sample before women attempt to conceive.</a:t>
            </a:r>
          </a:p>
          <a:p>
            <a:r>
              <a:rPr lang="en-US" dirty="0"/>
              <a:t>Women with endometrial hyperplasia who wish to conceive should be referred to a fertility specialist to discuss the options for attempting conception, further assessment and appropriate treatment.</a:t>
            </a:r>
          </a:p>
          <a:p>
            <a:r>
              <a:rPr lang="en-US" dirty="0"/>
              <a:t>Assisted reproduction may be considered as the live birth rate is higher and it may prevent relapse compared with women who attempt natural conception.</a:t>
            </a:r>
          </a:p>
          <a:p>
            <a:r>
              <a:rPr lang="en-US" dirty="0"/>
              <a:t>Prior to assisted reproduction, regression of endometrial hyperplasia should be achieved as this is associated with higher implantation and clinical pregnancy rates. </a:t>
            </a:r>
          </a:p>
        </p:txBody>
      </p:sp>
    </p:spTree>
    <p:extLst>
      <p:ext uri="{BB962C8B-B14F-4D97-AF65-F5344CB8AC3E}">
        <p14:creationId xmlns:p14="http://schemas.microsoft.com/office/powerpoint/2010/main" val="36872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HRT and endometrial hyperplasia </a:t>
            </a:r>
          </a:p>
        </p:txBody>
      </p:sp>
      <p:sp>
        <p:nvSpPr>
          <p:cNvPr id="3" name="Content Placeholder 2"/>
          <p:cNvSpPr>
            <a:spLocks noGrp="1"/>
          </p:cNvSpPr>
          <p:nvPr>
            <p:ph idx="1"/>
          </p:nvPr>
        </p:nvSpPr>
        <p:spPr/>
        <p:txBody>
          <a:bodyPr>
            <a:normAutofit fontScale="85000" lnSpcReduction="20000"/>
          </a:bodyPr>
          <a:lstStyle/>
          <a:p>
            <a:r>
              <a:rPr lang="en-US" dirty="0"/>
              <a:t>Systemic estrogen-only HRT should not be used in women with a uterus.</a:t>
            </a:r>
          </a:p>
          <a:p>
            <a:r>
              <a:rPr lang="en-US" dirty="0"/>
              <a:t>All women taking HRT should be encouraged to report any unscheduled vaginal bleeding promptly. </a:t>
            </a:r>
          </a:p>
          <a:p>
            <a:r>
              <a:rPr lang="en-US" dirty="0"/>
              <a:t>Women with endometrial hyperplasia taking a sequential HRT preparation who wish to continue HRT should be advised to change to continuous progestogen intake using the LNG-IUS or a continuous combined HRT preparation. Subsequent management should be as described in the preceding sections of the guideline. </a:t>
            </a:r>
          </a:p>
          <a:p>
            <a:r>
              <a:rPr lang="en-US" dirty="0"/>
              <a:t>Women with endometrial hyperplasia taking a continuous combined preparation who wish to continue HRT should have their need to continue HRT reviewed. Discuss the limitations of the available evidence regarding the optimal progestogen regimen in this context. Consider using the LNG-IUS as a source of progestogen </a:t>
            </a:r>
            <a:r>
              <a:rPr lang="en-US" dirty="0" smtClean="0"/>
              <a:t>replacement.</a:t>
            </a:r>
            <a:endParaRPr lang="en-US" dirty="0"/>
          </a:p>
          <a:p>
            <a:endParaRPr lang="en-US" dirty="0"/>
          </a:p>
        </p:txBody>
      </p:sp>
    </p:spTree>
    <p:extLst>
      <p:ext uri="{BB962C8B-B14F-4D97-AF65-F5344CB8AC3E}">
        <p14:creationId xmlns:p14="http://schemas.microsoft.com/office/powerpoint/2010/main" val="20215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solidFill>
                  <a:srgbClr val="9A5315"/>
                </a:solidFill>
              </a:rPr>
              <a:t>Endometrial cancer is the most common </a:t>
            </a:r>
            <a:r>
              <a:rPr lang="en-US" dirty="0" err="1">
                <a:solidFill>
                  <a:srgbClr val="9A5315"/>
                </a:solidFill>
              </a:rPr>
              <a:t>gynaecological</a:t>
            </a:r>
            <a:r>
              <a:rPr lang="en-US" dirty="0">
                <a:solidFill>
                  <a:srgbClr val="9A5315"/>
                </a:solidFill>
              </a:rPr>
              <a:t> malignancy in the Western world and endometrial hyperplasia is its precursor</a:t>
            </a:r>
          </a:p>
          <a:p>
            <a:pPr lvl="0"/>
            <a:r>
              <a:rPr lang="en-US" dirty="0">
                <a:solidFill>
                  <a:srgbClr val="9A5315"/>
                </a:solidFill>
              </a:rPr>
              <a:t>The incidence of endometrial hyperplasia is estimated to be at least three times higher than endometrial cancer and if left untreated it can progress to cancer.</a:t>
            </a:r>
          </a:p>
          <a:p>
            <a:pPr lvl="0"/>
            <a:endParaRPr lang="en-US" dirty="0">
              <a:solidFill>
                <a:srgbClr val="9A5315"/>
              </a:solidFill>
            </a:endParaRPr>
          </a:p>
          <a:p>
            <a:endParaRPr lang="en-US" dirty="0"/>
          </a:p>
        </p:txBody>
      </p:sp>
    </p:spTree>
    <p:extLst>
      <p:ext uri="{BB962C8B-B14F-4D97-AF65-F5344CB8AC3E}">
        <p14:creationId xmlns:p14="http://schemas.microsoft.com/office/powerpoint/2010/main" val="125135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508000"/>
            <a:ext cx="10058400" cy="5473700"/>
          </a:xfrm>
        </p:spPr>
        <p:txBody>
          <a:bodyPr/>
          <a:lstStyle/>
          <a:p>
            <a:pPr marL="0" indent="0">
              <a:buNone/>
            </a:pPr>
            <a:r>
              <a:rPr lang="en-US" dirty="0"/>
              <a:t>The most common presentation of endometrial hyperplasia is </a:t>
            </a:r>
            <a:r>
              <a:rPr lang="en-US" dirty="0" smtClean="0"/>
              <a:t>abnormal </a:t>
            </a:r>
            <a:r>
              <a:rPr lang="en-US" dirty="0"/>
              <a:t>uterine </a:t>
            </a:r>
            <a:r>
              <a:rPr lang="en-US" dirty="0" smtClean="0"/>
              <a:t>bleeding  this includes</a:t>
            </a:r>
          </a:p>
          <a:p>
            <a:r>
              <a:rPr lang="en-US" dirty="0" smtClean="0"/>
              <a:t> </a:t>
            </a:r>
            <a:r>
              <a:rPr lang="en-US" dirty="0"/>
              <a:t>heavy menstrual </a:t>
            </a:r>
            <a:r>
              <a:rPr lang="en-US" dirty="0" smtClean="0"/>
              <a:t>bleeding </a:t>
            </a:r>
          </a:p>
          <a:p>
            <a:r>
              <a:rPr lang="en-US" dirty="0" smtClean="0"/>
              <a:t>intermenstrual bleeding</a:t>
            </a:r>
          </a:p>
          <a:p>
            <a:r>
              <a:rPr lang="en-US" dirty="0" smtClean="0"/>
              <a:t> </a:t>
            </a:r>
            <a:r>
              <a:rPr lang="en-US" dirty="0"/>
              <a:t>irregular </a:t>
            </a:r>
            <a:r>
              <a:rPr lang="en-US" dirty="0" smtClean="0"/>
              <a:t>bleeding</a:t>
            </a:r>
          </a:p>
          <a:p>
            <a:r>
              <a:rPr lang="en-US" dirty="0" smtClean="0"/>
              <a:t> </a:t>
            </a:r>
            <a:r>
              <a:rPr lang="en-US" dirty="0"/>
              <a:t>unscheduled bleeding on hormone replacement therapy (HRT) </a:t>
            </a:r>
            <a:r>
              <a:rPr lang="en-US" dirty="0" smtClean="0"/>
              <a:t> </a:t>
            </a:r>
          </a:p>
          <a:p>
            <a:r>
              <a:rPr lang="en-US" dirty="0" smtClean="0"/>
              <a:t>postmenopausal </a:t>
            </a:r>
            <a:r>
              <a:rPr lang="en-US" dirty="0"/>
              <a:t>bleeding</a:t>
            </a:r>
            <a:r>
              <a:rPr lang="en-US" dirty="0" smtClean="0"/>
              <a:t>.</a:t>
            </a:r>
            <a:endParaRPr lang="en-US" dirty="0"/>
          </a:p>
        </p:txBody>
      </p:sp>
    </p:spTree>
    <p:extLst>
      <p:ext uri="{BB962C8B-B14F-4D97-AF65-F5344CB8AC3E}">
        <p14:creationId xmlns:p14="http://schemas.microsoft.com/office/powerpoint/2010/main" val="104865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are the risk factors for endometrial hyperplasia?</a:t>
            </a:r>
            <a:br>
              <a:rPr lang="en-US" dirty="0"/>
            </a:br>
            <a:endParaRPr lang="en-US" dirty="0"/>
          </a:p>
        </p:txBody>
      </p:sp>
      <p:sp>
        <p:nvSpPr>
          <p:cNvPr id="3" name="Content Placeholder 2"/>
          <p:cNvSpPr>
            <a:spLocks noGrp="1"/>
          </p:cNvSpPr>
          <p:nvPr>
            <p:ph idx="1"/>
          </p:nvPr>
        </p:nvSpPr>
        <p:spPr>
          <a:xfrm>
            <a:off x="1065214" y="1128889"/>
            <a:ext cx="10058400" cy="5328355"/>
          </a:xfrm>
        </p:spPr>
        <p:txBody>
          <a:bodyPr>
            <a:normAutofit/>
          </a:bodyPr>
          <a:lstStyle/>
          <a:p>
            <a:r>
              <a:rPr lang="en-US" dirty="0" smtClean="0"/>
              <a:t>increased </a:t>
            </a:r>
            <a:r>
              <a:rPr lang="en-US" dirty="0"/>
              <a:t>body mass index (BMI) with excessive peripheral conversion of androgens in adipose tissue to </a:t>
            </a:r>
            <a:r>
              <a:rPr lang="en-US" dirty="0" smtClean="0"/>
              <a:t>estrogen. </a:t>
            </a:r>
          </a:p>
          <a:p>
            <a:r>
              <a:rPr lang="en-US" dirty="0" smtClean="0"/>
              <a:t>anovulation </a:t>
            </a:r>
            <a:r>
              <a:rPr lang="en-US" dirty="0"/>
              <a:t>associated with the perimenopause or polycystic ovary syndrome (PCOS</a:t>
            </a:r>
            <a:r>
              <a:rPr lang="en-US" dirty="0" smtClean="0"/>
              <a:t>). </a:t>
            </a:r>
          </a:p>
          <a:p>
            <a:r>
              <a:rPr lang="en-US" dirty="0" smtClean="0"/>
              <a:t>estrogen-secreting </a:t>
            </a:r>
            <a:r>
              <a:rPr lang="en-US" dirty="0"/>
              <a:t>ovarian </a:t>
            </a:r>
            <a:r>
              <a:rPr lang="en-US" dirty="0" err="1"/>
              <a:t>tumours</a:t>
            </a:r>
            <a:r>
              <a:rPr lang="en-US" dirty="0"/>
              <a:t>, e.g. granulosa cell </a:t>
            </a:r>
            <a:r>
              <a:rPr lang="en-US" dirty="0" err="1"/>
              <a:t>tumours</a:t>
            </a:r>
            <a:r>
              <a:rPr lang="en-US" dirty="0"/>
              <a:t> (with up to 40% prevalence of endometrial hyperplasia); </a:t>
            </a:r>
            <a:r>
              <a:rPr lang="en-US" dirty="0" smtClean="0"/>
              <a:t>and</a:t>
            </a:r>
          </a:p>
          <a:p>
            <a:r>
              <a:rPr lang="en-US" dirty="0" smtClean="0"/>
              <a:t> </a:t>
            </a:r>
            <a:r>
              <a:rPr lang="en-US" dirty="0"/>
              <a:t>drug-induced endometrial stimulation, e.g. the use of systemic estrogen replacement therapy or long-term </a:t>
            </a:r>
            <a:r>
              <a:rPr lang="en-US" dirty="0" smtClean="0"/>
              <a:t>tamoxifen.</a:t>
            </a:r>
            <a:endParaRPr lang="en-US" dirty="0"/>
          </a:p>
        </p:txBody>
      </p:sp>
    </p:spTree>
    <p:extLst>
      <p:ext uri="{BB962C8B-B14F-4D97-AF65-F5344CB8AC3E}">
        <p14:creationId xmlns:p14="http://schemas.microsoft.com/office/powerpoint/2010/main" val="356855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How should endometrial hyperplasia be classified?</a:t>
            </a:r>
            <a:br>
              <a:rPr lang="en-US" dirty="0"/>
            </a:br>
            <a:endParaRPr lang="en-US" dirty="0"/>
          </a:p>
        </p:txBody>
      </p:sp>
      <p:sp>
        <p:nvSpPr>
          <p:cNvPr id="3" name="Content Placeholder 2"/>
          <p:cNvSpPr>
            <a:spLocks noGrp="1"/>
          </p:cNvSpPr>
          <p:nvPr>
            <p:ph idx="1"/>
          </p:nvPr>
        </p:nvSpPr>
        <p:spPr>
          <a:xfrm>
            <a:off x="1065214" y="936978"/>
            <a:ext cx="10058400" cy="5044722"/>
          </a:xfrm>
        </p:spPr>
        <p:txBody>
          <a:bodyPr>
            <a:normAutofit fontScale="92500" lnSpcReduction="10000"/>
          </a:bodyPr>
          <a:lstStyle/>
          <a:p>
            <a:r>
              <a:rPr lang="en-US" dirty="0" smtClean="0"/>
              <a:t>The </a:t>
            </a:r>
            <a:r>
              <a:rPr lang="en-US" dirty="0"/>
              <a:t>widely adopted 1994 WHO classification of endometrial </a:t>
            </a:r>
            <a:r>
              <a:rPr lang="en-US" dirty="0" smtClean="0"/>
              <a:t>hyperplasia:</a:t>
            </a:r>
          </a:p>
          <a:p>
            <a:r>
              <a:rPr lang="en-US" dirty="0" smtClean="0"/>
              <a:t> </a:t>
            </a:r>
            <a:r>
              <a:rPr lang="en-US" dirty="0"/>
              <a:t>(</a:t>
            </a:r>
            <a:r>
              <a:rPr lang="en-US" dirty="0" err="1"/>
              <a:t>i</a:t>
            </a:r>
            <a:r>
              <a:rPr lang="en-US" dirty="0"/>
              <a:t>) simple hyperplasia</a:t>
            </a:r>
            <a:r>
              <a:rPr lang="en-US" dirty="0" smtClean="0"/>
              <a:t>,</a:t>
            </a:r>
          </a:p>
          <a:p>
            <a:r>
              <a:rPr lang="en-US" dirty="0" smtClean="0"/>
              <a:t> </a:t>
            </a:r>
            <a:r>
              <a:rPr lang="en-US" dirty="0"/>
              <a:t>(ii) complex hyperplasia</a:t>
            </a:r>
            <a:r>
              <a:rPr lang="en-US" dirty="0" smtClean="0"/>
              <a:t>,</a:t>
            </a:r>
          </a:p>
          <a:p>
            <a:r>
              <a:rPr lang="en-US" dirty="0" smtClean="0"/>
              <a:t> </a:t>
            </a:r>
            <a:r>
              <a:rPr lang="en-US" dirty="0"/>
              <a:t>(iii) simple hyperplasia with atypia </a:t>
            </a:r>
            <a:r>
              <a:rPr lang="en-US" dirty="0" smtClean="0"/>
              <a:t> </a:t>
            </a:r>
          </a:p>
          <a:p>
            <a:r>
              <a:rPr lang="en-US" dirty="0" smtClean="0"/>
              <a:t>(</a:t>
            </a:r>
            <a:r>
              <a:rPr lang="en-US" dirty="0"/>
              <a:t>iv) complex hyperplasia with atypia. The association of </a:t>
            </a:r>
            <a:r>
              <a:rPr lang="en-US" dirty="0" err="1"/>
              <a:t>cyto</a:t>
            </a:r>
            <a:r>
              <a:rPr lang="en-US" dirty="0"/>
              <a:t> logical atypia with an increased risk of endometrial cancer has been known since </a:t>
            </a:r>
            <a:endParaRPr lang="en-US" dirty="0" smtClean="0"/>
          </a:p>
          <a:p>
            <a:r>
              <a:rPr lang="en-US" dirty="0" smtClean="0"/>
              <a:t>The </a:t>
            </a:r>
            <a:r>
              <a:rPr lang="en-US" dirty="0"/>
              <a:t>revised 2014 World Health Organization (WHO) classification is recommended. This separates endometrial hyperplasia into two groups based upon the presence of cytological atypia: i.e. (</a:t>
            </a:r>
            <a:r>
              <a:rPr lang="en-US" dirty="0" err="1"/>
              <a:t>i</a:t>
            </a:r>
            <a:r>
              <a:rPr lang="en-US" dirty="0"/>
              <a:t>) hyperplasia without atypia and (ii) atypical hyperplasia. </a:t>
            </a:r>
          </a:p>
          <a:p>
            <a:endParaRPr lang="en-US" dirty="0" smtClean="0"/>
          </a:p>
          <a:p>
            <a:endParaRPr lang="en-US" dirty="0"/>
          </a:p>
        </p:txBody>
      </p:sp>
    </p:spTree>
    <p:extLst>
      <p:ext uri="{BB962C8B-B14F-4D97-AF65-F5344CB8AC3E}">
        <p14:creationId xmlns:p14="http://schemas.microsoft.com/office/powerpoint/2010/main" val="391550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diagnostic and surveillance methods are available for endometrial hyperplasia?</a:t>
            </a:r>
            <a:br>
              <a:rPr lang="en-US" dirty="0"/>
            </a:br>
            <a:endParaRPr lang="en-US" dirty="0"/>
          </a:p>
        </p:txBody>
      </p:sp>
      <p:sp>
        <p:nvSpPr>
          <p:cNvPr id="3" name="Content Placeholder 2"/>
          <p:cNvSpPr>
            <a:spLocks noGrp="1"/>
          </p:cNvSpPr>
          <p:nvPr>
            <p:ph idx="1"/>
          </p:nvPr>
        </p:nvSpPr>
        <p:spPr>
          <a:xfrm>
            <a:off x="1065214" y="1320800"/>
            <a:ext cx="10058400" cy="4660900"/>
          </a:xfrm>
        </p:spPr>
        <p:txBody>
          <a:bodyPr>
            <a:normAutofit/>
          </a:bodyPr>
          <a:lstStyle/>
          <a:p>
            <a:r>
              <a:rPr lang="en-US" dirty="0" smtClean="0"/>
              <a:t> </a:t>
            </a:r>
            <a:r>
              <a:rPr lang="en-US" dirty="0"/>
              <a:t>endometrial sampling by outpatient endometrial biopsy. by using miniature outpatient suction devices designed to blindly abrade and/or aspirate endometrial tissue from the uterine cavity or by inpatient endometrial sampling, such as dilatation and curettage performed under general </a:t>
            </a:r>
            <a:r>
              <a:rPr lang="en-US" dirty="0" err="1"/>
              <a:t>anaesthesia</a:t>
            </a:r>
            <a:endParaRPr lang="en-US" dirty="0" smtClean="0"/>
          </a:p>
          <a:p>
            <a:pPr marL="0" indent="0">
              <a:buNone/>
            </a:pPr>
            <a:r>
              <a:rPr lang="en-US" dirty="0"/>
              <a:t> Despite a negative biopsy result, 2% of women will still have endometrial </a:t>
            </a:r>
            <a:r>
              <a:rPr lang="en-US" dirty="0" smtClean="0"/>
              <a:t>hyperplasia.</a:t>
            </a:r>
            <a:endParaRPr lang="en-US" dirty="0"/>
          </a:p>
          <a:p>
            <a:pPr marL="0" indent="0">
              <a:buNone/>
            </a:pPr>
            <a:endParaRPr lang="en-US" dirty="0"/>
          </a:p>
        </p:txBody>
      </p:sp>
    </p:spTree>
    <p:extLst>
      <p:ext uri="{BB962C8B-B14F-4D97-AF65-F5344CB8AC3E}">
        <p14:creationId xmlns:p14="http://schemas.microsoft.com/office/powerpoint/2010/main" val="18891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304800"/>
            <a:ext cx="10058400" cy="6344356"/>
          </a:xfrm>
        </p:spPr>
        <p:txBody>
          <a:bodyPr>
            <a:normAutofit lnSpcReduction="10000"/>
          </a:bodyPr>
          <a:lstStyle/>
          <a:p>
            <a:pPr marL="0" indent="0">
              <a:buNone/>
            </a:pPr>
            <a:endParaRPr lang="en-US" dirty="0"/>
          </a:p>
          <a:p>
            <a:r>
              <a:rPr lang="en-US" dirty="0"/>
              <a:t>Transvaginal ultrasound may have a role in diagnosing endometrial hyperplasia in pre- and post menopausal women. </a:t>
            </a:r>
            <a:r>
              <a:rPr lang="en-US" dirty="0" smtClean="0"/>
              <a:t>that detects</a:t>
            </a:r>
          </a:p>
          <a:p>
            <a:endParaRPr lang="en-US" dirty="0"/>
          </a:p>
          <a:p>
            <a:endParaRPr lang="en-US" dirty="0" smtClean="0"/>
          </a:p>
          <a:p>
            <a:endParaRPr lang="en-US" dirty="0"/>
          </a:p>
          <a:p>
            <a:pPr marL="0" indent="0">
              <a:buNone/>
            </a:pPr>
            <a:r>
              <a:rPr lang="en-US" dirty="0" smtClean="0"/>
              <a:t> </a:t>
            </a:r>
          </a:p>
          <a:p>
            <a:endParaRPr lang="en-US" dirty="0" smtClean="0">
              <a:solidFill>
                <a:srgbClr val="0070C0"/>
              </a:solidFill>
            </a:endParaRPr>
          </a:p>
          <a:p>
            <a:r>
              <a:rPr lang="en-US" dirty="0" smtClean="0">
                <a:solidFill>
                  <a:srgbClr val="0070C0"/>
                </a:solidFill>
              </a:rPr>
              <a:t>an </a:t>
            </a:r>
            <a:r>
              <a:rPr lang="en-US" dirty="0">
                <a:solidFill>
                  <a:srgbClr val="0070C0"/>
                </a:solidFill>
              </a:rPr>
              <a:t>irregularity of the endometrial profile </a:t>
            </a:r>
            <a:r>
              <a:rPr lang="en-US" dirty="0"/>
              <a:t>or </a:t>
            </a:r>
            <a:endParaRPr lang="en-US" dirty="0" smtClean="0"/>
          </a:p>
          <a:p>
            <a:r>
              <a:rPr lang="en-US" dirty="0" smtClean="0">
                <a:solidFill>
                  <a:srgbClr val="0070C0"/>
                </a:solidFill>
              </a:rPr>
              <a:t>an </a:t>
            </a:r>
            <a:r>
              <a:rPr lang="en-US" dirty="0">
                <a:solidFill>
                  <a:srgbClr val="0070C0"/>
                </a:solidFill>
              </a:rPr>
              <a:t>abnormal double layer endometrial thickness measurement </a:t>
            </a:r>
            <a:r>
              <a:rPr lang="en-US" dirty="0"/>
              <a:t>would give further reason to perform an endometrial biopsy in women with postmenopausal </a:t>
            </a:r>
            <a:r>
              <a:rPr lang="en-US" dirty="0" smtClean="0"/>
              <a:t>bleeding.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532" y="1648178"/>
            <a:ext cx="4222046" cy="2856089"/>
          </a:xfrm>
          <a:prstGeom prst="rect">
            <a:avLst/>
          </a:prstGeom>
        </p:spPr>
      </p:pic>
      <p:pic>
        <p:nvPicPr>
          <p:cNvPr id="5" name="Content Placeholder 3"/>
          <p:cNvPicPr>
            <a:picLocks noChangeAspect="1"/>
          </p:cNvPicPr>
          <p:nvPr/>
        </p:nvPicPr>
        <p:blipFill>
          <a:blip r:embed="rId3"/>
          <a:stretch>
            <a:fillRect/>
          </a:stretch>
        </p:blipFill>
        <p:spPr>
          <a:xfrm>
            <a:off x="598311" y="1851378"/>
            <a:ext cx="4402667" cy="2935111"/>
          </a:xfrm>
          <a:prstGeom prst="rect">
            <a:avLst/>
          </a:prstGeom>
        </p:spPr>
      </p:pic>
    </p:spTree>
    <p:extLst>
      <p:ext uri="{BB962C8B-B14F-4D97-AF65-F5344CB8AC3E}">
        <p14:creationId xmlns:p14="http://schemas.microsoft.com/office/powerpoint/2010/main" val="101881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4" y="259644"/>
            <a:ext cx="10058400" cy="6598356"/>
          </a:xfrm>
        </p:spPr>
        <p:txBody>
          <a:bodyPr>
            <a:normAutofit/>
          </a:bodyPr>
          <a:lstStyle/>
          <a:p>
            <a:r>
              <a:rPr lang="en-US" sz="2800" dirty="0"/>
              <a:t>Systematic reviews have suggested </a:t>
            </a:r>
            <a:r>
              <a:rPr lang="en-US" sz="2800" dirty="0">
                <a:solidFill>
                  <a:srgbClr val="FF0000"/>
                </a:solidFill>
              </a:rPr>
              <a:t>a cut-off of 3 mm or 4 mm</a:t>
            </a:r>
            <a:r>
              <a:rPr lang="en-US" sz="2800" dirty="0"/>
              <a:t> for ruling out endometrial cancer and</a:t>
            </a:r>
          </a:p>
          <a:p>
            <a:r>
              <a:rPr lang="en-US" sz="2800" dirty="0"/>
              <a:t>have shown that the probability of cancer is reduced to less than 1% when the endometrial thickness is less than the cut-off. However, </a:t>
            </a:r>
            <a:r>
              <a:rPr lang="en-US" sz="2800" dirty="0">
                <a:solidFill>
                  <a:srgbClr val="FF0000"/>
                </a:solidFill>
              </a:rPr>
              <a:t>a larger cut-off value has been suggested for women taking HRT or tamoxifen</a:t>
            </a:r>
            <a:r>
              <a:rPr lang="en-US" sz="2800" dirty="0"/>
              <a:t>, whether presenting with abnormal uterine bleeding or asymptomatic</a:t>
            </a:r>
          </a:p>
          <a:p>
            <a:r>
              <a:rPr lang="en-US" sz="2800" dirty="0"/>
              <a:t> </a:t>
            </a:r>
            <a:r>
              <a:rPr lang="en-US" sz="2800" dirty="0">
                <a:solidFill>
                  <a:srgbClr val="FF0000"/>
                </a:solidFill>
              </a:rPr>
              <a:t>PCOS</a:t>
            </a:r>
            <a:r>
              <a:rPr lang="en-US" sz="2800" dirty="0"/>
              <a:t> found that no woman with an endometrial thickness of </a:t>
            </a:r>
            <a:r>
              <a:rPr lang="en-US" sz="2800" dirty="0">
                <a:solidFill>
                  <a:srgbClr val="FF0000"/>
                </a:solidFill>
              </a:rPr>
              <a:t>less than 7 mm </a:t>
            </a:r>
            <a:r>
              <a:rPr lang="en-US" sz="2800" dirty="0"/>
              <a:t>had endometrial </a:t>
            </a:r>
            <a:r>
              <a:rPr lang="en-US" sz="2800" dirty="0" err="1" smtClean="0"/>
              <a:t>hyperplasia.As</a:t>
            </a:r>
            <a:r>
              <a:rPr lang="en-US" sz="2800" dirty="0" smtClean="0"/>
              <a:t> </a:t>
            </a:r>
            <a:r>
              <a:rPr lang="en-US" sz="2800" dirty="0"/>
              <a:t>a result, the RCOG guidance supports the conclusion that below this cut-off endometrial hyperplasia is </a:t>
            </a:r>
            <a:r>
              <a:rPr lang="en-US" sz="2800" dirty="0" smtClean="0"/>
              <a:t>unlikely.</a:t>
            </a:r>
            <a:endParaRPr lang="en-US" sz="2800" dirty="0"/>
          </a:p>
          <a:p>
            <a:endParaRPr lang="en-US" sz="2800" dirty="0"/>
          </a:p>
          <a:p>
            <a:endParaRPr lang="en-US" sz="2800" dirty="0"/>
          </a:p>
        </p:txBody>
      </p:sp>
    </p:spTree>
    <p:extLst>
      <p:ext uri="{BB962C8B-B14F-4D97-AF65-F5344CB8AC3E}">
        <p14:creationId xmlns:p14="http://schemas.microsoft.com/office/powerpoint/2010/main" val="160725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1712</Words>
  <Application>Microsoft Office PowerPoint</Application>
  <PresentationFormat>Widescreen</PresentationFormat>
  <Paragraphs>87</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Segoe Print</vt:lpstr>
      <vt:lpstr>Nature Illustration 16x9</vt:lpstr>
      <vt:lpstr>Management of Endometrial Hyperplasia D Hind Showman</vt:lpstr>
      <vt:lpstr>PowerPoint Presentation</vt:lpstr>
      <vt:lpstr>PowerPoint Presentation</vt:lpstr>
      <vt:lpstr>PowerPoint Presentation</vt:lpstr>
      <vt:lpstr> What are the risk factors for endometrial hyperplasia? </vt:lpstr>
      <vt:lpstr> How should endometrial hyperplasia be classified? </vt:lpstr>
      <vt:lpstr> What diagnostic and surveillance methods are available for endometrial hyperplasia? </vt:lpstr>
      <vt:lpstr>PowerPoint Presentation</vt:lpstr>
      <vt:lpstr>PowerPoint Presentation</vt:lpstr>
      <vt:lpstr>PowerPoint Presentation</vt:lpstr>
      <vt:lpstr>PowerPoint Presentation</vt:lpstr>
      <vt:lpstr> How should endometrial hyperplasia without atypia be managed? </vt:lpstr>
      <vt:lpstr>PowerPoint Presentation</vt:lpstr>
      <vt:lpstr>What should the first-line medical treatment of hyperplasia without atypia be? </vt:lpstr>
      <vt:lpstr>What should the duration of treatment and follow-up of hyperplasia without atypia be? </vt:lpstr>
      <vt:lpstr>When is surgical management appropriate for women with endometrial hyperplasia without atypia?</vt:lpstr>
      <vt:lpstr>PowerPoint Presentation</vt:lpstr>
      <vt:lpstr>PowerPoint Presentation</vt:lpstr>
      <vt:lpstr>What should the initial management of atypical hyperplasia be? </vt:lpstr>
      <vt:lpstr>PowerPoint Presentation</vt:lpstr>
      <vt:lpstr>How should women with atypical hyperplasia who wish to preserve their fertility or who are not suitable for surgery be managed? </vt:lpstr>
      <vt:lpstr> How should women with atypical hyperplasia not undergoing hysterectomy be followed up? </vt:lpstr>
      <vt:lpstr>How should endometrial hyperplasia be managed in women wishing to conceive? </vt:lpstr>
      <vt:lpstr> HRT and endometrial hyperplasia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2016-06-03T19:33:25Z</dcterms:created>
  <dcterms:modified xsi:type="dcterms:W3CDTF">2019-01-28T12:07:10Z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