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9" r:id="rId4"/>
    <p:sldId id="262" r:id="rId5"/>
    <p:sldId id="260" r:id="rId6"/>
    <p:sldId id="258"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46" d="100"/>
          <a:sy n="46" d="100"/>
        </p:scale>
        <p:origin x="63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1/28/2019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1/28/2019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1/28/2019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1/28/2019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1/28/2019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Treatment of urinary tract infection during </a:t>
            </a:r>
            <a:r>
              <a:rPr lang="en-US" dirty="0" smtClean="0"/>
              <a:t>pregnancy</a:t>
            </a:r>
            <a:br>
              <a:rPr lang="en-US" dirty="0" smtClean="0"/>
            </a:br>
            <a:r>
              <a:rPr lang="en-US" sz="2700" dirty="0" smtClean="0"/>
              <a:t>D Hind showman</a:t>
            </a:r>
            <a:endParaRPr lang="en-US" sz="2700" dirty="0"/>
          </a:p>
        </p:txBody>
      </p:sp>
    </p:spTree>
    <p:extLst>
      <p:ext uri="{BB962C8B-B14F-4D97-AF65-F5344CB8AC3E}">
        <p14:creationId xmlns:p14="http://schemas.microsoft.com/office/powerpoint/2010/main" val="2544388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10820400" cy="5609085"/>
          </a:xfrm>
        </p:spPr>
        <p:txBody>
          <a:bodyPr/>
          <a:lstStyle/>
          <a:p>
            <a:r>
              <a:rPr lang="en-US" dirty="0"/>
              <a:t>Many women experience severe renal angle </a:t>
            </a:r>
            <a:r>
              <a:rPr lang="en-US" dirty="0" smtClean="0"/>
              <a:t>pain and </a:t>
            </a:r>
            <a:r>
              <a:rPr lang="en-US" dirty="0"/>
              <a:t>analgesia is necessary</a:t>
            </a:r>
            <a:r>
              <a:rPr lang="en-US" dirty="0" smtClean="0"/>
              <a:t>.</a:t>
            </a:r>
          </a:p>
          <a:p>
            <a:r>
              <a:rPr lang="en-US" dirty="0" smtClean="0"/>
              <a:t> </a:t>
            </a:r>
            <a:r>
              <a:rPr lang="en-US" dirty="0"/>
              <a:t>Simple analgesics </a:t>
            </a:r>
            <a:r>
              <a:rPr lang="en-US" dirty="0" smtClean="0"/>
              <a:t>usually sufﬁce </a:t>
            </a:r>
            <a:r>
              <a:rPr lang="en-US" dirty="0"/>
              <a:t>but opiates can be necessary in severe </a:t>
            </a:r>
            <a:r>
              <a:rPr lang="en-US" dirty="0" smtClean="0"/>
              <a:t>cases, or </a:t>
            </a:r>
            <a:r>
              <a:rPr lang="en-US" dirty="0"/>
              <a:t>for concomitant renal colic</a:t>
            </a:r>
            <a:r>
              <a:rPr lang="en-US" dirty="0" smtClean="0"/>
              <a:t>.</a:t>
            </a:r>
          </a:p>
          <a:p>
            <a:r>
              <a:rPr lang="en-US" dirty="0" smtClean="0"/>
              <a:t>Nonsteroidal anti-inﬂammatory </a:t>
            </a:r>
            <a:r>
              <a:rPr lang="en-US" dirty="0"/>
              <a:t>drugs (NSAIDs) should be avoided,</a:t>
            </a:r>
          </a:p>
          <a:p>
            <a:pPr marL="0" indent="0">
              <a:buNone/>
            </a:pPr>
            <a:r>
              <a:rPr lang="en-US" dirty="0" smtClean="0"/>
              <a:t> as </a:t>
            </a:r>
            <a:r>
              <a:rPr lang="en-US" dirty="0"/>
              <a:t>they are associated with fetal risks of</a:t>
            </a:r>
          </a:p>
          <a:p>
            <a:pPr marL="0" indent="0">
              <a:buNone/>
            </a:pPr>
            <a:r>
              <a:rPr lang="en-US" dirty="0" smtClean="0"/>
              <a:t>1-oligohydramnios </a:t>
            </a:r>
            <a:r>
              <a:rPr lang="en-US" dirty="0"/>
              <a:t>and premature ductus arteriosus</a:t>
            </a:r>
          </a:p>
          <a:p>
            <a:pPr marL="0" indent="0">
              <a:buNone/>
            </a:pPr>
            <a:r>
              <a:rPr lang="en-US" dirty="0" smtClean="0"/>
              <a:t>2-closure </a:t>
            </a:r>
            <a:r>
              <a:rPr lang="en-US" dirty="0"/>
              <a:t>and maternal risks of gastric mucosal</a:t>
            </a:r>
          </a:p>
          <a:p>
            <a:pPr marL="0" indent="0">
              <a:buNone/>
            </a:pPr>
            <a:r>
              <a:rPr lang="en-US" dirty="0" smtClean="0"/>
              <a:t>3-ulceration </a:t>
            </a:r>
            <a:r>
              <a:rPr lang="en-US" dirty="0"/>
              <a:t>and reduced renal perfusion</a:t>
            </a:r>
            <a:r>
              <a:rPr lang="en-US" dirty="0" smtClean="0"/>
              <a:t>.</a:t>
            </a:r>
          </a:p>
          <a:p>
            <a:r>
              <a:rPr lang="en-US" dirty="0" err="1"/>
              <a:t>Thromboprophylaxis</a:t>
            </a:r>
            <a:r>
              <a:rPr lang="en-US" dirty="0"/>
              <a:t> should be used if the </a:t>
            </a:r>
            <a:r>
              <a:rPr lang="en-US" dirty="0" smtClean="0"/>
              <a:t>woman has </a:t>
            </a:r>
            <a:r>
              <a:rPr lang="en-US" dirty="0"/>
              <a:t>reduced mobility or a period of </a:t>
            </a:r>
            <a:r>
              <a:rPr lang="en-US" dirty="0" smtClean="0"/>
              <a:t>bedrest.</a:t>
            </a:r>
          </a:p>
          <a:p>
            <a:r>
              <a:rPr lang="en-US" dirty="0"/>
              <a:t> </a:t>
            </a:r>
            <a:r>
              <a:rPr lang="en-US" dirty="0" err="1" smtClean="0"/>
              <a:t>Tocolysis</a:t>
            </a:r>
            <a:r>
              <a:rPr lang="en-US" dirty="0" smtClean="0"/>
              <a:t> is </a:t>
            </a:r>
            <a:r>
              <a:rPr lang="en-US" dirty="0"/>
              <a:t>frequently necessary</a:t>
            </a:r>
            <a:r>
              <a:rPr lang="en-US" dirty="0" smtClean="0"/>
              <a:t>.</a:t>
            </a:r>
          </a:p>
          <a:p>
            <a:r>
              <a:rPr lang="en-US" dirty="0" smtClean="0"/>
              <a:t>Antenatal </a:t>
            </a:r>
            <a:r>
              <a:rPr lang="en-US" dirty="0"/>
              <a:t>steroids for </a:t>
            </a:r>
            <a:r>
              <a:rPr lang="en-US" dirty="0" smtClean="0"/>
              <a:t>fetal lung maturity.</a:t>
            </a:r>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834293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21181879"/>
              </p:ext>
            </p:extLst>
          </p:nvPr>
        </p:nvGraphicFramePr>
        <p:xfrm>
          <a:off x="685800" y="961292"/>
          <a:ext cx="10820400" cy="5078193"/>
        </p:xfrm>
        <a:graphic>
          <a:graphicData uri="http://schemas.openxmlformats.org/drawingml/2006/table">
            <a:tbl>
              <a:tblPr firstRow="1" bandRow="1">
                <a:tableStyleId>{5C22544A-7EE6-4342-B048-85BDC9FD1C3A}</a:tableStyleId>
              </a:tblPr>
              <a:tblGrid>
                <a:gridCol w="3606800"/>
                <a:gridCol w="3606800"/>
                <a:gridCol w="3606800"/>
              </a:tblGrid>
              <a:tr h="1931994">
                <a:tc>
                  <a:txBody>
                    <a:bodyPr/>
                    <a:lstStyle/>
                    <a:p>
                      <a:r>
                        <a:rPr lang="en-US" dirty="0" smtClean="0"/>
                        <a:t>Mild or moderate acute pyelonephritis</a:t>
                      </a:r>
                      <a:endParaRPr lang="en-US" dirty="0"/>
                    </a:p>
                  </a:txBody>
                  <a:tcPr/>
                </a:tc>
                <a:tc>
                  <a:txBody>
                    <a:bodyPr/>
                    <a:lstStyle/>
                    <a:p>
                      <a:r>
                        <a:rPr lang="en-US" dirty="0" smtClean="0"/>
                        <a:t>Ceftriaxone 1 g every 24 h</a:t>
                      </a:r>
                    </a:p>
                    <a:p>
                      <a:r>
                        <a:rPr lang="en-US" dirty="0" err="1" smtClean="0"/>
                        <a:t>Cefepime</a:t>
                      </a:r>
                      <a:r>
                        <a:rPr lang="en-US" dirty="0" smtClean="0"/>
                        <a:t> 1 g every 24 h</a:t>
                      </a:r>
                    </a:p>
                    <a:p>
                      <a:r>
                        <a:rPr lang="en-US" dirty="0" smtClean="0"/>
                        <a:t>Amoxicillin with clavulanic acid 1.2 g every 12 h</a:t>
                      </a:r>
                    </a:p>
                    <a:p>
                      <a:r>
                        <a:rPr lang="en-US" dirty="0" err="1" smtClean="0"/>
                        <a:t>Aztreonam</a:t>
                      </a:r>
                      <a:r>
                        <a:rPr lang="en-US" dirty="0" smtClean="0"/>
                        <a:t> 1 g every 8–12 h</a:t>
                      </a:r>
                      <a:endParaRPr lang="en-US" dirty="0"/>
                    </a:p>
                  </a:txBody>
                  <a:tcPr/>
                </a:tc>
                <a:tc>
                  <a:txBody>
                    <a:bodyPr/>
                    <a:lstStyle/>
                    <a:p>
                      <a:endParaRPr lang="en-US"/>
                    </a:p>
                  </a:txBody>
                  <a:tcPr/>
                </a:tc>
              </a:tr>
              <a:tr h="2656492">
                <a:tc>
                  <a:txBody>
                    <a:bodyPr/>
                    <a:lstStyle/>
                    <a:p>
                      <a:r>
                        <a:rPr lang="en-US" dirty="0" smtClean="0"/>
                        <a:t>Severe acute pyelonephritis/immunosuppression/urinary stasis</a:t>
                      </a:r>
                      <a:endParaRPr lang="en-US" dirty="0"/>
                    </a:p>
                  </a:txBody>
                  <a:tcPr/>
                </a:tc>
                <a:tc>
                  <a:txBody>
                    <a:bodyPr/>
                    <a:lstStyle/>
                    <a:p>
                      <a:r>
                        <a:rPr lang="en-US" dirty="0" err="1" smtClean="0"/>
                        <a:t>Ticarcillin</a:t>
                      </a:r>
                      <a:r>
                        <a:rPr lang="en-US" dirty="0" smtClean="0"/>
                        <a:t> with clavulanic acid 3.1 g every 6 h</a:t>
                      </a:r>
                    </a:p>
                    <a:p>
                      <a:r>
                        <a:rPr lang="en-US" dirty="0" smtClean="0"/>
                        <a:t>Piperacillin with </a:t>
                      </a:r>
                      <a:r>
                        <a:rPr lang="en-US" dirty="0" err="1" smtClean="0"/>
                        <a:t>tazobactam</a:t>
                      </a:r>
                      <a:r>
                        <a:rPr lang="en-US" dirty="0" smtClean="0"/>
                        <a:t> 3.375 g every 6 h</a:t>
                      </a:r>
                    </a:p>
                    <a:p>
                      <a:r>
                        <a:rPr lang="en-US" dirty="0" err="1" smtClean="0"/>
                        <a:t>Meropenem</a:t>
                      </a:r>
                      <a:r>
                        <a:rPr lang="en-US" dirty="0" smtClean="0"/>
                        <a:t> 0.5 g every 8 h</a:t>
                      </a:r>
                    </a:p>
                    <a:p>
                      <a:r>
                        <a:rPr lang="en-US" dirty="0" err="1" smtClean="0"/>
                        <a:t>Ertapenem</a:t>
                      </a:r>
                      <a:r>
                        <a:rPr lang="en-US" dirty="0" smtClean="0"/>
                        <a:t> 1 g every 24 h</a:t>
                      </a:r>
                    </a:p>
                    <a:p>
                      <a:r>
                        <a:rPr lang="en-US" dirty="0" err="1" smtClean="0"/>
                        <a:t>Doripenem</a:t>
                      </a:r>
                      <a:r>
                        <a:rPr lang="en-US" dirty="0" smtClean="0"/>
                        <a:t> 1 g every 8 h</a:t>
                      </a:r>
                      <a:endParaRPr lang="en-US" dirty="0"/>
                    </a:p>
                  </a:txBody>
                  <a:tcPr/>
                </a:tc>
                <a:tc>
                  <a:txBody>
                    <a:bodyPr/>
                    <a:lstStyle/>
                    <a:p>
                      <a:endParaRPr lang="en-US"/>
                    </a:p>
                  </a:txBody>
                  <a:tcPr/>
                </a:tc>
              </a:tr>
              <a:tr h="489707">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936900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Antimicrobial prophylaxis for urinary tract infections </a:t>
            </a:r>
            <a:br>
              <a:rPr lang="en-US" dirty="0"/>
            </a:br>
            <a:r>
              <a:rPr lang="en-US" dirty="0"/>
              <a:t>in pregnancy </a:t>
            </a:r>
            <a:br>
              <a:rPr lang="en-US" dirty="0"/>
            </a:br>
            <a:endParaRPr lang="en-US" dirty="0"/>
          </a:p>
        </p:txBody>
      </p:sp>
      <p:sp>
        <p:nvSpPr>
          <p:cNvPr id="3" name="Content Placeholder 2"/>
          <p:cNvSpPr>
            <a:spLocks noGrp="1"/>
          </p:cNvSpPr>
          <p:nvPr>
            <p:ph idx="1"/>
          </p:nvPr>
        </p:nvSpPr>
        <p:spPr/>
        <p:txBody>
          <a:bodyPr/>
          <a:lstStyle/>
          <a:p>
            <a:r>
              <a:rPr lang="en-US" dirty="0" smtClean="0"/>
              <a:t>Antimicrobial </a:t>
            </a:r>
            <a:r>
              <a:rPr lang="en-US" dirty="0"/>
              <a:t>prophylaxis should be considered also in women in the following groups </a:t>
            </a:r>
          </a:p>
          <a:p>
            <a:pPr marL="0" indent="0">
              <a:buNone/>
            </a:pPr>
            <a:r>
              <a:rPr lang="en-US" dirty="0"/>
              <a:t>*</a:t>
            </a:r>
            <a:r>
              <a:rPr lang="en-US" dirty="0" smtClean="0"/>
              <a:t> </a:t>
            </a:r>
            <a:r>
              <a:rPr lang="en-US" dirty="0"/>
              <a:t>Pyelonephritis in this pregnancy </a:t>
            </a:r>
          </a:p>
          <a:p>
            <a:pPr marL="0" indent="0">
              <a:buNone/>
            </a:pPr>
            <a:r>
              <a:rPr lang="en-US" dirty="0" smtClean="0"/>
              <a:t>* </a:t>
            </a:r>
            <a:r>
              <a:rPr lang="en-US" dirty="0"/>
              <a:t>Known renal structural abnormality leading to urinary stasis </a:t>
            </a:r>
          </a:p>
          <a:p>
            <a:pPr marL="0" indent="0">
              <a:buNone/>
            </a:pPr>
            <a:r>
              <a:rPr lang="en-US" dirty="0" smtClean="0"/>
              <a:t>*Recurrent </a:t>
            </a:r>
            <a:r>
              <a:rPr lang="en-US" dirty="0"/>
              <a:t>urinary tract infections (</a:t>
            </a:r>
            <a:r>
              <a:rPr lang="en-US" dirty="0" err="1"/>
              <a:t>Epp</a:t>
            </a:r>
            <a:r>
              <a:rPr lang="en-US" dirty="0"/>
              <a:t> et al., 2010</a:t>
            </a:r>
            <a:r>
              <a:rPr lang="en-US" dirty="0" smtClean="0"/>
              <a:t>)</a:t>
            </a:r>
          </a:p>
          <a:p>
            <a:r>
              <a:rPr lang="en-US" dirty="0"/>
              <a:t>The use of antimicrobial prophylaxis for recurrent UTIs or following pyelonephritis is a difficult area and there are not clear evidence based indications at present. Nitrofurantoin can be used for prophylaxis  but should be avoided near term </a:t>
            </a:r>
          </a:p>
        </p:txBody>
      </p:sp>
    </p:spTree>
    <p:extLst>
      <p:ext uri="{BB962C8B-B14F-4D97-AF65-F5344CB8AC3E}">
        <p14:creationId xmlns:p14="http://schemas.microsoft.com/office/powerpoint/2010/main" val="1795656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use of broad spectrum antimicrobials such as co-</a:t>
            </a:r>
            <a:r>
              <a:rPr lang="en-US" dirty="0" err="1"/>
              <a:t>amoxiclav</a:t>
            </a:r>
            <a:r>
              <a:rPr lang="en-US"/>
              <a:t> and cephalexin should be done following assessment of the benefits of prophylaxis against the risk of generating antimicrobial resistance in the patient leading to more limited treatment options at a later stage</a:t>
            </a:r>
            <a:endParaRPr lang="en-US" dirty="0"/>
          </a:p>
        </p:txBody>
      </p:sp>
    </p:spTree>
    <p:extLst>
      <p:ext uri="{BB962C8B-B14F-4D97-AF65-F5344CB8AC3E}">
        <p14:creationId xmlns:p14="http://schemas.microsoft.com/office/powerpoint/2010/main" val="283307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a:t>Health promotion to prevent UTI</a:t>
            </a:r>
            <a:br>
              <a:rPr lang="en-US" sz="3200" dirty="0"/>
            </a:br>
            <a:endParaRPr lang="en-US" sz="3200" dirty="0"/>
          </a:p>
        </p:txBody>
      </p:sp>
      <p:sp>
        <p:nvSpPr>
          <p:cNvPr id="3" name="Content Placeholder 2"/>
          <p:cNvSpPr>
            <a:spLocks noGrp="1"/>
          </p:cNvSpPr>
          <p:nvPr>
            <p:ph idx="1"/>
          </p:nvPr>
        </p:nvSpPr>
        <p:spPr>
          <a:xfrm>
            <a:off x="685800" y="1629508"/>
            <a:ext cx="10820400" cy="4589177"/>
          </a:xfrm>
        </p:spPr>
        <p:txBody>
          <a:bodyPr>
            <a:normAutofit/>
          </a:bodyPr>
          <a:lstStyle/>
          <a:p>
            <a:r>
              <a:rPr lang="en-US" dirty="0"/>
              <a:t>Fluid intake 2 – 2.5 L daily, more if hot weather or strenuous activity is involved</a:t>
            </a:r>
          </a:p>
          <a:p>
            <a:r>
              <a:rPr lang="en-US" dirty="0" smtClean="0"/>
              <a:t>Empty </a:t>
            </a:r>
            <a:r>
              <a:rPr lang="en-US" dirty="0"/>
              <a:t>bladder every 3 – 4 </a:t>
            </a:r>
            <a:r>
              <a:rPr lang="en-US" dirty="0" smtClean="0"/>
              <a:t>hours</a:t>
            </a:r>
            <a:endParaRPr lang="en-US" dirty="0"/>
          </a:p>
          <a:p>
            <a:r>
              <a:rPr lang="en-US" dirty="0" smtClean="0"/>
              <a:t>Cleanse </a:t>
            </a:r>
            <a:r>
              <a:rPr lang="en-US" dirty="0"/>
              <a:t>perineal area from front to back</a:t>
            </a:r>
          </a:p>
          <a:p>
            <a:r>
              <a:rPr lang="en-US" dirty="0" smtClean="0"/>
              <a:t>Void </a:t>
            </a:r>
            <a:r>
              <a:rPr lang="en-US" dirty="0"/>
              <a:t>before and after sexual intercourse</a:t>
            </a:r>
          </a:p>
          <a:p>
            <a:r>
              <a:rPr lang="en-US" dirty="0" smtClean="0"/>
              <a:t>Maintain </a:t>
            </a:r>
            <a:r>
              <a:rPr lang="en-US" dirty="0"/>
              <a:t>integrity of perineal tissues</a:t>
            </a:r>
          </a:p>
          <a:p>
            <a:pPr marL="0" indent="0">
              <a:buNone/>
            </a:pPr>
            <a:r>
              <a:rPr lang="en-US" dirty="0"/>
              <a:t>a. Avoid use of commercial feminine hygiene products or douches</a:t>
            </a:r>
          </a:p>
          <a:p>
            <a:pPr marL="0" indent="0">
              <a:buNone/>
            </a:pPr>
            <a:r>
              <a:rPr lang="en-US" dirty="0"/>
              <a:t>b. Wear cotton underwear</a:t>
            </a:r>
          </a:p>
          <a:p>
            <a:r>
              <a:rPr lang="en-US" dirty="0" smtClean="0"/>
              <a:t>Maintain </a:t>
            </a:r>
            <a:r>
              <a:rPr lang="en-US" dirty="0"/>
              <a:t>acidity of urine (use of cranberry juice, take Vitamin C, avoid excess milk and milk </a:t>
            </a:r>
            <a:r>
              <a:rPr lang="en-US" dirty="0" smtClean="0"/>
              <a:t>products)</a:t>
            </a:r>
            <a:endParaRPr lang="en-US" dirty="0"/>
          </a:p>
          <a:p>
            <a:endParaRPr lang="en-US" dirty="0"/>
          </a:p>
        </p:txBody>
      </p:sp>
    </p:spTree>
    <p:extLst>
      <p:ext uri="{BB962C8B-B14F-4D97-AF65-F5344CB8AC3E}">
        <p14:creationId xmlns:p14="http://schemas.microsoft.com/office/powerpoint/2010/main" val="340471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Safety of antimicrobial treatment</a:t>
            </a:r>
          </a:p>
        </p:txBody>
      </p:sp>
      <p:sp>
        <p:nvSpPr>
          <p:cNvPr id="3" name="Content Placeholder 2"/>
          <p:cNvSpPr>
            <a:spLocks noGrp="1"/>
          </p:cNvSpPr>
          <p:nvPr>
            <p:ph idx="1"/>
          </p:nvPr>
        </p:nvSpPr>
        <p:spPr/>
        <p:txBody>
          <a:bodyPr/>
          <a:lstStyle/>
          <a:p>
            <a:r>
              <a:rPr lang="en-US" dirty="0"/>
              <a:t>Nearly all antimicrobials cross the placenta, and some of them may exert teratogenic effects. </a:t>
            </a:r>
            <a:endParaRPr lang="en-US" dirty="0" smtClean="0"/>
          </a:p>
          <a:p>
            <a:r>
              <a:rPr lang="en-US" dirty="0" smtClean="0"/>
              <a:t>So choose of antibiotic should be done according to it is teratogenicity, allergy of patient .</a:t>
            </a:r>
          </a:p>
        </p:txBody>
      </p:sp>
    </p:spTree>
    <p:extLst>
      <p:ext uri="{BB962C8B-B14F-4D97-AF65-F5344CB8AC3E}">
        <p14:creationId xmlns:p14="http://schemas.microsoft.com/office/powerpoint/2010/main" val="1207630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818242"/>
          </a:xfrm>
        </p:spPr>
        <p:txBody>
          <a:bodyPr>
            <a:normAutofit/>
          </a:bodyPr>
          <a:lstStyle/>
          <a:p>
            <a:pPr algn="l"/>
            <a:r>
              <a:rPr lang="en-US" sz="2400" dirty="0"/>
              <a:t>US Food and Drug Administration (FDA) categories of medications in pregnancy</a:t>
            </a:r>
          </a:p>
        </p:txBody>
      </p:sp>
      <p:graphicFrame>
        <p:nvGraphicFramePr>
          <p:cNvPr id="4" name="Content Placeholder 3"/>
          <p:cNvGraphicFramePr>
            <a:graphicFrameLocks noGrp="1"/>
          </p:cNvGraphicFramePr>
          <p:nvPr>
            <p:ph idx="1"/>
          </p:nvPr>
        </p:nvGraphicFramePr>
        <p:xfrm>
          <a:off x="1990738" y="1676400"/>
          <a:ext cx="8210524" cy="4700954"/>
        </p:xfrm>
        <a:graphic>
          <a:graphicData uri="http://schemas.openxmlformats.org/drawingml/2006/table">
            <a:tbl>
              <a:tblPr/>
              <a:tblGrid>
                <a:gridCol w="2052631"/>
                <a:gridCol w="2052631"/>
                <a:gridCol w="2052631"/>
                <a:gridCol w="2052631"/>
              </a:tblGrid>
              <a:tr h="323998">
                <a:tc>
                  <a:txBody>
                    <a:bodyPr/>
                    <a:lstStyle/>
                    <a:p>
                      <a:pPr algn="l"/>
                      <a:r>
                        <a:rPr lang="en-US" sz="1400" dirty="0"/>
                        <a:t>Antibiotic</a:t>
                      </a:r>
                    </a:p>
                  </a:txBody>
                  <a:tcPr marL="69385" marR="69385" marT="34692" marB="34692" anchor="ctr">
                    <a:lnL>
                      <a:noFill/>
                    </a:lnL>
                    <a:lnR>
                      <a:noFill/>
                    </a:lnR>
                    <a:lnT>
                      <a:noFill/>
                    </a:lnT>
                    <a:lnB>
                      <a:noFill/>
                    </a:lnB>
                  </a:tcPr>
                </a:tc>
                <a:tc>
                  <a:txBody>
                    <a:bodyPr/>
                    <a:lstStyle/>
                    <a:p>
                      <a:pPr algn="ctr"/>
                      <a:r>
                        <a:rPr lang="en-US" sz="1400"/>
                        <a:t>FDA risk category</a:t>
                      </a:r>
                    </a:p>
                  </a:txBody>
                  <a:tcPr marL="69385" marR="69385" marT="34692" marB="34692" anchor="ctr">
                    <a:lnL>
                      <a:noFill/>
                    </a:lnL>
                    <a:lnR>
                      <a:noFill/>
                    </a:lnR>
                    <a:lnT>
                      <a:noFill/>
                    </a:lnT>
                    <a:lnB>
                      <a:noFill/>
                    </a:lnB>
                  </a:tcPr>
                </a:tc>
                <a:tc>
                  <a:txBody>
                    <a:bodyPr/>
                    <a:lstStyle/>
                    <a:p>
                      <a:pPr algn="l"/>
                      <a:r>
                        <a:rPr lang="en-US" sz="1400" dirty="0"/>
                        <a:t>Antibiotic</a:t>
                      </a:r>
                    </a:p>
                  </a:txBody>
                  <a:tcPr marL="69385" marR="69385" marT="34692" marB="34692" anchor="ctr">
                    <a:lnL>
                      <a:noFill/>
                    </a:lnL>
                    <a:lnR>
                      <a:noFill/>
                    </a:lnR>
                    <a:lnT>
                      <a:noFill/>
                    </a:lnT>
                    <a:lnB>
                      <a:noFill/>
                    </a:lnB>
                  </a:tcPr>
                </a:tc>
                <a:tc>
                  <a:txBody>
                    <a:bodyPr/>
                    <a:lstStyle/>
                    <a:p>
                      <a:pPr algn="ctr"/>
                      <a:r>
                        <a:rPr lang="en-US" sz="1400"/>
                        <a:t>FDA risk category</a:t>
                      </a:r>
                    </a:p>
                  </a:txBody>
                  <a:tcPr marL="69385" marR="69385" marT="34692" marB="34692" anchor="ctr">
                    <a:lnL>
                      <a:noFill/>
                    </a:lnL>
                    <a:lnR>
                      <a:noFill/>
                    </a:lnR>
                    <a:lnT>
                      <a:noFill/>
                    </a:lnT>
                    <a:lnB>
                      <a:noFill/>
                    </a:lnB>
                  </a:tcPr>
                </a:tc>
              </a:tr>
              <a:tr h="568488">
                <a:tc>
                  <a:txBody>
                    <a:bodyPr/>
                    <a:lstStyle/>
                    <a:p>
                      <a:pPr algn="l"/>
                      <a:r>
                        <a:rPr lang="en-US" sz="1400"/>
                        <a:t>Amoxicillin</a:t>
                      </a:r>
                    </a:p>
                  </a:txBody>
                  <a:tcPr marL="69385" marR="69385" marT="34692" marB="34692" anchor="ctr">
                    <a:lnL>
                      <a:noFill/>
                    </a:lnL>
                    <a:lnR>
                      <a:noFill/>
                    </a:lnR>
                    <a:lnT>
                      <a:noFill/>
                    </a:lnT>
                    <a:lnB>
                      <a:noFill/>
                    </a:lnB>
                  </a:tcPr>
                </a:tc>
                <a:tc>
                  <a:txBody>
                    <a:bodyPr/>
                    <a:lstStyle/>
                    <a:p>
                      <a:pPr algn="ctr"/>
                      <a:r>
                        <a:rPr lang="en-US" sz="1400"/>
                        <a:t>B</a:t>
                      </a:r>
                    </a:p>
                  </a:txBody>
                  <a:tcPr marL="69385" marR="69385" marT="34692" marB="34692" anchor="ctr">
                    <a:lnL>
                      <a:noFill/>
                    </a:lnL>
                    <a:lnR>
                      <a:noFill/>
                    </a:lnR>
                    <a:lnT>
                      <a:noFill/>
                    </a:lnT>
                    <a:lnB>
                      <a:noFill/>
                    </a:lnB>
                  </a:tcPr>
                </a:tc>
                <a:tc>
                  <a:txBody>
                    <a:bodyPr/>
                    <a:lstStyle/>
                    <a:p>
                      <a:pPr algn="l"/>
                      <a:r>
                        <a:rPr lang="en-US" sz="1400"/>
                        <a:t>Trimethoprim/sulfamethoxazol</a:t>
                      </a:r>
                    </a:p>
                  </a:txBody>
                  <a:tcPr marL="69385" marR="69385" marT="34692" marB="34692" anchor="ctr">
                    <a:lnL>
                      <a:noFill/>
                    </a:lnL>
                    <a:lnR>
                      <a:noFill/>
                    </a:lnR>
                    <a:lnT>
                      <a:noFill/>
                    </a:lnT>
                    <a:lnB>
                      <a:noFill/>
                    </a:lnB>
                  </a:tcPr>
                </a:tc>
                <a:tc>
                  <a:txBody>
                    <a:bodyPr/>
                    <a:lstStyle/>
                    <a:p>
                      <a:pPr algn="ctr"/>
                      <a:r>
                        <a:rPr lang="en-US" sz="1400"/>
                        <a:t>C</a:t>
                      </a:r>
                    </a:p>
                  </a:txBody>
                  <a:tcPr marL="69385" marR="69385" marT="34692" marB="34692" anchor="ctr">
                    <a:lnL>
                      <a:noFill/>
                    </a:lnL>
                    <a:lnR>
                      <a:noFill/>
                    </a:lnR>
                    <a:lnT>
                      <a:noFill/>
                    </a:lnT>
                    <a:lnB>
                      <a:noFill/>
                    </a:lnB>
                  </a:tcPr>
                </a:tc>
              </a:tr>
              <a:tr h="323998">
                <a:tc>
                  <a:txBody>
                    <a:bodyPr/>
                    <a:lstStyle/>
                    <a:p>
                      <a:pPr algn="l"/>
                      <a:r>
                        <a:rPr lang="en-US" sz="1400"/>
                        <a:t>Cephalosporins</a:t>
                      </a:r>
                    </a:p>
                  </a:txBody>
                  <a:tcPr marL="69385" marR="69385" marT="34692" marB="34692" anchor="ctr">
                    <a:lnL>
                      <a:noFill/>
                    </a:lnL>
                    <a:lnR>
                      <a:noFill/>
                    </a:lnR>
                    <a:lnT>
                      <a:noFill/>
                    </a:lnT>
                    <a:lnB>
                      <a:noFill/>
                    </a:lnB>
                  </a:tcPr>
                </a:tc>
                <a:tc>
                  <a:txBody>
                    <a:bodyPr/>
                    <a:lstStyle/>
                    <a:p>
                      <a:pPr algn="ctr"/>
                      <a:r>
                        <a:rPr lang="en-US" sz="1400"/>
                        <a:t>B</a:t>
                      </a:r>
                    </a:p>
                  </a:txBody>
                  <a:tcPr marL="69385" marR="69385" marT="34692" marB="34692" anchor="ctr">
                    <a:lnL>
                      <a:noFill/>
                    </a:lnL>
                    <a:lnR>
                      <a:noFill/>
                    </a:lnR>
                    <a:lnT>
                      <a:noFill/>
                    </a:lnT>
                    <a:lnB>
                      <a:noFill/>
                    </a:lnB>
                  </a:tcPr>
                </a:tc>
                <a:tc>
                  <a:txBody>
                    <a:bodyPr/>
                    <a:lstStyle/>
                    <a:p>
                      <a:pPr algn="l"/>
                      <a:r>
                        <a:rPr lang="en-US" sz="1400"/>
                        <a:t>Ciprofloxacin</a:t>
                      </a:r>
                    </a:p>
                  </a:txBody>
                  <a:tcPr marL="69385" marR="69385" marT="34692" marB="34692" anchor="ctr">
                    <a:lnL>
                      <a:noFill/>
                    </a:lnL>
                    <a:lnR>
                      <a:noFill/>
                    </a:lnR>
                    <a:lnT>
                      <a:noFill/>
                    </a:lnT>
                    <a:lnB>
                      <a:noFill/>
                    </a:lnB>
                  </a:tcPr>
                </a:tc>
                <a:tc>
                  <a:txBody>
                    <a:bodyPr/>
                    <a:lstStyle/>
                    <a:p>
                      <a:pPr algn="ctr"/>
                      <a:r>
                        <a:rPr lang="en-US" sz="1400"/>
                        <a:t>C</a:t>
                      </a:r>
                    </a:p>
                  </a:txBody>
                  <a:tcPr marL="69385" marR="69385" marT="34692" marB="34692" anchor="ctr">
                    <a:lnL>
                      <a:noFill/>
                    </a:lnL>
                    <a:lnR>
                      <a:noFill/>
                    </a:lnR>
                    <a:lnT>
                      <a:noFill/>
                    </a:lnT>
                    <a:lnB>
                      <a:noFill/>
                    </a:lnB>
                  </a:tcPr>
                </a:tc>
              </a:tr>
              <a:tr h="568488">
                <a:tc>
                  <a:txBody>
                    <a:bodyPr/>
                    <a:lstStyle/>
                    <a:p>
                      <a:pPr algn="l"/>
                      <a:r>
                        <a:rPr lang="en-US" sz="1400"/>
                        <a:t>Piperacillin/tazobactam</a:t>
                      </a:r>
                    </a:p>
                  </a:txBody>
                  <a:tcPr marL="69385" marR="69385" marT="34692" marB="34692" anchor="ctr">
                    <a:lnL>
                      <a:noFill/>
                    </a:lnL>
                    <a:lnR>
                      <a:noFill/>
                    </a:lnR>
                    <a:lnT>
                      <a:noFill/>
                    </a:lnT>
                    <a:lnB>
                      <a:noFill/>
                    </a:lnB>
                  </a:tcPr>
                </a:tc>
                <a:tc>
                  <a:txBody>
                    <a:bodyPr/>
                    <a:lstStyle/>
                    <a:p>
                      <a:pPr algn="ctr"/>
                      <a:r>
                        <a:rPr lang="en-US" sz="1400"/>
                        <a:t>B</a:t>
                      </a:r>
                    </a:p>
                  </a:txBody>
                  <a:tcPr marL="69385" marR="69385" marT="34692" marB="34692" anchor="ctr">
                    <a:lnL>
                      <a:noFill/>
                    </a:lnL>
                    <a:lnR>
                      <a:noFill/>
                    </a:lnR>
                    <a:lnT>
                      <a:noFill/>
                    </a:lnT>
                    <a:lnB>
                      <a:noFill/>
                    </a:lnB>
                  </a:tcPr>
                </a:tc>
                <a:tc>
                  <a:txBody>
                    <a:bodyPr/>
                    <a:lstStyle/>
                    <a:p>
                      <a:pPr algn="l"/>
                      <a:r>
                        <a:rPr lang="en-US" sz="1400"/>
                        <a:t>Levofloxacin</a:t>
                      </a:r>
                    </a:p>
                  </a:txBody>
                  <a:tcPr marL="69385" marR="69385" marT="34692" marB="34692" anchor="ctr">
                    <a:lnL>
                      <a:noFill/>
                    </a:lnL>
                    <a:lnR>
                      <a:noFill/>
                    </a:lnR>
                    <a:lnT>
                      <a:noFill/>
                    </a:lnT>
                    <a:lnB>
                      <a:noFill/>
                    </a:lnB>
                  </a:tcPr>
                </a:tc>
                <a:tc>
                  <a:txBody>
                    <a:bodyPr/>
                    <a:lstStyle/>
                    <a:p>
                      <a:pPr algn="ctr"/>
                      <a:r>
                        <a:rPr lang="en-US" sz="1400"/>
                        <a:t>C</a:t>
                      </a:r>
                    </a:p>
                  </a:txBody>
                  <a:tcPr marL="69385" marR="69385" marT="34692" marB="34692" anchor="ctr">
                    <a:lnL>
                      <a:noFill/>
                    </a:lnL>
                    <a:lnR>
                      <a:noFill/>
                    </a:lnR>
                    <a:lnT>
                      <a:noFill/>
                    </a:lnT>
                    <a:lnB>
                      <a:noFill/>
                    </a:lnB>
                  </a:tcPr>
                </a:tc>
              </a:tr>
              <a:tr h="323998">
                <a:tc>
                  <a:txBody>
                    <a:bodyPr/>
                    <a:lstStyle/>
                    <a:p>
                      <a:pPr algn="l"/>
                      <a:r>
                        <a:rPr lang="en-US" sz="1400"/>
                        <a:t>Daptomycin</a:t>
                      </a:r>
                    </a:p>
                  </a:txBody>
                  <a:tcPr marL="69385" marR="69385" marT="34692" marB="34692" anchor="ctr">
                    <a:lnL>
                      <a:noFill/>
                    </a:lnL>
                    <a:lnR>
                      <a:noFill/>
                    </a:lnR>
                    <a:lnT>
                      <a:noFill/>
                    </a:lnT>
                    <a:lnB>
                      <a:noFill/>
                    </a:lnB>
                  </a:tcPr>
                </a:tc>
                <a:tc>
                  <a:txBody>
                    <a:bodyPr/>
                    <a:lstStyle/>
                    <a:p>
                      <a:pPr algn="ctr"/>
                      <a:r>
                        <a:rPr lang="en-US" sz="1400"/>
                        <a:t>B</a:t>
                      </a:r>
                    </a:p>
                  </a:txBody>
                  <a:tcPr marL="69385" marR="69385" marT="34692" marB="34692" anchor="ctr">
                    <a:lnL>
                      <a:noFill/>
                    </a:lnL>
                    <a:lnR>
                      <a:noFill/>
                    </a:lnR>
                    <a:lnT>
                      <a:noFill/>
                    </a:lnT>
                    <a:lnB>
                      <a:noFill/>
                    </a:lnB>
                  </a:tcPr>
                </a:tc>
                <a:tc>
                  <a:txBody>
                    <a:bodyPr/>
                    <a:lstStyle/>
                    <a:p>
                      <a:pPr algn="l"/>
                      <a:r>
                        <a:rPr lang="en-US" sz="1400"/>
                        <a:t>Imipenem/cilastatin</a:t>
                      </a:r>
                    </a:p>
                  </a:txBody>
                  <a:tcPr marL="69385" marR="69385" marT="34692" marB="34692" anchor="ctr">
                    <a:lnL>
                      <a:noFill/>
                    </a:lnL>
                    <a:lnR>
                      <a:noFill/>
                    </a:lnR>
                    <a:lnT>
                      <a:noFill/>
                    </a:lnT>
                    <a:lnB>
                      <a:noFill/>
                    </a:lnB>
                  </a:tcPr>
                </a:tc>
                <a:tc>
                  <a:txBody>
                    <a:bodyPr/>
                    <a:lstStyle/>
                    <a:p>
                      <a:pPr algn="ctr"/>
                      <a:r>
                        <a:rPr lang="en-US" sz="1400"/>
                        <a:t>C</a:t>
                      </a:r>
                    </a:p>
                  </a:txBody>
                  <a:tcPr marL="69385" marR="69385" marT="34692" marB="34692" anchor="ctr">
                    <a:lnL>
                      <a:noFill/>
                    </a:lnL>
                    <a:lnR>
                      <a:noFill/>
                    </a:lnR>
                    <a:lnT>
                      <a:noFill/>
                    </a:lnT>
                    <a:lnB>
                      <a:noFill/>
                    </a:lnB>
                  </a:tcPr>
                </a:tc>
              </a:tr>
              <a:tr h="323998">
                <a:tc>
                  <a:txBody>
                    <a:bodyPr/>
                    <a:lstStyle/>
                    <a:p>
                      <a:pPr algn="l"/>
                      <a:r>
                        <a:rPr lang="en-US" sz="1400"/>
                        <a:t>Azithromycin</a:t>
                      </a:r>
                    </a:p>
                  </a:txBody>
                  <a:tcPr marL="69385" marR="69385" marT="34692" marB="34692" anchor="ctr">
                    <a:lnL>
                      <a:noFill/>
                    </a:lnL>
                    <a:lnR>
                      <a:noFill/>
                    </a:lnR>
                    <a:lnT>
                      <a:noFill/>
                    </a:lnT>
                    <a:lnB>
                      <a:noFill/>
                    </a:lnB>
                  </a:tcPr>
                </a:tc>
                <a:tc>
                  <a:txBody>
                    <a:bodyPr/>
                    <a:lstStyle/>
                    <a:p>
                      <a:pPr algn="ctr"/>
                      <a:r>
                        <a:rPr lang="en-US" sz="1400"/>
                        <a:t>B</a:t>
                      </a:r>
                    </a:p>
                  </a:txBody>
                  <a:tcPr marL="69385" marR="69385" marT="34692" marB="34692" anchor="ctr">
                    <a:lnL>
                      <a:noFill/>
                    </a:lnL>
                    <a:lnR>
                      <a:noFill/>
                    </a:lnR>
                    <a:lnT>
                      <a:noFill/>
                    </a:lnT>
                    <a:lnB>
                      <a:noFill/>
                    </a:lnB>
                  </a:tcPr>
                </a:tc>
                <a:tc>
                  <a:txBody>
                    <a:bodyPr/>
                    <a:lstStyle/>
                    <a:p>
                      <a:pPr algn="l"/>
                      <a:r>
                        <a:rPr lang="en-US" sz="1400"/>
                        <a:t>Linezolid</a:t>
                      </a:r>
                    </a:p>
                  </a:txBody>
                  <a:tcPr marL="69385" marR="69385" marT="34692" marB="34692" anchor="ctr">
                    <a:lnL>
                      <a:noFill/>
                    </a:lnL>
                    <a:lnR>
                      <a:noFill/>
                    </a:lnR>
                    <a:lnT>
                      <a:noFill/>
                    </a:lnT>
                    <a:lnB>
                      <a:noFill/>
                    </a:lnB>
                  </a:tcPr>
                </a:tc>
                <a:tc>
                  <a:txBody>
                    <a:bodyPr/>
                    <a:lstStyle/>
                    <a:p>
                      <a:pPr algn="ctr"/>
                      <a:r>
                        <a:rPr lang="en-US" sz="1400"/>
                        <a:t>C</a:t>
                      </a:r>
                    </a:p>
                  </a:txBody>
                  <a:tcPr marL="69385" marR="69385" marT="34692" marB="34692" anchor="ctr">
                    <a:lnL>
                      <a:noFill/>
                    </a:lnL>
                    <a:lnR>
                      <a:noFill/>
                    </a:lnR>
                    <a:lnT>
                      <a:noFill/>
                    </a:lnT>
                    <a:lnB>
                      <a:noFill/>
                    </a:lnB>
                  </a:tcPr>
                </a:tc>
              </a:tr>
              <a:tr h="323998">
                <a:tc>
                  <a:txBody>
                    <a:bodyPr/>
                    <a:lstStyle/>
                    <a:p>
                      <a:pPr algn="l"/>
                      <a:r>
                        <a:rPr lang="en-US" sz="1400"/>
                        <a:t>Erythromycin</a:t>
                      </a:r>
                    </a:p>
                  </a:txBody>
                  <a:tcPr marL="69385" marR="69385" marT="34692" marB="34692" anchor="ctr">
                    <a:lnL>
                      <a:noFill/>
                    </a:lnL>
                    <a:lnR>
                      <a:noFill/>
                    </a:lnR>
                    <a:lnT>
                      <a:noFill/>
                    </a:lnT>
                    <a:lnB>
                      <a:noFill/>
                    </a:lnB>
                  </a:tcPr>
                </a:tc>
                <a:tc>
                  <a:txBody>
                    <a:bodyPr/>
                    <a:lstStyle/>
                    <a:p>
                      <a:pPr algn="ctr"/>
                      <a:r>
                        <a:rPr lang="en-US" sz="1400"/>
                        <a:t>B</a:t>
                      </a:r>
                    </a:p>
                  </a:txBody>
                  <a:tcPr marL="69385" marR="69385" marT="34692" marB="34692" anchor="ctr">
                    <a:lnL>
                      <a:noFill/>
                    </a:lnL>
                    <a:lnR>
                      <a:noFill/>
                    </a:lnR>
                    <a:lnT>
                      <a:noFill/>
                    </a:lnT>
                    <a:lnB>
                      <a:noFill/>
                    </a:lnB>
                  </a:tcPr>
                </a:tc>
                <a:tc>
                  <a:txBody>
                    <a:bodyPr/>
                    <a:lstStyle/>
                    <a:p>
                      <a:pPr algn="l"/>
                      <a:r>
                        <a:rPr lang="en-US" sz="1400"/>
                        <a:t>Clarithromycin</a:t>
                      </a:r>
                    </a:p>
                  </a:txBody>
                  <a:tcPr marL="69385" marR="69385" marT="34692" marB="34692" anchor="ctr">
                    <a:lnL>
                      <a:noFill/>
                    </a:lnL>
                    <a:lnR>
                      <a:noFill/>
                    </a:lnR>
                    <a:lnT>
                      <a:noFill/>
                    </a:lnT>
                    <a:lnB>
                      <a:noFill/>
                    </a:lnB>
                  </a:tcPr>
                </a:tc>
                <a:tc>
                  <a:txBody>
                    <a:bodyPr/>
                    <a:lstStyle/>
                    <a:p>
                      <a:pPr algn="ctr"/>
                      <a:r>
                        <a:rPr lang="en-US" sz="1400"/>
                        <a:t>C</a:t>
                      </a:r>
                    </a:p>
                  </a:txBody>
                  <a:tcPr marL="69385" marR="69385" marT="34692" marB="34692" anchor="ctr">
                    <a:lnL>
                      <a:noFill/>
                    </a:lnL>
                    <a:lnR>
                      <a:noFill/>
                    </a:lnR>
                    <a:lnT>
                      <a:noFill/>
                    </a:lnT>
                    <a:lnB>
                      <a:noFill/>
                    </a:lnB>
                  </a:tcPr>
                </a:tc>
              </a:tr>
              <a:tr h="323998">
                <a:tc>
                  <a:txBody>
                    <a:bodyPr/>
                    <a:lstStyle/>
                    <a:p>
                      <a:pPr algn="l"/>
                      <a:r>
                        <a:rPr lang="en-US" sz="1400"/>
                        <a:t>Meropenem</a:t>
                      </a:r>
                    </a:p>
                  </a:txBody>
                  <a:tcPr marL="69385" marR="69385" marT="34692" marB="34692" anchor="ctr">
                    <a:lnL>
                      <a:noFill/>
                    </a:lnL>
                    <a:lnR>
                      <a:noFill/>
                    </a:lnR>
                    <a:lnT>
                      <a:noFill/>
                    </a:lnT>
                    <a:lnB>
                      <a:noFill/>
                    </a:lnB>
                  </a:tcPr>
                </a:tc>
                <a:tc>
                  <a:txBody>
                    <a:bodyPr/>
                    <a:lstStyle/>
                    <a:p>
                      <a:pPr algn="ctr"/>
                      <a:r>
                        <a:rPr lang="en-US" sz="1400"/>
                        <a:t>B</a:t>
                      </a:r>
                    </a:p>
                  </a:txBody>
                  <a:tcPr marL="69385" marR="69385" marT="34692" marB="34692" anchor="ctr">
                    <a:lnL>
                      <a:noFill/>
                    </a:lnL>
                    <a:lnR>
                      <a:noFill/>
                    </a:lnR>
                    <a:lnT>
                      <a:noFill/>
                    </a:lnT>
                    <a:lnB>
                      <a:noFill/>
                    </a:lnB>
                  </a:tcPr>
                </a:tc>
                <a:tc>
                  <a:txBody>
                    <a:bodyPr/>
                    <a:lstStyle/>
                    <a:p>
                      <a:pPr algn="l"/>
                      <a:r>
                        <a:rPr lang="en-US" sz="1400"/>
                        <a:t>Spiramycin</a:t>
                      </a:r>
                    </a:p>
                  </a:txBody>
                  <a:tcPr marL="69385" marR="69385" marT="34692" marB="34692" anchor="ctr">
                    <a:lnL>
                      <a:noFill/>
                    </a:lnL>
                    <a:lnR>
                      <a:noFill/>
                    </a:lnR>
                    <a:lnT>
                      <a:noFill/>
                    </a:lnT>
                    <a:lnB>
                      <a:noFill/>
                    </a:lnB>
                  </a:tcPr>
                </a:tc>
                <a:tc>
                  <a:txBody>
                    <a:bodyPr/>
                    <a:lstStyle/>
                    <a:p>
                      <a:pPr algn="ctr"/>
                      <a:r>
                        <a:rPr lang="en-US" sz="1400"/>
                        <a:t>C</a:t>
                      </a:r>
                    </a:p>
                  </a:txBody>
                  <a:tcPr marL="69385" marR="69385" marT="34692" marB="34692" anchor="ctr">
                    <a:lnL>
                      <a:noFill/>
                    </a:lnL>
                    <a:lnR>
                      <a:noFill/>
                    </a:lnR>
                    <a:lnT>
                      <a:noFill/>
                    </a:lnT>
                    <a:lnB>
                      <a:noFill/>
                    </a:lnB>
                  </a:tcPr>
                </a:tc>
              </a:tr>
              <a:tr h="323998">
                <a:tc>
                  <a:txBody>
                    <a:bodyPr/>
                    <a:lstStyle/>
                    <a:p>
                      <a:pPr algn="l"/>
                      <a:r>
                        <a:rPr lang="en-US" sz="1400"/>
                        <a:t>Clindamycin</a:t>
                      </a:r>
                    </a:p>
                  </a:txBody>
                  <a:tcPr marL="69385" marR="69385" marT="34692" marB="34692" anchor="ctr">
                    <a:lnL>
                      <a:noFill/>
                    </a:lnL>
                    <a:lnR>
                      <a:noFill/>
                    </a:lnR>
                    <a:lnT>
                      <a:noFill/>
                    </a:lnT>
                    <a:lnB>
                      <a:noFill/>
                    </a:lnB>
                  </a:tcPr>
                </a:tc>
                <a:tc>
                  <a:txBody>
                    <a:bodyPr/>
                    <a:lstStyle/>
                    <a:p>
                      <a:pPr algn="ctr"/>
                      <a:r>
                        <a:rPr lang="en-US" sz="1400"/>
                        <a:t>B</a:t>
                      </a:r>
                    </a:p>
                  </a:txBody>
                  <a:tcPr marL="69385" marR="69385" marT="34692" marB="34692" anchor="ctr">
                    <a:lnL>
                      <a:noFill/>
                    </a:lnL>
                    <a:lnR>
                      <a:noFill/>
                    </a:lnR>
                    <a:lnT>
                      <a:noFill/>
                    </a:lnT>
                    <a:lnB>
                      <a:noFill/>
                    </a:lnB>
                  </a:tcPr>
                </a:tc>
                <a:tc>
                  <a:txBody>
                    <a:bodyPr/>
                    <a:lstStyle/>
                    <a:p>
                      <a:pPr algn="l"/>
                      <a:r>
                        <a:rPr lang="en-US" sz="1400" dirty="0"/>
                        <a:t>Gentamycin</a:t>
                      </a:r>
                    </a:p>
                  </a:txBody>
                  <a:tcPr marL="69385" marR="69385" marT="34692" marB="34692" anchor="ctr">
                    <a:lnL>
                      <a:noFill/>
                    </a:lnL>
                    <a:lnR>
                      <a:noFill/>
                    </a:lnR>
                    <a:lnT>
                      <a:noFill/>
                    </a:lnT>
                    <a:lnB>
                      <a:noFill/>
                    </a:lnB>
                  </a:tcPr>
                </a:tc>
                <a:tc>
                  <a:txBody>
                    <a:bodyPr/>
                    <a:lstStyle/>
                    <a:p>
                      <a:pPr algn="ctr"/>
                      <a:r>
                        <a:rPr lang="en-US" sz="1400"/>
                        <a:t>C</a:t>
                      </a:r>
                    </a:p>
                  </a:txBody>
                  <a:tcPr marL="69385" marR="69385" marT="34692" marB="34692" anchor="ctr">
                    <a:lnL>
                      <a:noFill/>
                    </a:lnL>
                    <a:lnR>
                      <a:noFill/>
                    </a:lnR>
                    <a:lnT>
                      <a:noFill/>
                    </a:lnT>
                    <a:lnB>
                      <a:noFill/>
                    </a:lnB>
                  </a:tcPr>
                </a:tc>
              </a:tr>
              <a:tr h="323998">
                <a:tc>
                  <a:txBody>
                    <a:bodyPr/>
                    <a:lstStyle/>
                    <a:p>
                      <a:pPr algn="l"/>
                      <a:r>
                        <a:rPr lang="en-US" sz="1400"/>
                        <a:t>Nitrofurantoin</a:t>
                      </a:r>
                    </a:p>
                  </a:txBody>
                  <a:tcPr marL="69385" marR="69385" marT="34692" marB="34692" anchor="ctr">
                    <a:lnL>
                      <a:noFill/>
                    </a:lnL>
                    <a:lnR>
                      <a:noFill/>
                    </a:lnR>
                    <a:lnT>
                      <a:noFill/>
                    </a:lnT>
                    <a:lnB>
                      <a:noFill/>
                    </a:lnB>
                  </a:tcPr>
                </a:tc>
                <a:tc>
                  <a:txBody>
                    <a:bodyPr/>
                    <a:lstStyle/>
                    <a:p>
                      <a:pPr algn="ctr"/>
                      <a:r>
                        <a:rPr lang="en-US" sz="1400"/>
                        <a:t>B</a:t>
                      </a:r>
                    </a:p>
                  </a:txBody>
                  <a:tcPr marL="69385" marR="69385" marT="34692" marB="34692" anchor="ctr">
                    <a:lnL>
                      <a:noFill/>
                    </a:lnL>
                    <a:lnR>
                      <a:noFill/>
                    </a:lnR>
                    <a:lnT>
                      <a:noFill/>
                    </a:lnT>
                    <a:lnB>
                      <a:noFill/>
                    </a:lnB>
                  </a:tcPr>
                </a:tc>
                <a:tc>
                  <a:txBody>
                    <a:bodyPr/>
                    <a:lstStyle/>
                    <a:p>
                      <a:pPr algn="l"/>
                      <a:r>
                        <a:rPr lang="en-US" sz="1400"/>
                        <a:t>Amikacin</a:t>
                      </a:r>
                    </a:p>
                  </a:txBody>
                  <a:tcPr marL="69385" marR="69385" marT="34692" marB="34692" anchor="ctr">
                    <a:lnL>
                      <a:noFill/>
                    </a:lnL>
                    <a:lnR>
                      <a:noFill/>
                    </a:lnR>
                    <a:lnT>
                      <a:noFill/>
                    </a:lnT>
                    <a:lnB>
                      <a:noFill/>
                    </a:lnB>
                  </a:tcPr>
                </a:tc>
                <a:tc>
                  <a:txBody>
                    <a:bodyPr/>
                    <a:lstStyle/>
                    <a:p>
                      <a:pPr algn="ctr"/>
                      <a:r>
                        <a:rPr lang="en-US" sz="1400"/>
                        <a:t>D</a:t>
                      </a:r>
                    </a:p>
                  </a:txBody>
                  <a:tcPr marL="69385" marR="69385" marT="34692" marB="34692" anchor="ctr">
                    <a:lnL>
                      <a:noFill/>
                    </a:lnL>
                    <a:lnR>
                      <a:noFill/>
                    </a:lnR>
                    <a:lnT>
                      <a:noFill/>
                    </a:lnT>
                    <a:lnB>
                      <a:noFill/>
                    </a:lnB>
                  </a:tcPr>
                </a:tc>
              </a:tr>
              <a:tr h="323998">
                <a:tc>
                  <a:txBody>
                    <a:bodyPr/>
                    <a:lstStyle/>
                    <a:p>
                      <a:pPr algn="l"/>
                      <a:r>
                        <a:rPr lang="en-US" sz="1400"/>
                        <a:t>Vankomycin </a:t>
                      </a:r>
                      <a:r>
                        <a:rPr lang="en-US" sz="1400" i="1"/>
                        <a:t>iv</a:t>
                      </a:r>
                      <a:r>
                        <a:rPr lang="en-US" sz="1400"/>
                        <a:t>.</a:t>
                      </a:r>
                    </a:p>
                  </a:txBody>
                  <a:tcPr marL="69385" marR="69385" marT="34692" marB="34692" anchor="ctr">
                    <a:lnL>
                      <a:noFill/>
                    </a:lnL>
                    <a:lnR>
                      <a:noFill/>
                    </a:lnR>
                    <a:lnT>
                      <a:noFill/>
                    </a:lnT>
                    <a:lnB>
                      <a:noFill/>
                    </a:lnB>
                  </a:tcPr>
                </a:tc>
                <a:tc>
                  <a:txBody>
                    <a:bodyPr/>
                    <a:lstStyle/>
                    <a:p>
                      <a:pPr algn="ctr"/>
                      <a:r>
                        <a:rPr lang="en-US" sz="1400"/>
                        <a:t>B</a:t>
                      </a:r>
                    </a:p>
                  </a:txBody>
                  <a:tcPr marL="69385" marR="69385" marT="34692" marB="34692" anchor="ctr">
                    <a:lnL>
                      <a:noFill/>
                    </a:lnL>
                    <a:lnR>
                      <a:noFill/>
                    </a:lnR>
                    <a:lnT>
                      <a:noFill/>
                    </a:lnT>
                    <a:lnB>
                      <a:noFill/>
                    </a:lnB>
                  </a:tcPr>
                </a:tc>
                <a:tc>
                  <a:txBody>
                    <a:bodyPr/>
                    <a:lstStyle/>
                    <a:p>
                      <a:pPr algn="l"/>
                      <a:r>
                        <a:rPr lang="en-US" sz="1400"/>
                        <a:t>Tobramycin</a:t>
                      </a:r>
                    </a:p>
                  </a:txBody>
                  <a:tcPr marL="69385" marR="69385" marT="34692" marB="34692" anchor="ctr">
                    <a:lnL>
                      <a:noFill/>
                    </a:lnL>
                    <a:lnR>
                      <a:noFill/>
                    </a:lnR>
                    <a:lnT>
                      <a:noFill/>
                    </a:lnT>
                    <a:lnB>
                      <a:noFill/>
                    </a:lnB>
                  </a:tcPr>
                </a:tc>
                <a:tc>
                  <a:txBody>
                    <a:bodyPr/>
                    <a:lstStyle/>
                    <a:p>
                      <a:pPr algn="ctr"/>
                      <a:r>
                        <a:rPr lang="en-US" sz="1400"/>
                        <a:t>D</a:t>
                      </a:r>
                    </a:p>
                  </a:txBody>
                  <a:tcPr marL="69385" marR="69385" marT="34692" marB="34692" anchor="ctr">
                    <a:lnL>
                      <a:noFill/>
                    </a:lnL>
                    <a:lnR>
                      <a:noFill/>
                    </a:lnR>
                    <a:lnT>
                      <a:noFill/>
                    </a:lnT>
                    <a:lnB>
                      <a:noFill/>
                    </a:lnB>
                  </a:tcPr>
                </a:tc>
              </a:tr>
              <a:tr h="323998">
                <a:tc>
                  <a:txBody>
                    <a:bodyPr/>
                    <a:lstStyle/>
                    <a:p>
                      <a:pPr algn="l"/>
                      <a:r>
                        <a:rPr lang="en-US" sz="1400"/>
                        <a:t>Metronidazol </a:t>
                      </a:r>
                      <a:r>
                        <a:rPr lang="en-US" sz="1400" i="1"/>
                        <a:t>iv</a:t>
                      </a:r>
                      <a:r>
                        <a:rPr lang="en-US" sz="1400"/>
                        <a:t>.</a:t>
                      </a:r>
                    </a:p>
                  </a:txBody>
                  <a:tcPr marL="69385" marR="69385" marT="34692" marB="34692" anchor="ctr">
                    <a:lnL>
                      <a:noFill/>
                    </a:lnL>
                    <a:lnR>
                      <a:noFill/>
                    </a:lnR>
                    <a:lnT>
                      <a:noFill/>
                    </a:lnT>
                    <a:lnB>
                      <a:noFill/>
                    </a:lnB>
                  </a:tcPr>
                </a:tc>
                <a:tc>
                  <a:txBody>
                    <a:bodyPr/>
                    <a:lstStyle/>
                    <a:p>
                      <a:pPr algn="ctr"/>
                      <a:r>
                        <a:rPr lang="en-US" sz="1400"/>
                        <a:t>B</a:t>
                      </a:r>
                    </a:p>
                  </a:txBody>
                  <a:tcPr marL="69385" marR="69385" marT="34692" marB="34692" anchor="ctr">
                    <a:lnL>
                      <a:noFill/>
                    </a:lnL>
                    <a:lnR>
                      <a:noFill/>
                    </a:lnR>
                    <a:lnT>
                      <a:noFill/>
                    </a:lnT>
                    <a:lnB>
                      <a:noFill/>
                    </a:lnB>
                  </a:tcPr>
                </a:tc>
                <a:tc>
                  <a:txBody>
                    <a:bodyPr/>
                    <a:lstStyle/>
                    <a:p>
                      <a:pPr algn="l"/>
                      <a:r>
                        <a:rPr lang="en-US" sz="1400"/>
                        <a:t>Netilmycin</a:t>
                      </a:r>
                    </a:p>
                  </a:txBody>
                  <a:tcPr marL="69385" marR="69385" marT="34692" marB="34692" anchor="ctr">
                    <a:lnL>
                      <a:noFill/>
                    </a:lnL>
                    <a:lnR>
                      <a:noFill/>
                    </a:lnR>
                    <a:lnT>
                      <a:noFill/>
                    </a:lnT>
                    <a:lnB>
                      <a:noFill/>
                    </a:lnB>
                  </a:tcPr>
                </a:tc>
                <a:tc>
                  <a:txBody>
                    <a:bodyPr/>
                    <a:lstStyle/>
                    <a:p>
                      <a:pPr algn="ctr"/>
                      <a:r>
                        <a:rPr lang="en-US" sz="1400"/>
                        <a:t>D</a:t>
                      </a:r>
                    </a:p>
                  </a:txBody>
                  <a:tcPr marL="69385" marR="69385" marT="34692" marB="34692" anchor="ctr">
                    <a:lnL>
                      <a:noFill/>
                    </a:lnL>
                    <a:lnR>
                      <a:noFill/>
                    </a:lnR>
                    <a:lnT>
                      <a:noFill/>
                    </a:lnT>
                    <a:lnB>
                      <a:noFill/>
                    </a:lnB>
                  </a:tcPr>
                </a:tc>
              </a:tr>
              <a:tr h="323998">
                <a:tc>
                  <a:txBody>
                    <a:bodyPr/>
                    <a:lstStyle/>
                    <a:p>
                      <a:pPr algn="l"/>
                      <a:r>
                        <a:rPr lang="en-US" sz="1400" dirty="0"/>
                        <a:t>Trimethoprim</a:t>
                      </a:r>
                    </a:p>
                  </a:txBody>
                  <a:tcPr marL="69385" marR="69385" marT="34692" marB="34692" anchor="ctr">
                    <a:lnL>
                      <a:noFill/>
                    </a:lnL>
                    <a:lnR>
                      <a:noFill/>
                    </a:lnR>
                    <a:lnT>
                      <a:noFill/>
                    </a:lnT>
                    <a:lnB>
                      <a:noFill/>
                    </a:lnB>
                  </a:tcPr>
                </a:tc>
                <a:tc>
                  <a:txBody>
                    <a:bodyPr/>
                    <a:lstStyle/>
                    <a:p>
                      <a:pPr algn="ctr"/>
                      <a:r>
                        <a:rPr lang="en-US" sz="1400"/>
                        <a:t>C</a:t>
                      </a:r>
                    </a:p>
                  </a:txBody>
                  <a:tcPr marL="69385" marR="69385" marT="34692" marB="34692" anchor="ctr">
                    <a:lnL>
                      <a:noFill/>
                    </a:lnL>
                    <a:lnR>
                      <a:noFill/>
                    </a:lnR>
                    <a:lnT>
                      <a:noFill/>
                    </a:lnT>
                    <a:lnB>
                      <a:noFill/>
                    </a:lnB>
                  </a:tcPr>
                </a:tc>
                <a:tc>
                  <a:txBody>
                    <a:bodyPr/>
                    <a:lstStyle/>
                    <a:p>
                      <a:pPr algn="l"/>
                      <a:r>
                        <a:rPr lang="en-US" sz="1400"/>
                        <a:t>Tetracyclines</a:t>
                      </a:r>
                    </a:p>
                  </a:txBody>
                  <a:tcPr marL="69385" marR="69385" marT="34692" marB="34692" anchor="ctr">
                    <a:lnL>
                      <a:noFill/>
                    </a:lnL>
                    <a:lnR>
                      <a:noFill/>
                    </a:lnR>
                    <a:lnT>
                      <a:noFill/>
                    </a:lnT>
                    <a:lnB>
                      <a:noFill/>
                    </a:lnB>
                  </a:tcPr>
                </a:tc>
                <a:tc>
                  <a:txBody>
                    <a:bodyPr/>
                    <a:lstStyle/>
                    <a:p>
                      <a:pPr algn="ctr"/>
                      <a:r>
                        <a:rPr lang="en-US" sz="1400" dirty="0"/>
                        <a:t>D</a:t>
                      </a:r>
                    </a:p>
                  </a:txBody>
                  <a:tcPr marL="69385" marR="69385" marT="34692" marB="34692" anchor="ctr">
                    <a:lnL>
                      <a:noFill/>
                    </a:lnL>
                    <a:lnR>
                      <a:noFill/>
                    </a:lnR>
                    <a:lnT>
                      <a:noFill/>
                    </a:lnT>
                    <a:lnB>
                      <a:noFill/>
                    </a:lnB>
                  </a:tcPr>
                </a:tc>
              </a:tr>
            </a:tbl>
          </a:graphicData>
        </a:graphic>
      </p:graphicFrame>
    </p:spTree>
    <p:extLst>
      <p:ext uri="{BB962C8B-B14F-4D97-AF65-F5344CB8AC3E}">
        <p14:creationId xmlns:p14="http://schemas.microsoft.com/office/powerpoint/2010/main" val="463616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569" y="926123"/>
            <a:ext cx="10820400" cy="5838092"/>
          </a:xfrm>
        </p:spPr>
        <p:txBody>
          <a:bodyPr>
            <a:normAutofit lnSpcReduction="10000"/>
          </a:bodyPr>
          <a:lstStyle/>
          <a:p>
            <a:r>
              <a:rPr lang="en-US" dirty="0"/>
              <a:t>Nitrofurantoin and trimethoprim/sulfamethoxazole should be avoided during the first trimester due to a possible risk of fetal </a:t>
            </a:r>
            <a:r>
              <a:rPr lang="en-US" dirty="0" smtClean="0"/>
              <a:t>defects</a:t>
            </a:r>
          </a:p>
          <a:p>
            <a:r>
              <a:rPr lang="en-US" dirty="0" smtClean="0"/>
              <a:t> </a:t>
            </a:r>
            <a:r>
              <a:rPr lang="en-US" dirty="0"/>
              <a:t>In the large American population-based National Birth Defects Prevention Study, maternal use of sulfonamides and nitrofurantoin (1 month before pregnancy to the end of the first trimester) was associated with more serious defects than any other antibacterial </a:t>
            </a:r>
            <a:r>
              <a:rPr lang="en-US" dirty="0" smtClean="0"/>
              <a:t>classes</a:t>
            </a:r>
          </a:p>
          <a:p>
            <a:r>
              <a:rPr lang="en-US" dirty="0"/>
              <a:t>In the second and third trimester, trimethoprim/sulfamethoxazole and nitrofurantoin are well tolerated and by some considered even first line agents, except in the last week before delivery, when they may increase neonatal jaundice and predispose to </a:t>
            </a:r>
            <a:r>
              <a:rPr lang="en-US" dirty="0" smtClean="0"/>
              <a:t>kernicterus</a:t>
            </a:r>
          </a:p>
          <a:p>
            <a:r>
              <a:rPr lang="en-US" dirty="0"/>
              <a:t>Nitrofurantoin has been used extensively and is considered safe to use during </a:t>
            </a:r>
            <a:r>
              <a:rPr lang="en-US" dirty="0" smtClean="0"/>
              <a:t>pregnancy, </a:t>
            </a:r>
            <a:r>
              <a:rPr lang="en-US" dirty="0"/>
              <a:t>but not during delivery or when nearing term (</a:t>
            </a:r>
            <a:r>
              <a:rPr lang="en-US" dirty="0" err="1"/>
              <a:t>i.e</a:t>
            </a:r>
            <a:r>
              <a:rPr lang="en-US" dirty="0"/>
              <a:t> &gt; 36 weeks). This is because of the possibility of </a:t>
            </a:r>
            <a:r>
              <a:rPr lang="en-US" dirty="0" err="1"/>
              <a:t>haemolytic</a:t>
            </a:r>
            <a:r>
              <a:rPr lang="en-US" dirty="0"/>
              <a:t> </a:t>
            </a:r>
            <a:r>
              <a:rPr lang="en-US" dirty="0" err="1"/>
              <a:t>anaemia</a:t>
            </a:r>
            <a:r>
              <a:rPr lang="en-US" dirty="0"/>
              <a:t> in the newborn, due to immature erythrocyte enzyme systems (glutathione </a:t>
            </a:r>
            <a:r>
              <a:rPr lang="en-US" dirty="0" smtClean="0"/>
              <a:t>instability</a:t>
            </a:r>
          </a:p>
          <a:p>
            <a:r>
              <a:rPr lang="en-US" dirty="0"/>
              <a:t>All </a:t>
            </a:r>
            <a:r>
              <a:rPr lang="en-US" dirty="0" err="1"/>
              <a:t>penicillins</a:t>
            </a:r>
            <a:r>
              <a:rPr lang="en-US" dirty="0"/>
              <a:t> are considered safe to use during pregnancy, however, there is evidence that resistance to amoxicillin is higher than resistance to trimethoprim</a:t>
            </a:r>
            <a:r>
              <a:rPr lang="en-US" dirty="0" smtClean="0"/>
              <a:t>. </a:t>
            </a:r>
            <a:r>
              <a:rPr lang="en-US" dirty="0"/>
              <a:t>For this reason, </a:t>
            </a:r>
            <a:r>
              <a:rPr lang="en-US" dirty="0" err="1"/>
              <a:t>amoxiciilin</a:t>
            </a:r>
            <a:r>
              <a:rPr lang="en-US" dirty="0"/>
              <a:t> is not suitable as an empiric therapy for acute cystitis but can be used if urine culture shows susceptibility</a:t>
            </a:r>
          </a:p>
        </p:txBody>
      </p:sp>
    </p:spTree>
    <p:extLst>
      <p:ext uri="{BB962C8B-B14F-4D97-AF65-F5344CB8AC3E}">
        <p14:creationId xmlns:p14="http://schemas.microsoft.com/office/powerpoint/2010/main" val="1510846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363415"/>
            <a:ext cx="8610600" cy="855785"/>
          </a:xfrm>
        </p:spPr>
        <p:txBody>
          <a:bodyPr>
            <a:normAutofit/>
          </a:bodyPr>
          <a:lstStyle/>
          <a:p>
            <a:pPr algn="l"/>
            <a:r>
              <a:rPr lang="en-US" sz="2800" dirty="0"/>
              <a:t>Asymptomatic bacteriuria in pregnancy</a:t>
            </a:r>
          </a:p>
        </p:txBody>
      </p:sp>
      <p:sp>
        <p:nvSpPr>
          <p:cNvPr id="3" name="Content Placeholder 2"/>
          <p:cNvSpPr>
            <a:spLocks noGrp="1"/>
          </p:cNvSpPr>
          <p:nvPr>
            <p:ph idx="1"/>
          </p:nvPr>
        </p:nvSpPr>
        <p:spPr>
          <a:xfrm>
            <a:off x="685800" y="1441938"/>
            <a:ext cx="10820400" cy="5240216"/>
          </a:xfrm>
        </p:spPr>
        <p:txBody>
          <a:bodyPr>
            <a:normAutofit fontScale="92500" lnSpcReduction="10000"/>
          </a:bodyPr>
          <a:lstStyle/>
          <a:p>
            <a:r>
              <a:rPr lang="en-US" dirty="0"/>
              <a:t>Treat all pregnant women with asymptomatic bacteriuria with antibiotics to prevent pyelonephritis </a:t>
            </a:r>
            <a:r>
              <a:rPr lang="en-US" dirty="0" smtClean="0"/>
              <a:t>.</a:t>
            </a:r>
          </a:p>
          <a:p>
            <a:r>
              <a:rPr lang="en-US" dirty="0" smtClean="0"/>
              <a:t>All </a:t>
            </a:r>
            <a:r>
              <a:rPr lang="en-US" dirty="0"/>
              <a:t>pregnant women with ASB should have periodic screening after therapy, since as many as one third of them experience a recurrent infection </a:t>
            </a:r>
            <a:endParaRPr lang="en-US" dirty="0" smtClean="0"/>
          </a:p>
          <a:p>
            <a:r>
              <a:rPr lang="en-US" dirty="0"/>
              <a:t>There have been several trials which have shown that the following regimens are effective in the treatment of asymptomatic bacteriuria in pregnancy. </a:t>
            </a:r>
          </a:p>
          <a:p>
            <a:r>
              <a:rPr lang="en-US" dirty="0"/>
              <a:t> Co-</a:t>
            </a:r>
            <a:r>
              <a:rPr lang="en-US" dirty="0" err="1"/>
              <a:t>amoxiclav</a:t>
            </a:r>
            <a:r>
              <a:rPr lang="en-US" dirty="0"/>
              <a:t> 625mg TDS for 5 days(</a:t>
            </a:r>
            <a:r>
              <a:rPr lang="en-US" dirty="0" err="1"/>
              <a:t>Usta</a:t>
            </a:r>
            <a:r>
              <a:rPr lang="en-US" dirty="0"/>
              <a:t> et al., 2011) or for 7 days (</a:t>
            </a:r>
            <a:r>
              <a:rPr lang="en-US" dirty="0" err="1"/>
              <a:t>Estebanez</a:t>
            </a:r>
            <a:r>
              <a:rPr lang="en-US" dirty="0"/>
              <a:t> et al., 2009) </a:t>
            </a:r>
            <a:endParaRPr lang="en-US" dirty="0" smtClean="0"/>
          </a:p>
          <a:p>
            <a:r>
              <a:rPr lang="en-US" dirty="0" smtClean="0"/>
              <a:t> </a:t>
            </a:r>
            <a:r>
              <a:rPr lang="en-US" dirty="0"/>
              <a:t>Cefuroxime </a:t>
            </a:r>
            <a:r>
              <a:rPr lang="en-US" dirty="0" err="1"/>
              <a:t>axetil</a:t>
            </a:r>
            <a:r>
              <a:rPr lang="en-US" dirty="0"/>
              <a:t> 250mg BD (</a:t>
            </a:r>
            <a:r>
              <a:rPr lang="en-US" dirty="0" err="1"/>
              <a:t>Bayrak</a:t>
            </a:r>
            <a:r>
              <a:rPr lang="en-US" dirty="0"/>
              <a:t> et al., 2007) or 500mg BD for 5 days(</a:t>
            </a:r>
            <a:r>
              <a:rPr lang="en-US" dirty="0" err="1"/>
              <a:t>Usta</a:t>
            </a:r>
            <a:r>
              <a:rPr lang="en-US" dirty="0"/>
              <a:t> et al., 2011) </a:t>
            </a:r>
            <a:endParaRPr lang="en-US" dirty="0" smtClean="0"/>
          </a:p>
          <a:p>
            <a:r>
              <a:rPr lang="en-US" dirty="0" smtClean="0"/>
              <a:t> </a:t>
            </a:r>
            <a:r>
              <a:rPr lang="en-US" dirty="0" err="1"/>
              <a:t>Cefaclor</a:t>
            </a:r>
            <a:r>
              <a:rPr lang="en-US" dirty="0"/>
              <a:t> 500mg for 5-7 days for women with mild penicillin hypersensitivity (</a:t>
            </a:r>
            <a:r>
              <a:rPr lang="en-US" dirty="0" err="1"/>
              <a:t>Stamatiou</a:t>
            </a:r>
            <a:r>
              <a:rPr lang="en-US" dirty="0"/>
              <a:t> et al., 2007</a:t>
            </a:r>
            <a:r>
              <a:rPr lang="en-US" dirty="0" smtClean="0"/>
              <a:t>)</a:t>
            </a:r>
          </a:p>
          <a:p>
            <a:r>
              <a:rPr lang="en-US" dirty="0" smtClean="0"/>
              <a:t> </a:t>
            </a:r>
            <a:r>
              <a:rPr lang="en-US" dirty="0"/>
              <a:t> </a:t>
            </a:r>
            <a:r>
              <a:rPr lang="en-US" dirty="0" err="1"/>
              <a:t>Fosfomycin</a:t>
            </a:r>
            <a:r>
              <a:rPr lang="en-US" dirty="0"/>
              <a:t> 3g stat dose (</a:t>
            </a:r>
            <a:r>
              <a:rPr lang="en-US" dirty="0" err="1"/>
              <a:t>Estebanez</a:t>
            </a:r>
            <a:r>
              <a:rPr lang="en-US" dirty="0"/>
              <a:t> et al., 2009, </a:t>
            </a:r>
            <a:r>
              <a:rPr lang="en-US" dirty="0" err="1"/>
              <a:t>Bayrak</a:t>
            </a:r>
            <a:r>
              <a:rPr lang="en-US" dirty="0"/>
              <a:t> et al., 2007, </a:t>
            </a:r>
            <a:r>
              <a:rPr lang="en-US" dirty="0" err="1"/>
              <a:t>Usta</a:t>
            </a:r>
            <a:r>
              <a:rPr lang="en-US" dirty="0"/>
              <a:t> et al., 2011, </a:t>
            </a:r>
            <a:r>
              <a:rPr lang="en-US" dirty="0" err="1"/>
              <a:t>Zinner</a:t>
            </a:r>
            <a:r>
              <a:rPr lang="en-US" dirty="0"/>
              <a:t>, 1990, </a:t>
            </a:r>
            <a:r>
              <a:rPr lang="en-US" dirty="0" err="1"/>
              <a:t>Thoumsin</a:t>
            </a:r>
            <a:r>
              <a:rPr lang="en-US" dirty="0"/>
              <a:t> et al., 1990). Second of these studies done in 2nd trimester </a:t>
            </a:r>
            <a:r>
              <a:rPr lang="en-US" dirty="0" smtClean="0"/>
              <a:t>only</a:t>
            </a:r>
          </a:p>
          <a:p>
            <a:r>
              <a:rPr lang="en-US" dirty="0" smtClean="0"/>
              <a:t> </a:t>
            </a:r>
            <a:r>
              <a:rPr lang="en-US" dirty="0"/>
              <a:t> Nitrofurantoin 100mg BD PO for 7 days (</a:t>
            </a:r>
            <a:r>
              <a:rPr lang="en-US" dirty="0" err="1"/>
              <a:t>Thoumsin</a:t>
            </a:r>
            <a:r>
              <a:rPr lang="en-US" dirty="0"/>
              <a:t> et al., 1990) </a:t>
            </a:r>
          </a:p>
          <a:p>
            <a:endParaRPr lang="en-US" dirty="0" smtClean="0"/>
          </a:p>
          <a:p>
            <a:endParaRPr lang="en-US" dirty="0"/>
          </a:p>
        </p:txBody>
      </p:sp>
    </p:spTree>
    <p:extLst>
      <p:ext uri="{BB962C8B-B14F-4D97-AF65-F5344CB8AC3E}">
        <p14:creationId xmlns:p14="http://schemas.microsoft.com/office/powerpoint/2010/main" val="1999968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Acute cystitis</a:t>
            </a:r>
          </a:p>
        </p:txBody>
      </p:sp>
      <p:sp>
        <p:nvSpPr>
          <p:cNvPr id="3" name="Content Placeholder 2"/>
          <p:cNvSpPr>
            <a:spLocks noGrp="1"/>
          </p:cNvSpPr>
          <p:nvPr>
            <p:ph idx="1"/>
          </p:nvPr>
        </p:nvSpPr>
        <p:spPr/>
        <p:txBody>
          <a:bodyPr/>
          <a:lstStyle/>
          <a:p>
            <a:r>
              <a:rPr lang="en-US" dirty="0"/>
              <a:t>The use of simple analgesia is appropriate to reduce the symptoms of suprapubic discomfort </a:t>
            </a:r>
          </a:p>
          <a:p>
            <a:r>
              <a:rPr lang="en-US" dirty="0"/>
              <a:t>For treatment of symptomatic UTIs in pregnancy it is recommended to treat for seven days, except in the case where </a:t>
            </a:r>
            <a:r>
              <a:rPr lang="en-US" dirty="0" err="1"/>
              <a:t>fosfomycin</a:t>
            </a:r>
            <a:r>
              <a:rPr lang="en-US" dirty="0"/>
              <a:t> is used. A repeat urine culture should be sent a week after the antimicrobial treatment is finished to ensure that the bacteriuria has cleared.</a:t>
            </a:r>
          </a:p>
        </p:txBody>
      </p:sp>
    </p:spTree>
    <p:extLst>
      <p:ext uri="{BB962C8B-B14F-4D97-AF65-F5344CB8AC3E}">
        <p14:creationId xmlns:p14="http://schemas.microsoft.com/office/powerpoint/2010/main" val="3502208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20994098"/>
              </p:ext>
            </p:extLst>
          </p:nvPr>
        </p:nvGraphicFramePr>
        <p:xfrm>
          <a:off x="685800" y="2193926"/>
          <a:ext cx="10820400" cy="3620719"/>
        </p:xfrm>
        <a:graphic>
          <a:graphicData uri="http://schemas.openxmlformats.org/drawingml/2006/table">
            <a:tbl>
              <a:tblPr firstRow="1" bandRow="1">
                <a:tableStyleId>{5C22544A-7EE6-4342-B048-85BDC9FD1C3A}</a:tableStyleId>
              </a:tblPr>
              <a:tblGrid>
                <a:gridCol w="3606800"/>
                <a:gridCol w="3606800"/>
                <a:gridCol w="3606800"/>
              </a:tblGrid>
              <a:tr h="504413">
                <a:tc>
                  <a:txBody>
                    <a:bodyPr/>
                    <a:lstStyle/>
                    <a:p>
                      <a:r>
                        <a:rPr lang="en-US" dirty="0" smtClean="0"/>
                        <a:t>Antibiotic</a:t>
                      </a:r>
                      <a:endParaRPr lang="en-US" dirty="0"/>
                    </a:p>
                  </a:txBody>
                  <a:tcPr/>
                </a:tc>
                <a:tc>
                  <a:txBody>
                    <a:bodyPr/>
                    <a:lstStyle/>
                    <a:p>
                      <a:r>
                        <a:rPr lang="en-US" dirty="0" smtClean="0"/>
                        <a:t>dose</a:t>
                      </a:r>
                      <a:endParaRPr lang="en-US" dirty="0"/>
                    </a:p>
                  </a:txBody>
                  <a:tcPr/>
                </a:tc>
                <a:tc>
                  <a:txBody>
                    <a:bodyPr/>
                    <a:lstStyle/>
                    <a:p>
                      <a:endParaRPr lang="en-US" dirty="0"/>
                    </a:p>
                  </a:txBody>
                  <a:tcPr/>
                </a:tc>
              </a:tr>
              <a:tr h="870631">
                <a:tc>
                  <a:txBody>
                    <a:bodyPr/>
                    <a:lstStyle/>
                    <a:p>
                      <a:r>
                        <a:rPr lang="en-US" dirty="0" smtClean="0"/>
                        <a:t>Nitrofurantoin</a:t>
                      </a:r>
                      <a:endParaRPr lang="en-US" dirty="0"/>
                    </a:p>
                  </a:txBody>
                  <a:tcPr/>
                </a:tc>
                <a:tc>
                  <a:txBody>
                    <a:bodyPr/>
                    <a:lstStyle/>
                    <a:p>
                      <a:r>
                        <a:rPr lang="en-US" dirty="0" smtClean="0"/>
                        <a:t>100mg 12 hourly </a:t>
                      </a:r>
                    </a:p>
                    <a:p>
                      <a:endParaRPr lang="en-US" dirty="0"/>
                    </a:p>
                  </a:txBody>
                  <a:tcPr/>
                </a:tc>
                <a:tc>
                  <a:txBody>
                    <a:bodyPr/>
                    <a:lstStyle/>
                    <a:p>
                      <a:endParaRPr lang="en-US"/>
                    </a:p>
                  </a:txBody>
                  <a:tcPr/>
                </a:tc>
              </a:tr>
              <a:tr h="504413">
                <a:tc>
                  <a:txBody>
                    <a:bodyPr/>
                    <a:lstStyle/>
                    <a:p>
                      <a:r>
                        <a:rPr lang="en-US" dirty="0" smtClean="0"/>
                        <a:t>Cephalexin</a:t>
                      </a:r>
                    </a:p>
                  </a:txBody>
                  <a:tcPr/>
                </a:tc>
                <a:tc>
                  <a:txBody>
                    <a:bodyPr/>
                    <a:lstStyle/>
                    <a:p>
                      <a:r>
                        <a:rPr lang="en-US" dirty="0" smtClean="0"/>
                        <a:t>500mg 12 hourly </a:t>
                      </a:r>
                      <a:endParaRPr lang="en-US" dirty="0"/>
                    </a:p>
                  </a:txBody>
                  <a:tcPr/>
                </a:tc>
                <a:tc>
                  <a:txBody>
                    <a:bodyPr/>
                    <a:lstStyle/>
                    <a:p>
                      <a:endParaRPr lang="en-US"/>
                    </a:p>
                  </a:txBody>
                  <a:tcPr/>
                </a:tc>
              </a:tr>
              <a:tr h="870631">
                <a:tc>
                  <a:txBody>
                    <a:bodyPr/>
                    <a:lstStyle/>
                    <a:p>
                      <a:r>
                        <a:rPr lang="en-US" dirty="0" smtClean="0"/>
                        <a:t>Amoxicillin/ </a:t>
                      </a:r>
                      <a:r>
                        <a:rPr lang="en-US" dirty="0" err="1" smtClean="0"/>
                        <a:t>clavulanate</a:t>
                      </a:r>
                      <a:r>
                        <a:rPr lang="en-US" dirty="0" smtClean="0"/>
                        <a:t> </a:t>
                      </a:r>
                    </a:p>
                  </a:txBody>
                  <a:tcPr/>
                </a:tc>
                <a:tc>
                  <a:txBody>
                    <a:bodyPr/>
                    <a:lstStyle/>
                    <a:p>
                      <a:r>
                        <a:rPr lang="en-US" dirty="0" smtClean="0"/>
                        <a:t>500/125mg 12hourly </a:t>
                      </a:r>
                    </a:p>
                    <a:p>
                      <a:endParaRPr lang="en-US" dirty="0"/>
                    </a:p>
                  </a:txBody>
                  <a:tcPr/>
                </a:tc>
                <a:tc>
                  <a:txBody>
                    <a:bodyPr/>
                    <a:lstStyle/>
                    <a:p>
                      <a:endParaRPr lang="en-US"/>
                    </a:p>
                  </a:txBody>
                  <a:tcPr/>
                </a:tc>
              </a:tr>
              <a:tr h="870631">
                <a:tc>
                  <a:txBody>
                    <a:bodyPr/>
                    <a:lstStyle/>
                    <a:p>
                      <a:r>
                        <a:rPr lang="en-US" dirty="0" smtClean="0"/>
                        <a:t>Trimethoprim  </a:t>
                      </a:r>
                    </a:p>
                  </a:txBody>
                  <a:tcPr/>
                </a:tc>
                <a:tc>
                  <a:txBody>
                    <a:bodyPr/>
                    <a:lstStyle/>
                    <a:p>
                      <a:r>
                        <a:rPr lang="en-US" dirty="0" smtClean="0"/>
                        <a:t>300mg  24 hourly </a:t>
                      </a:r>
                    </a:p>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154845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11015"/>
            <a:ext cx="8610600" cy="1031631"/>
          </a:xfrm>
        </p:spPr>
        <p:txBody>
          <a:bodyPr/>
          <a:lstStyle/>
          <a:p>
            <a:pPr algn="l"/>
            <a:r>
              <a:rPr lang="en-US" dirty="0" smtClean="0"/>
              <a:t>Treatment of Pyelonephritis</a:t>
            </a:r>
            <a:endParaRPr lang="en-US" dirty="0"/>
          </a:p>
        </p:txBody>
      </p:sp>
      <p:sp>
        <p:nvSpPr>
          <p:cNvPr id="3" name="Content Placeholder 2"/>
          <p:cNvSpPr>
            <a:spLocks noGrp="1"/>
          </p:cNvSpPr>
          <p:nvPr>
            <p:ph idx="1"/>
          </p:nvPr>
        </p:nvSpPr>
        <p:spPr>
          <a:xfrm>
            <a:off x="685800" y="1594338"/>
            <a:ext cx="10820400" cy="4624347"/>
          </a:xfrm>
        </p:spPr>
        <p:txBody>
          <a:bodyPr/>
          <a:lstStyle/>
          <a:p>
            <a:r>
              <a:rPr lang="en-US" dirty="0"/>
              <a:t>Should be more aggressive </a:t>
            </a:r>
          </a:p>
          <a:p>
            <a:r>
              <a:rPr lang="en-US" dirty="0"/>
              <a:t>Admit to </a:t>
            </a:r>
            <a:r>
              <a:rPr lang="en-US" dirty="0" smtClean="0"/>
              <a:t>hospital some can be treated as an outpatient.</a:t>
            </a:r>
          </a:p>
          <a:p>
            <a:r>
              <a:rPr lang="en-US" dirty="0"/>
              <a:t> Patients with pyelonephritis can become dehydrated because of nausea and vomiting and need IV hydration. However, they are at high risk for the development of pulmonary edema and acute respiratory distress syndrome (ARDS</a:t>
            </a:r>
            <a:r>
              <a:rPr lang="en-US" dirty="0" smtClean="0"/>
              <a:t>).</a:t>
            </a:r>
            <a:endParaRPr lang="en-US" dirty="0"/>
          </a:p>
          <a:p>
            <a:r>
              <a:rPr lang="en-US" dirty="0"/>
              <a:t>regardless of whether they are hospitalized, antibiotics should be given parenterally, for at least the first 48 h (until the resolution of fever). Usually the treatment is initiated empirically and verified after obtaining the microbial sensitivity test results </a:t>
            </a:r>
          </a:p>
        </p:txBody>
      </p:sp>
    </p:spTree>
    <p:extLst>
      <p:ext uri="{BB962C8B-B14F-4D97-AF65-F5344CB8AC3E}">
        <p14:creationId xmlns:p14="http://schemas.microsoft.com/office/powerpoint/2010/main" val="4136281768"/>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465</TotalTime>
  <Words>1063</Words>
  <Application>Microsoft Office PowerPoint</Application>
  <PresentationFormat>Widescreen</PresentationFormat>
  <Paragraphs>127</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Century Gothic</vt:lpstr>
      <vt:lpstr>Vapor Trail</vt:lpstr>
      <vt:lpstr>Treatment of urinary tract infection during pregnancy D Hind showman</vt:lpstr>
      <vt:lpstr>Health promotion to prevent UTI </vt:lpstr>
      <vt:lpstr>Safety of antimicrobial treatment</vt:lpstr>
      <vt:lpstr>US Food and Drug Administration (FDA) categories of medications in pregnancy</vt:lpstr>
      <vt:lpstr>PowerPoint Presentation</vt:lpstr>
      <vt:lpstr>Asymptomatic bacteriuria in pregnancy</vt:lpstr>
      <vt:lpstr>Acute cystitis</vt:lpstr>
      <vt:lpstr>PowerPoint Presentation</vt:lpstr>
      <vt:lpstr>Treatment of Pyelonephritis</vt:lpstr>
      <vt:lpstr>PowerPoint Presentation</vt:lpstr>
      <vt:lpstr>PowerPoint Presentation</vt:lpstr>
      <vt:lpstr>Antimicrobial prophylaxis for urinary tract infections  in pregnancy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Treatment of urinary tract infection during pregnancy</dc:title>
  <dc:creator>Dr. Hind</dc:creator>
  <cp:lastModifiedBy>Dr. Hind</cp:lastModifiedBy>
  <cp:revision>24</cp:revision>
  <dcterms:created xsi:type="dcterms:W3CDTF">2016-10-30T12:09:07Z</dcterms:created>
  <dcterms:modified xsi:type="dcterms:W3CDTF">2019-01-28T12:05:38Z</dcterms:modified>
</cp:coreProperties>
</file>