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55"/>
  </p:notesMasterIdLst>
  <p:sldIdLst>
    <p:sldId id="313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8" r:id="rId14"/>
    <p:sldId id="266" r:id="rId15"/>
    <p:sldId id="270" r:id="rId16"/>
    <p:sldId id="26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10" r:id="rId30"/>
    <p:sldId id="283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8" r:id="rId50"/>
    <p:sldId id="307" r:id="rId51"/>
    <p:sldId id="309" r:id="rId52"/>
    <p:sldId id="311" r:id="rId53"/>
    <p:sldId id="312" r:id="rId5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174022-0A3C-4E31-BACC-526A7B3D202E}" type="datetimeFigureOut">
              <a:rPr lang="ar-IQ" smtClean="0"/>
              <a:pPr/>
              <a:t>07/07/1439</a:t>
            </a:fld>
            <a:endParaRPr lang="ar-IQ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B631C26-B534-42E7-A9D7-0AF6619945F8}" type="slidenum">
              <a:rPr lang="ar-IQ" smtClean="0"/>
              <a:pPr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9706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07/07/1439</a:t>
            </a:fld>
            <a:endParaRPr lang="ar-S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07/07/1439</a:t>
            </a:fld>
            <a:endParaRPr lang="ar-S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07/07/1439</a:t>
            </a:fld>
            <a:endParaRPr lang="ar-S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07/07/1439</a:t>
            </a:fld>
            <a:endParaRPr lang="ar-S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07/07/1439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07/07/1439</a:t>
            </a:fld>
            <a:endParaRPr lang="ar-SA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07/07/1439</a:t>
            </a:fld>
            <a:endParaRPr lang="ar-SA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07/07/1439</a:t>
            </a:fld>
            <a:endParaRPr lang="ar-SA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07/07/1439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07/07/1439</a:t>
            </a:fld>
            <a:endParaRPr lang="ar-SA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3812" y="1700808"/>
            <a:ext cx="261783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000" b="1" i="1" dirty="0" smtClean="0"/>
              <a:t>Trauma</a:t>
            </a:r>
            <a:endParaRPr lang="ar-IQ" sz="6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3212976"/>
            <a:ext cx="126348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 smtClean="0"/>
              <a:t>BY</a:t>
            </a:r>
          </a:p>
          <a:p>
            <a:r>
              <a:rPr lang="en-US" dirty="0" smtClean="0"/>
              <a:t>Dr ALI ADIL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2812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760640" cy="323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1835696" y="4077072"/>
            <a:ext cx="381739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high velocity missile passing through gelatin block</a:t>
            </a:r>
            <a:endParaRPr lang="ar-IQ" sz="1400" dirty="0" smtClean="0"/>
          </a:p>
          <a:p>
            <a:endParaRPr lang="ar-IQ" sz="1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67544" y="4653136"/>
            <a:ext cx="6063455" cy="14773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The high-velocity bullet crushes particles of the human body</a:t>
            </a:r>
          </a:p>
          <a:p>
            <a:pPr algn="l" rtl="0"/>
            <a:r>
              <a:rPr lang="en-US" dirty="0" smtClean="0"/>
              <a:t>in its pathway and produces lateral acceleration away from the</a:t>
            </a:r>
          </a:p>
          <a:p>
            <a:pPr algn="l" rtl="0"/>
            <a:r>
              <a:rPr lang="en-US" dirty="0" smtClean="0"/>
              <a:t>point of impact.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So it cause cavitations.</a:t>
            </a:r>
          </a:p>
          <a:p>
            <a:pPr algn="l" rtl="0">
              <a:buFont typeface="Wingdings" pitchFamily="2" charset="2"/>
              <a:buChar char="v"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71600" y="1268760"/>
            <a:ext cx="748883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Blunt trauma is divided into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      Direct  (at site of injury)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      Indirect ( away from site of impact) especially in crushing injury.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      Motor vehicle accident (MVA) is the most common type.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       Ejection from a vehicle is associated with a significantly greater</a:t>
            </a:r>
          </a:p>
          <a:p>
            <a:pPr algn="l" rtl="0"/>
            <a:r>
              <a:rPr lang="en-US" dirty="0" smtClean="0"/>
              <a:t>          incidence of severe injury.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      The use of seatbelts reduces the risk of death or serious injury for         front-seat occupants by approximately 45 per cent.</a:t>
            </a:r>
            <a:endParaRPr lang="ar-IQ" dirty="0" smtClean="0"/>
          </a:p>
          <a:p>
            <a:pPr algn="l" rtl="0"/>
            <a:r>
              <a:rPr lang="en-US" dirty="0" smtClean="0"/>
              <a:t> </a:t>
            </a:r>
          </a:p>
          <a:p>
            <a:pPr algn="l" rtl="0">
              <a:buFont typeface="Courier New" pitchFamily="49" charset="0"/>
              <a:buChar char="o"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26982" y="3789040"/>
            <a:ext cx="722939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 Risk of seatbelt injuries: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  have a four-fold increase in thoracic trauma.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 eight-fold increase in intraabdominal trauma.</a:t>
            </a:r>
          </a:p>
          <a:p>
            <a:pPr algn="l" rtl="0"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908720"/>
            <a:ext cx="66967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1187624" y="5805264"/>
            <a:ext cx="63957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IQ" dirty="0" smtClean="0"/>
              <a:t> </a:t>
            </a:r>
            <a:r>
              <a:rPr lang="en-US" dirty="0" smtClean="0"/>
              <a:t> Seatbelt mark after MVA.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11560" y="2276872"/>
            <a:ext cx="2225354" cy="221599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b="1" i="1" u="sng" dirty="0" smtClean="0">
                <a:solidFill>
                  <a:srgbClr val="00B0F0"/>
                </a:solidFill>
              </a:rPr>
              <a:t>Patient factors:</a:t>
            </a:r>
            <a:endParaRPr lang="en-US" sz="2400" u="sng" dirty="0" smtClean="0">
              <a:solidFill>
                <a:srgbClr val="00B0F0"/>
              </a:solidFill>
            </a:endParaRPr>
          </a:p>
          <a:p>
            <a:pPr algn="l" rtl="0"/>
            <a:r>
              <a:rPr lang="en-US" sz="2400" dirty="0" smtClean="0"/>
              <a:t>It include: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 Age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 Comorbidities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 Drugs taken</a:t>
            </a:r>
          </a:p>
          <a:p>
            <a:endParaRPr lang="ar-IQ" dirty="0"/>
          </a:p>
        </p:txBody>
      </p:sp>
      <p:sp>
        <p:nvSpPr>
          <p:cNvPr id="3" name="مربع نص 2"/>
          <p:cNvSpPr txBox="1"/>
          <p:nvPr/>
        </p:nvSpPr>
        <p:spPr>
          <a:xfrm>
            <a:off x="819507" y="980728"/>
            <a:ext cx="7784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Airbag reduce the risk of injury and death by 30% but also has certain risk especially on children.</a:t>
            </a:r>
            <a:endParaRPr lang="ar-IQ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95536" y="4365104"/>
            <a:ext cx="8354146" cy="15081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i="1" dirty="0" smtClean="0"/>
              <a:t>Obvious injuries: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i="1" dirty="0" smtClean="0"/>
              <a:t>Injuries which are visible externally, so they add E ( for exposure) to the ABCDE of ATLS.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i="1" dirty="0" smtClean="0"/>
              <a:t> e.g penetrating or inhalational injury.</a:t>
            </a:r>
          </a:p>
          <a:p>
            <a:pPr algn="l" rtl="0"/>
            <a:endParaRPr lang="en-US" i="1" dirty="0" smtClean="0"/>
          </a:p>
          <a:p>
            <a:pPr algn="l" rtl="0"/>
            <a:r>
              <a:rPr lang="en-US" i="1" dirty="0" smtClean="0"/>
              <a:t>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10392" y="764704"/>
            <a:ext cx="871008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ASSESSMENT AND MANAGEMENT OF THE SERIOUSLY INJURED :</a:t>
            </a:r>
          </a:p>
          <a:p>
            <a:pPr algn="l" rtl="0"/>
            <a:r>
              <a:rPr lang="en-US" b="1" dirty="0" smtClean="0"/>
              <a:t>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following major trauma there a trimodal death distribution: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/>
              <a:t>Immediate, 50 %of all deaths. </a:t>
            </a:r>
            <a:r>
              <a:rPr lang="en-US" dirty="0" smtClean="0"/>
              <a:t>No chance of life, mostly caused by sever head or cardiopulmonary injury.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/>
              <a:t>Early, within the first few hours, </a:t>
            </a:r>
            <a:r>
              <a:rPr lang="en-US" dirty="0" smtClean="0"/>
              <a:t>result from failure of oxygenation of tissues due to airway or breathing or circulation problem</a:t>
            </a:r>
            <a:r>
              <a:rPr lang="en-US" b="1" dirty="0" smtClean="0"/>
              <a:t>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/>
              <a:t>Late, 20 per cent of deaths. </a:t>
            </a:r>
            <a:r>
              <a:rPr lang="en-US" dirty="0" smtClean="0"/>
              <a:t>From multiorgan failure or sepsis</a:t>
            </a:r>
            <a:r>
              <a:rPr lang="en-US" b="1" dirty="0" smtClean="0"/>
              <a:t>.</a:t>
            </a:r>
            <a:endParaRPr lang="ar-IQ" dirty="0" smtClean="0"/>
          </a:p>
          <a:p>
            <a:endParaRPr lang="en-US" b="1" dirty="0" smtClean="0"/>
          </a:p>
        </p:txBody>
      </p:sp>
      <p:sp>
        <p:nvSpPr>
          <p:cNvPr id="4" name="مربع نص 3"/>
          <p:cNvSpPr txBox="1"/>
          <p:nvPr/>
        </p:nvSpPr>
        <p:spPr>
          <a:xfrm>
            <a:off x="0" y="3284984"/>
            <a:ext cx="9001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The key to successful work and saving the lives of severely injured patient is by teamwork (</a:t>
            </a:r>
            <a:r>
              <a:rPr lang="en-US" b="1" dirty="0" smtClean="0"/>
              <a:t>multidisciplinary team approach)</a:t>
            </a:r>
            <a:r>
              <a:rPr lang="en-US" dirty="0" smtClean="0"/>
              <a:t> 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27584" y="980728"/>
            <a:ext cx="680866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i="1" dirty="0" smtClean="0"/>
              <a:t>PRIMARY SURVEY AND RESUSCITATION :</a:t>
            </a:r>
            <a:endParaRPr lang="ar-IQ" sz="2400" i="1" dirty="0" smtClean="0"/>
          </a:p>
          <a:p>
            <a:pPr algn="l" rtl="0"/>
            <a:r>
              <a:rPr lang="en-US" sz="2400" b="1" i="1" dirty="0" smtClean="0"/>
              <a:t> 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83568" y="1556792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i="1" dirty="0" smtClean="0"/>
              <a:t>ATLS:</a:t>
            </a:r>
          </a:p>
          <a:p>
            <a:pPr algn="l" rtl="0"/>
            <a:r>
              <a:rPr lang="en-US" dirty="0" smtClean="0"/>
              <a:t>A protocol used worldwide in the management of trauma, its divided into:</a:t>
            </a:r>
          </a:p>
          <a:p>
            <a:pPr algn="l" rtl="0"/>
            <a:r>
              <a:rPr lang="en-US" b="1" i="1" u="sng" dirty="0" smtClean="0"/>
              <a:t>primary survey: </a:t>
            </a:r>
            <a:r>
              <a:rPr lang="en-US" b="1" dirty="0" smtClean="0"/>
              <a:t>ABCDE system </a:t>
            </a:r>
            <a:r>
              <a:rPr lang="en-US" dirty="0" smtClean="0"/>
              <a:t>designed for diagnosis and treatment of life threatening injuries it include: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A airway with cervical spine protection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B breathing and ventilation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C circulation haemorrhage control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D disability  (neurological status)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E exposure (completely undress the patient).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51521" y="692696"/>
            <a:ext cx="864096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Airway with cervical spine protection:</a:t>
            </a:r>
          </a:p>
          <a:p>
            <a:pPr algn="l" rtl="0"/>
            <a:r>
              <a:rPr lang="ar-IQ" b="1" dirty="0" smtClean="0"/>
              <a:t> </a:t>
            </a:r>
            <a:r>
              <a:rPr lang="en-US" b="1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Ensuring Airway patency is the most vital step so it’s the first to be assessed, and this can be done by</a:t>
            </a:r>
            <a:r>
              <a:rPr lang="en-US" b="1" dirty="0" smtClean="0"/>
              <a:t>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Establishing a vocal response from the patient.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clearing the mouth and suctioning. ( blood, foreign bodies)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jaw thrust or chin lift.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nasopharyngeal or Guedel airway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Definitive airway (endotracheal tube) if Glascow coma scale (GSC) ≤ 8.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Tracheostomy if there sever injury to the upper airway.</a:t>
            </a:r>
          </a:p>
          <a:p>
            <a:pPr marL="342900" indent="-342900" algn="l" rtl="0"/>
            <a:r>
              <a:rPr lang="en-US" dirty="0" smtClean="0"/>
              <a:t>       Any patient with sever head injury should be suspected to have a cervical spine injury until proven otherwise and should be immobilized with a collar.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irway adjun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airway adjun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476672"/>
            <a:ext cx="81582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/>
              <a:t>Breathing and ventilation:</a:t>
            </a:r>
          </a:p>
          <a:p>
            <a:pPr algn="l"/>
            <a:endParaRPr lang="en-US" b="1" dirty="0" smtClean="0"/>
          </a:p>
          <a:p>
            <a:pPr algn="l"/>
            <a:r>
              <a:rPr lang="en-US" dirty="0" smtClean="0"/>
              <a:t>After ensuring a patent airway, the chest should assessed by a complete examination to ascertain a good air entry and proper ventilation. </a:t>
            </a:r>
            <a:endParaRPr lang="ar-IQ" dirty="0" smtClean="0"/>
          </a:p>
          <a:p>
            <a:pPr algn="l" rtl="0"/>
            <a:r>
              <a:rPr lang="en-US" dirty="0" smtClean="0"/>
              <a:t>Life threatening chest injuries should be identified at this time and treated, including: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  flail chest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Tention pneumothorax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Open pneumothorax (Open sucking wound)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Massive haemothorax</a:t>
            </a:r>
          </a:p>
          <a:p>
            <a:pPr marL="342900" indent="-342900" algn="l" rtl="0"/>
            <a:endParaRPr lang="en-US" dirty="0" smtClean="0"/>
          </a:p>
          <a:p>
            <a:pPr marL="342900" indent="-342900" algn="l" rtl="0"/>
            <a:r>
              <a:rPr lang="en-US" dirty="0" smtClean="0"/>
              <a:t>Critical findings which pay attention to sever chest injury: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tracheal deviation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absence of or asymmetry of breath sounds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Hyper resonance or dullness on percussion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Decrease oxygenation despite a patent airway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87624" y="692696"/>
            <a:ext cx="22497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/>
              <a:t>TRAUMA</a:t>
            </a:r>
            <a:endParaRPr lang="ar-IQ" sz="4400" i="1" dirty="0"/>
          </a:p>
        </p:txBody>
      </p:sp>
      <p:sp>
        <p:nvSpPr>
          <p:cNvPr id="5" name="مستطيل 4"/>
          <p:cNvSpPr/>
          <p:nvPr/>
        </p:nvSpPr>
        <p:spPr>
          <a:xfrm>
            <a:off x="1043608" y="177281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Trauma is the study of medical problems associated with physical Injury,</a:t>
            </a:r>
          </a:p>
          <a:p>
            <a:pPr algn="l"/>
            <a:r>
              <a:rPr lang="en-US" dirty="0" smtClean="0"/>
              <a:t>including thermal, ionising radiation and chemical but the most common force is the mechanical one.</a:t>
            </a:r>
            <a:endParaRPr lang="ar-IQ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1043608" y="278092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it is the leading cause of death and disability in the first four decades</a:t>
            </a:r>
          </a:p>
          <a:p>
            <a:pPr algn="l"/>
            <a:r>
              <a:rPr lang="en-US" dirty="0" smtClean="0"/>
              <a:t>of life and is the third most common cause of death overall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908720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Circulation and control of bleeding</a:t>
            </a:r>
          </a:p>
          <a:p>
            <a:pPr algn="l" rtl="0"/>
            <a:r>
              <a:rPr lang="en-US" dirty="0" smtClean="0"/>
              <a:t>While emergency team working on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  </a:t>
            </a:r>
            <a:r>
              <a:rPr lang="en-US" dirty="0" smtClean="0"/>
              <a:t>other team members will assess three critical clinical observations :</a:t>
            </a:r>
          </a:p>
          <a:p>
            <a:pPr algn="l" rtl="0"/>
            <a:endParaRPr lang="en-US" b="1" dirty="0" smtClean="0"/>
          </a:p>
        </p:txBody>
      </p:sp>
      <p:sp>
        <p:nvSpPr>
          <p:cNvPr id="5" name="مربع نص 4"/>
          <p:cNvSpPr txBox="1"/>
          <p:nvPr/>
        </p:nvSpPr>
        <p:spPr>
          <a:xfrm>
            <a:off x="662793" y="1988840"/>
            <a:ext cx="212622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0"/>
            <a:r>
              <a:rPr lang="en-US" dirty="0" smtClean="0"/>
              <a:t>1. </a:t>
            </a:r>
            <a:r>
              <a:rPr lang="en-US" b="1" dirty="0" smtClean="0"/>
              <a:t>Conscious level. </a:t>
            </a:r>
          </a:p>
          <a:p>
            <a:pPr algn="l" rtl="0"/>
            <a:r>
              <a:rPr lang="en-US" b="1" dirty="0" smtClean="0"/>
              <a:t>  </a:t>
            </a:r>
            <a:r>
              <a:rPr lang="en-US" dirty="0" smtClean="0"/>
              <a:t>2</a:t>
            </a:r>
            <a:r>
              <a:rPr lang="en-US" b="1" dirty="0" smtClean="0"/>
              <a:t>. Skin colour. </a:t>
            </a:r>
          </a:p>
          <a:p>
            <a:pPr algn="l" rtl="0"/>
            <a:r>
              <a:rPr lang="en-US" b="1" dirty="0" smtClean="0"/>
              <a:t>  3. Pulse</a:t>
            </a:r>
          </a:p>
          <a:p>
            <a:pPr algn="l" rtl="0"/>
            <a:endParaRPr lang="ar-IQ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83568" y="2564904"/>
            <a:ext cx="685181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endParaRPr lang="en-US" dirty="0" smtClean="0"/>
          </a:p>
          <a:p>
            <a:endParaRPr lang="ar-IQ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95536" y="2852936"/>
            <a:ext cx="6773165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And perform the following actions:</a:t>
            </a:r>
          </a:p>
          <a:p>
            <a:pPr algn="l" rtl="0"/>
            <a:r>
              <a:rPr lang="ar-IQ" dirty="0" smtClean="0"/>
              <a:t> </a:t>
            </a:r>
            <a:r>
              <a:rPr lang="en-US" dirty="0" smtClean="0"/>
              <a:t> 1. Two large-bore cannulae for intravenous access</a:t>
            </a:r>
          </a:p>
          <a:p>
            <a:pPr algn="l" rtl="0"/>
            <a:r>
              <a:rPr lang="en-US" dirty="0" smtClean="0"/>
              <a:t>   2. Withdrawal of blood for hematological investigation</a:t>
            </a:r>
          </a:p>
          <a:p>
            <a:pPr algn="l" rtl="0"/>
            <a:r>
              <a:rPr lang="en-US" dirty="0" smtClean="0"/>
              <a:t>   3. Initiation of intravenous fluid, blood or blood substituents</a:t>
            </a:r>
          </a:p>
          <a:p>
            <a:pPr algn="l" rtl="0"/>
            <a:r>
              <a:rPr lang="en-US" dirty="0" smtClean="0"/>
              <a:t>   4. Measurement of blood pressure and monitoring of urine output (after introduction of Foleys catheter)</a:t>
            </a:r>
          </a:p>
          <a:p>
            <a:pPr algn="l" rtl="0"/>
            <a:r>
              <a:rPr lang="en-US" dirty="0" smtClean="0"/>
              <a:t>   5. Looking for external hemorrhage and control of it if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7" y="476672"/>
            <a:ext cx="835292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Disability:</a:t>
            </a:r>
          </a:p>
          <a:p>
            <a:pPr algn="l"/>
            <a:endParaRPr lang="en-US" sz="2400" b="1" dirty="0" smtClean="0"/>
          </a:p>
          <a:p>
            <a:pPr algn="l" rtl="0"/>
            <a:r>
              <a:rPr lang="ar-IQ" dirty="0" smtClean="0"/>
              <a:t> </a:t>
            </a:r>
            <a:r>
              <a:rPr lang="en-US" dirty="0" smtClean="0"/>
              <a:t>Examination of the neurological system for head injury by: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 examination of the pupil for size and reactivity.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 GCS.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This should be repeated regularly.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Causes of disturbed level of consciousness other than head injury e.g hypovolemia, hypoglycemia ,alcohol and drug abuse should be identified and treated.</a:t>
            </a:r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441576" y="3212976"/>
            <a:ext cx="14541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Exposure:</a:t>
            </a:r>
          </a:p>
          <a:p>
            <a:pPr algn="l"/>
            <a:endParaRPr lang="en-US" sz="2400" b="1" dirty="0" smtClean="0"/>
          </a:p>
          <a:p>
            <a:pPr algn="l"/>
            <a:endParaRPr lang="en-US" sz="2400" b="1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395536" y="3645024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ar-IQ" dirty="0" smtClean="0"/>
              <a:t> </a:t>
            </a:r>
            <a:r>
              <a:rPr lang="en-US" dirty="0" smtClean="0"/>
              <a:t>The patient must be fully exposed and examined front and back using a carefully controlled log roll.</a:t>
            </a:r>
            <a:endParaRPr lang="ar-IQ" dirty="0" smtClean="0"/>
          </a:p>
          <a:p>
            <a:pPr algn="l" rtl="0"/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620688"/>
            <a:ext cx="4126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Adjuncts to the primary survey</a:t>
            </a:r>
            <a:endParaRPr lang="ar-IQ" sz="2400" dirty="0"/>
          </a:p>
        </p:txBody>
      </p:sp>
      <p:sp>
        <p:nvSpPr>
          <p:cNvPr id="3" name="مستطيل 2"/>
          <p:cNvSpPr/>
          <p:nvPr/>
        </p:nvSpPr>
        <p:spPr>
          <a:xfrm>
            <a:off x="611560" y="1340768"/>
            <a:ext cx="6174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Blood tests – full blood count, urea and electrolytes, clotting</a:t>
            </a:r>
          </a:p>
          <a:p>
            <a:pPr algn="l"/>
            <a:r>
              <a:rPr lang="en-US" dirty="0" smtClean="0"/>
              <a:t>screen, glucose, toxicology, cross-match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ECG, pulse oximetry, arterial blood gas (ABG)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Two wide-bore cannulae for intravenous fluids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Urinary and gastric catheters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Radiographs of the cervical spine, chest and pelvis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27784" y="620688"/>
            <a:ext cx="326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SECONDARY SURVEY</a:t>
            </a:r>
            <a:endParaRPr lang="ar-IQ" sz="2800" dirty="0"/>
          </a:p>
        </p:txBody>
      </p:sp>
      <p:sp>
        <p:nvSpPr>
          <p:cNvPr id="3" name="مستطيل 2"/>
          <p:cNvSpPr/>
          <p:nvPr/>
        </p:nvSpPr>
        <p:spPr>
          <a:xfrm>
            <a:off x="323528" y="1484784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Can be done after controlling the life threatening injury (may take place shortly after admission, the following morning on the ward round or sometimes </a:t>
            </a:r>
            <a:r>
              <a:rPr lang="en-US" dirty="0"/>
              <a:t>a week later when the patient first regains consciousness). </a:t>
            </a:r>
            <a:endParaRPr lang="en-US" dirty="0" smtClean="0"/>
          </a:p>
          <a:p>
            <a:pPr algn="l" rtl="0"/>
            <a:r>
              <a:rPr lang="en-US" dirty="0" smtClean="0"/>
              <a:t>it’s a head to toe examination or look every where approach.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the goal is to find other injuries.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the history is abbreviated by the ‘AMPLE’ mnemonic: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4680520" cy="226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332656"/>
            <a:ext cx="82090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Secondary survey physical examination :</a:t>
            </a:r>
          </a:p>
          <a:p>
            <a:pPr algn="l" rtl="0"/>
            <a:endParaRPr lang="en-US" sz="2000" b="1" dirty="0" smtClean="0"/>
          </a:p>
          <a:p>
            <a:pPr marL="457200" indent="-457200" algn="l" rtl="0">
              <a:buAutoNum type="arabicPeriod"/>
            </a:pPr>
            <a:r>
              <a:rPr lang="en-US" sz="2000" b="1" dirty="0" smtClean="0"/>
              <a:t>Head and face, Look for: 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sz="2000" dirty="0" smtClean="0"/>
              <a:t>penetrating injuries and depressed fractures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sz="2000" dirty="0" smtClean="0"/>
              <a:t>Facial wounds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sz="2000" dirty="0" smtClean="0"/>
              <a:t>Rhinorrhea and otorrhea.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sz="2000" dirty="0" smtClean="0"/>
              <a:t>Ecchymosis, e.g battle sign</a:t>
            </a:r>
          </a:p>
          <a:p>
            <a:pPr marL="457200" indent="-457200" algn="l" rtl="0"/>
            <a:endParaRPr lang="en-US" sz="2000" dirty="0" smtClean="0"/>
          </a:p>
          <a:p>
            <a:pPr algn="l"/>
            <a:r>
              <a:rPr lang="ar-IQ" sz="2000" b="1" dirty="0" smtClean="0"/>
              <a:t> </a:t>
            </a:r>
            <a:r>
              <a:rPr lang="en-US" sz="2000" b="1" dirty="0" smtClean="0"/>
              <a:t>2. Neck. </a:t>
            </a:r>
            <a:r>
              <a:rPr lang="en-US" sz="2000" dirty="0" smtClean="0"/>
              <a:t>Inspect and palpate the cervical spine anteriorly and</a:t>
            </a:r>
          </a:p>
          <a:p>
            <a:pPr algn="l" rtl="0"/>
            <a:r>
              <a:rPr lang="en-US" sz="2000" dirty="0" smtClean="0"/>
              <a:t>posteriorly for haematomas, crepitus, tenderness and </a:t>
            </a:r>
            <a:r>
              <a:rPr lang="ar-IQ" sz="2000" dirty="0"/>
              <a:t> </a:t>
            </a:r>
            <a:r>
              <a:rPr lang="en-US" sz="2000" dirty="0"/>
              <a:t>evidence</a:t>
            </a:r>
            <a:r>
              <a:rPr lang="ar-IQ" sz="2000" dirty="0"/>
              <a:t> </a:t>
            </a:r>
            <a:r>
              <a:rPr lang="en-US" sz="2000" dirty="0" smtClean="0"/>
              <a:t> of steps on palpation  .                                                                                               </a:t>
            </a:r>
            <a:endParaRPr lang="en-US" sz="2000" b="1" dirty="0" smtClean="0"/>
          </a:p>
          <a:p>
            <a:pPr marL="457200" indent="-457200" algn="l" rtl="0"/>
            <a:r>
              <a:rPr lang="en-US" sz="2000" b="1" dirty="0" smtClean="0"/>
              <a:t>3</a:t>
            </a:r>
            <a:r>
              <a:rPr lang="en-US" sz="2000" dirty="0" smtClean="0"/>
              <a:t>. Chest, as described in primary survey.</a:t>
            </a:r>
          </a:p>
          <a:p>
            <a:pPr marL="457200" indent="-457200" algn="l" rtl="0"/>
            <a:r>
              <a:rPr lang="en-US" sz="2000" b="1" dirty="0" smtClean="0"/>
              <a:t>4</a:t>
            </a:r>
            <a:r>
              <a:rPr lang="en-US" sz="2000" dirty="0" smtClean="0"/>
              <a:t>. Neurological examination</a:t>
            </a:r>
          </a:p>
          <a:p>
            <a:pPr marL="457200" indent="-457200" algn="l" rtl="0"/>
            <a:r>
              <a:rPr lang="en-US" sz="2000" b="1" dirty="0" smtClean="0"/>
              <a:t>5</a:t>
            </a:r>
            <a:r>
              <a:rPr lang="en-US" sz="2000" dirty="0" smtClean="0"/>
              <a:t>. Abdominal examination, 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000" dirty="0" smtClean="0"/>
              <a:t> inspect for bruising, penetrating wound, distention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000" dirty="0" smtClean="0"/>
              <a:t>Palpate for any tenderness, guarding and rigidity.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000" dirty="0" smtClean="0"/>
              <a:t>PR for bleeding, prostate .</a:t>
            </a:r>
          </a:p>
          <a:p>
            <a:pPr marL="457200" indent="-457200" algn="l" rtl="0"/>
            <a:r>
              <a:rPr lang="en-US" sz="2000" b="1" dirty="0" smtClean="0"/>
              <a:t>6</a:t>
            </a:r>
            <a:r>
              <a:rPr lang="en-US" sz="2000" dirty="0" smtClean="0"/>
              <a:t>. </a:t>
            </a:r>
            <a:r>
              <a:rPr lang="en-US" sz="2000" b="1" dirty="0" smtClean="0"/>
              <a:t>Extremities. </a:t>
            </a:r>
            <a:r>
              <a:rPr lang="en-US" sz="2000" dirty="0" smtClean="0"/>
              <a:t>Look for any bleeding or deformity( if so try to align it).</a:t>
            </a:r>
          </a:p>
          <a:p>
            <a:pPr marL="457200" indent="-457200" algn="l" rtl="0"/>
            <a:endParaRPr lang="ar-IQ" sz="2000" dirty="0" smtClean="0"/>
          </a:p>
          <a:p>
            <a:pPr algn="l" rtl="0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764024"/>
            <a:ext cx="712879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/>
            <a:r>
              <a:rPr lang="en-US" b="1" dirty="0" smtClean="0"/>
              <a:t>7. Log roll</a:t>
            </a:r>
            <a:r>
              <a:rPr lang="en-US" dirty="0" smtClean="0"/>
              <a:t>. Its careful turning of the patient to examine the posterior aspect for any tenderness, or signs of injury (palpate the whole length of the vertebral column.</a:t>
            </a:r>
          </a:p>
          <a:p>
            <a:pPr marL="457200" indent="-457200" algn="l" rtl="0"/>
            <a:endParaRPr lang="en-US" sz="2400" b="1" i="1" dirty="0" smtClean="0"/>
          </a:p>
          <a:p>
            <a:pPr marL="457200" indent="-457200" algn="l" rtl="0"/>
            <a:r>
              <a:rPr lang="en-US" sz="2400" b="1" i="1" dirty="0" smtClean="0"/>
              <a:t>Special group consideration</a:t>
            </a:r>
            <a:r>
              <a:rPr lang="en-US" dirty="0" smtClean="0"/>
              <a:t>:</a:t>
            </a:r>
          </a:p>
          <a:p>
            <a:pPr marL="457200" indent="-457200" algn="l" rtl="0">
              <a:buAutoNum type="arabicPeriod"/>
            </a:pPr>
            <a:r>
              <a:rPr lang="en-US" b="1" dirty="0" smtClean="0"/>
              <a:t>Children:</a:t>
            </a:r>
          </a:p>
          <a:p>
            <a:pPr marL="457200" indent="-457200" algn="l" rtl="0"/>
            <a:r>
              <a:rPr lang="en-US" dirty="0" smtClean="0"/>
              <a:t>        Injury is the leading cause of mortality among children and adolescents. They are more prone to sever injuries due to: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dirty="0" smtClean="0"/>
              <a:t>Large surface area compared to Small body mass lead to rapid hypothermia.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dirty="0" smtClean="0"/>
              <a:t>Less fat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dirty="0" smtClean="0"/>
              <a:t>Immature skeleton</a:t>
            </a:r>
          </a:p>
          <a:p>
            <a:pPr marL="457200" indent="-457200" algn="l" rtl="0"/>
            <a:endParaRPr lang="en-US" dirty="0" smtClean="0"/>
          </a:p>
          <a:p>
            <a:pPr marL="457200" indent="-457200" algn="l" rtl="0"/>
            <a:r>
              <a:rPr lang="en-US" dirty="0" smtClean="0"/>
              <a:t>2.    </a:t>
            </a:r>
            <a:r>
              <a:rPr lang="en-US" b="1" dirty="0" smtClean="0"/>
              <a:t>Elderly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dirty="0" smtClean="0"/>
              <a:t> high mortality from chest injuries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dirty="0" smtClean="0"/>
              <a:t>As the heart rate decrease by age or medication there will be masking of hypovolemia.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dirty="0" smtClean="0"/>
              <a:t>Brain atrophy protect from contusion.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dirty="0" smtClean="0"/>
              <a:t>Osteoporosis and osteoarthritis lead to higher risk of spinal fractures after minor trauma.</a:t>
            </a:r>
          </a:p>
          <a:p>
            <a:pPr marL="457200" indent="-457200"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40953" y="980728"/>
            <a:ext cx="780751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3.   </a:t>
            </a:r>
            <a:r>
              <a:rPr lang="en-US" b="1" dirty="0" smtClean="0"/>
              <a:t>Pregnancy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The fundamental principles of the ATLS system remain the same.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always pregnancy should be excluded in child bearing age female.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the gravid uterus in 3</a:t>
            </a:r>
            <a:r>
              <a:rPr lang="en-US" baseline="30000" dirty="0" smtClean="0"/>
              <a:t>rd</a:t>
            </a:r>
            <a:r>
              <a:rPr lang="en-US" dirty="0" smtClean="0"/>
              <a:t> trimester should manually displaced to the left side to relieve pressure on the IVC and increase the venous return.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 their increase in intravascular volume in pregnancy so they can tolerate hypovolemia more. </a:t>
            </a:r>
            <a:endParaRPr lang="ar-IQ" dirty="0" smtClean="0"/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95536" y="476672"/>
            <a:ext cx="835292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i="1" dirty="0" smtClean="0"/>
              <a:t>Torso trauma</a:t>
            </a:r>
          </a:p>
          <a:p>
            <a:pPr algn="l" rtl="0"/>
            <a:r>
              <a:rPr lang="en-US" dirty="0" smtClean="0"/>
              <a:t>The torso is generally regarded as the area between the neck and the groin, made up of the thorax and abdomen. </a:t>
            </a:r>
            <a:endParaRPr lang="en-US" b="1" i="1" dirty="0" smtClean="0"/>
          </a:p>
          <a:p>
            <a:pPr algn="l"/>
            <a:r>
              <a:rPr lang="en-US" dirty="0" smtClean="0"/>
              <a:t> </a:t>
            </a:r>
          </a:p>
          <a:p>
            <a:pPr algn="l" rtl="0"/>
            <a:endParaRPr lang="ar-IQ" sz="36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59766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475656" y="594928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/>
              <a:t>Causes of death in trauma. CNS, central nervous system;</a:t>
            </a:r>
          </a:p>
          <a:p>
            <a:pPr algn="l" rtl="0"/>
            <a:r>
              <a:rPr lang="en-US" sz="1600" dirty="0" smtClean="0"/>
              <a:t>MOF, multiple organ failure</a:t>
            </a:r>
            <a:endParaRPr lang="ar-IQ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4802" y="620688"/>
            <a:ext cx="1983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Junctional zones</a:t>
            </a:r>
            <a:endParaRPr lang="ar-IQ" sz="2000" dirty="0"/>
          </a:p>
        </p:txBody>
      </p:sp>
      <p:sp>
        <p:nvSpPr>
          <p:cNvPr id="3" name="مستطيل 2"/>
          <p:cNvSpPr/>
          <p:nvPr/>
        </p:nvSpPr>
        <p:spPr>
          <a:xfrm>
            <a:off x="323528" y="1124744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Neck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Mediastinum: its major vessels and the heart is also an extremely high-risk area for penetrating wounds.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Diaphragm: suspected in lower chest or upper abdominal injuries.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dirty="0" smtClean="0"/>
              <a:t> Groin and pelvis: The pelvis contains a large plexus of vessels, both venous and arterial.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Retroperitoneum: difficult to diagnose injuries, the best diagnostic tool is CT scan.</a:t>
            </a:r>
            <a:endParaRPr lang="ar-IQ" dirty="0" smtClean="0"/>
          </a:p>
          <a:p>
            <a:pPr algn="l" rtl="0">
              <a:buFont typeface="Wingdings" pitchFamily="2" charset="2"/>
              <a:buChar char="v"/>
            </a:pPr>
            <a:endParaRPr lang="en-US" dirty="0" smtClean="0"/>
          </a:p>
          <a:p>
            <a:pPr algn="l" rtl="0"/>
            <a:r>
              <a:rPr lang="en-US" dirty="0" smtClean="0"/>
              <a:t>The retroperitoneum is divided into three zones </a:t>
            </a:r>
          </a:p>
          <a:p>
            <a:pPr algn="l"/>
            <a:r>
              <a:rPr lang="en-US" b="1" dirty="0" smtClean="0"/>
              <a:t>1 Zone 1 (central): central haematomas should always be</a:t>
            </a:r>
          </a:p>
          <a:p>
            <a:pPr algn="l" rtl="0"/>
            <a:r>
              <a:rPr lang="en-US" dirty="0" smtClean="0"/>
              <a:t>explored, once proximal and distal vascular control has been obtained.</a:t>
            </a:r>
          </a:p>
          <a:p>
            <a:pPr algn="l"/>
            <a:r>
              <a:rPr lang="en-US" b="1" dirty="0" smtClean="0"/>
              <a:t>2 Zone 2 (lateral): lateral haematomas are usually renal in</a:t>
            </a:r>
          </a:p>
          <a:p>
            <a:pPr algn="l" rtl="0"/>
            <a:r>
              <a:rPr lang="ar-IQ" dirty="0" smtClean="0"/>
              <a:t> </a:t>
            </a:r>
            <a:r>
              <a:rPr lang="en-US" dirty="0" smtClean="0"/>
              <a:t>origin and can be managed non-operatively, they may sometimes require angioembolisation..</a:t>
            </a:r>
          </a:p>
          <a:p>
            <a:pPr algn="l"/>
            <a:r>
              <a:rPr lang="en-US" b="1" dirty="0" smtClean="0"/>
              <a:t>3 Zone 3 (pelvic): pelvic haematomas are exceptionally difficult</a:t>
            </a:r>
          </a:p>
          <a:p>
            <a:pPr algn="l" rtl="0"/>
            <a:r>
              <a:rPr lang="en-US" dirty="0" smtClean="0"/>
              <a:t>to control and, whenever possible, should not be opened; they should be controlled with packing (intra- or extra peritoneal) and angioembolisation.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052736"/>
            <a:ext cx="583264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5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347048" cy="8412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Management of trauma</a:t>
            </a:r>
            <a:endParaRPr lang="ar-IQ" sz="20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42515" y="1772816"/>
            <a:ext cx="8605949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i="1" u="sng" dirty="0" smtClean="0"/>
              <a:t>The importance of time: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time is one of the most vital factors that separate patient from death.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i="1" u="sng" dirty="0" smtClean="0"/>
              <a:t>Zero time</a:t>
            </a:r>
            <a:r>
              <a:rPr lang="en-US" dirty="0" smtClean="0"/>
              <a:t>, the person/patient is at their normal baseline.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Then there is some interaction with an external force leading to injury.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The </a:t>
            </a:r>
            <a:r>
              <a:rPr lang="en-US" b="1" i="1" u="sng" dirty="0" smtClean="0"/>
              <a:t>timeline</a:t>
            </a:r>
            <a:r>
              <a:rPr lang="en-US" dirty="0" smtClean="0"/>
              <a:t> is the progress from time zero to other significant events or deadlines that follow.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Some problems tend to lead to earlier death than others.</a:t>
            </a:r>
          </a:p>
          <a:p>
            <a:pPr algn="l" rtl="0">
              <a:buFont typeface="Wingdings" pitchFamily="2" charset="2"/>
              <a:buChar char="v"/>
            </a:pP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endParaRPr lang="en-US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1412776"/>
            <a:ext cx="62646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1" u="sng" dirty="0" smtClean="0"/>
              <a:t>Physiological</a:t>
            </a:r>
            <a:r>
              <a:rPr lang="en-US" dirty="0" smtClean="0"/>
              <a:t> Increasing respiratory rate</a:t>
            </a:r>
          </a:p>
          <a:p>
            <a:pPr algn="l" rtl="0"/>
            <a:r>
              <a:rPr lang="en-US" dirty="0" smtClean="0"/>
              <a:t>                          Increasing pulse rate</a:t>
            </a:r>
          </a:p>
          <a:p>
            <a:pPr algn="l" rtl="0"/>
            <a:r>
              <a:rPr lang="en-US" dirty="0" smtClean="0"/>
              <a:t>                          Falling blood pressure</a:t>
            </a:r>
          </a:p>
          <a:p>
            <a:pPr algn="l" rtl="0"/>
            <a:r>
              <a:rPr lang="en-US" dirty="0" smtClean="0"/>
              <a:t>                          Rising serum lactate</a:t>
            </a:r>
          </a:p>
          <a:p>
            <a:pPr algn="l" rtl="0"/>
            <a:r>
              <a:rPr lang="en-US" sz="2000" b="1" i="1" u="sng" dirty="0" smtClean="0"/>
              <a:t>Anatomical</a:t>
            </a:r>
            <a:r>
              <a:rPr lang="en-US" dirty="0" smtClean="0"/>
              <a:t>    Visible bleeding</a:t>
            </a:r>
          </a:p>
          <a:p>
            <a:pPr algn="l" rtl="0"/>
            <a:r>
              <a:rPr lang="en-US" dirty="0" smtClean="0"/>
              <a:t>                          injury in close proximity to major vessels</a:t>
            </a:r>
          </a:p>
          <a:p>
            <a:pPr algn="l" rtl="0"/>
            <a:r>
              <a:rPr lang="en-US" dirty="0" smtClean="0"/>
              <a:t>                          Penetrating injury with a retained missile</a:t>
            </a:r>
            <a:endParaRPr lang="ar-IQ" dirty="0"/>
          </a:p>
        </p:txBody>
      </p:sp>
      <p:sp>
        <p:nvSpPr>
          <p:cNvPr id="3" name="مربع نص 2"/>
          <p:cNvSpPr txBox="1"/>
          <p:nvPr/>
        </p:nvSpPr>
        <p:spPr>
          <a:xfrm>
            <a:off x="611560" y="476672"/>
            <a:ext cx="82089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Trauma of chest and abdomen are treated according to ATLS protocol.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Bleeding is the major concern and the most difficult in diagnosis, certain criteria help us to diagnose bleeding which are: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476672"/>
            <a:ext cx="2502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THORACIC INJURY</a:t>
            </a:r>
            <a:endParaRPr lang="ar-IQ" sz="24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51519" y="1340768"/>
            <a:ext cx="856895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Chest injuries are often life threatening by its on or associated with other organ injury, About 80 per cent of patients with chest injury can be managed nonoperatively.</a:t>
            </a:r>
            <a:endParaRPr lang="ar-IQ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sp>
        <p:nvSpPr>
          <p:cNvPr id="4" name="مستطيل 3"/>
          <p:cNvSpPr/>
          <p:nvPr/>
        </p:nvSpPr>
        <p:spPr>
          <a:xfrm>
            <a:off x="323528" y="2276872"/>
            <a:ext cx="3024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Investigation of chest injuries</a:t>
            </a:r>
            <a:endParaRPr lang="ar-IQ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23528" y="2780928"/>
            <a:ext cx="7538730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1. </a:t>
            </a:r>
            <a:r>
              <a:rPr lang="en-US" b="1" i="1" dirty="0" smtClean="0"/>
              <a:t>Clinical examination</a:t>
            </a:r>
            <a:r>
              <a:rPr lang="en-US" dirty="0" smtClean="0"/>
              <a:t>:</a:t>
            </a:r>
          </a:p>
          <a:p>
            <a:pPr marL="342900" indent="-342900" algn="l" rtl="0">
              <a:buFont typeface="+mj-lt"/>
              <a:buAutoNum type="alphaUcPeriod"/>
            </a:pPr>
            <a:r>
              <a:rPr lang="en-US" dirty="0" smtClean="0"/>
              <a:t>Inspection: look for any visible injury, bruising, dilated neck veins etc.</a:t>
            </a:r>
          </a:p>
          <a:p>
            <a:pPr marL="342900" indent="-342900" algn="l" rtl="0">
              <a:buFont typeface="+mj-lt"/>
              <a:buAutoNum type="alphaUcPeriod"/>
            </a:pPr>
            <a:r>
              <a:rPr lang="en-US" dirty="0" smtClean="0"/>
              <a:t>Palpation: decrease chest expansion.</a:t>
            </a:r>
          </a:p>
          <a:p>
            <a:pPr marL="342900" indent="-342900" algn="l" rtl="0">
              <a:buFont typeface="+mj-lt"/>
              <a:buAutoNum type="alphaUcPeriod"/>
            </a:pPr>
            <a:r>
              <a:rPr lang="en-US" dirty="0" smtClean="0"/>
              <a:t>Percussion: dullness in haemothorax, hyperresonance in pneumothorax.</a:t>
            </a:r>
          </a:p>
          <a:p>
            <a:pPr marL="342900" indent="-342900" algn="l" rtl="0">
              <a:buFont typeface="+mj-lt"/>
              <a:buAutoNum type="alphaUcPeriod"/>
            </a:pPr>
            <a:r>
              <a:rPr lang="en-US" dirty="0" smtClean="0"/>
              <a:t>Auscultation: decrease air entry in both haemo and pneumothorax.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dirty="0" smtClean="0"/>
              <a:t>In massive haemothorax palpate from the back.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27584" y="980728"/>
            <a:ext cx="7558864" cy="2308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dirty="0" smtClean="0"/>
              <a:t>2. Chest x-ray</a:t>
            </a:r>
          </a:p>
          <a:p>
            <a:pPr algn="l" rtl="0"/>
            <a:r>
              <a:rPr lang="en-US" dirty="0" smtClean="0"/>
              <a:t>The first choice investigation, so its part of the primary survey.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3. ultrasound</a:t>
            </a:r>
            <a:r>
              <a:rPr lang="en-US" dirty="0" smtClean="0"/>
              <a:t>: could be used in diagnosis of chest injuries.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4. CT scan</a:t>
            </a:r>
            <a:r>
              <a:rPr lang="en-US" dirty="0" smtClean="0"/>
              <a:t>: should be done only to stable patient.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5. Chest tube </a:t>
            </a:r>
            <a:r>
              <a:rPr lang="en-US" dirty="0" smtClean="0"/>
              <a:t>(underwater seal) : can be used as diagnostic and therapeutic.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827584" y="3429000"/>
            <a:ext cx="77768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1" u="sng" dirty="0" smtClean="0"/>
              <a:t>Management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most patients are treated with resuscitation and drainage of the accumulated blood or air.</a:t>
            </a:r>
          </a:p>
          <a:p>
            <a:pPr algn="l" rtl="0"/>
            <a:r>
              <a:rPr lang="en-US" sz="2000" dirty="0" smtClean="0"/>
              <a:t>.</a:t>
            </a:r>
            <a:endParaRPr lang="ar-IQ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764704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In blunt injury, most bleeding occurs from the intercostal or internal mammary </a:t>
            </a:r>
            <a:r>
              <a:rPr lang="en-US" dirty="0" err="1" smtClean="0"/>
              <a:t>artey</a:t>
            </a:r>
            <a:r>
              <a:rPr lang="en-US" dirty="0" smtClean="0"/>
              <a:t> and usually treated conservatively.</a:t>
            </a:r>
            <a:endParaRPr lang="ar-IQ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 The ‘deadly dozen’ threats to life from chest injury.</a:t>
            </a:r>
          </a:p>
          <a:p>
            <a:pPr algn="l" rtl="0"/>
            <a:r>
              <a:rPr lang="en-US" b="1" dirty="0" smtClean="0"/>
              <a:t>Immediately life threatening </a:t>
            </a:r>
            <a:r>
              <a:rPr lang="en-US" dirty="0" smtClean="0"/>
              <a:t>( treated in primary survey)</a:t>
            </a:r>
          </a:p>
          <a:p>
            <a:pPr algn="l"/>
            <a:r>
              <a:rPr lang="en-US" dirty="0" smtClean="0"/>
              <a:t>Airway obstruction</a:t>
            </a:r>
          </a:p>
          <a:p>
            <a:pPr algn="l"/>
            <a:r>
              <a:rPr lang="en-US" dirty="0" smtClean="0"/>
              <a:t>Tension pneumothorax</a:t>
            </a:r>
          </a:p>
          <a:p>
            <a:pPr algn="l"/>
            <a:r>
              <a:rPr lang="en-US" dirty="0" smtClean="0"/>
              <a:t>Pericardial tamponade</a:t>
            </a:r>
          </a:p>
          <a:p>
            <a:pPr algn="l"/>
            <a:r>
              <a:rPr lang="en-US" dirty="0" smtClean="0"/>
              <a:t>Open pneumothorax</a:t>
            </a:r>
          </a:p>
          <a:p>
            <a:pPr algn="l"/>
            <a:r>
              <a:rPr lang="en-US" dirty="0" smtClean="0"/>
              <a:t>Massive haemothorax</a:t>
            </a:r>
          </a:p>
          <a:p>
            <a:pPr algn="l"/>
            <a:r>
              <a:rPr lang="en-US" dirty="0" smtClean="0"/>
              <a:t>Flail chest</a:t>
            </a:r>
          </a:p>
          <a:p>
            <a:pPr algn="l" rtl="0"/>
            <a:r>
              <a:rPr lang="en-US" b="1" dirty="0" smtClean="0"/>
              <a:t>Potentially life threatening</a:t>
            </a:r>
            <a:r>
              <a:rPr lang="en-US" dirty="0" smtClean="0"/>
              <a:t>  ( treated in secondary survey)</a:t>
            </a:r>
          </a:p>
          <a:p>
            <a:pPr algn="l"/>
            <a:r>
              <a:rPr lang="en-US" dirty="0" smtClean="0"/>
              <a:t>Aortic injuries</a:t>
            </a:r>
          </a:p>
          <a:p>
            <a:pPr algn="l"/>
            <a:r>
              <a:rPr lang="en-US" dirty="0" smtClean="0"/>
              <a:t>Tracheobronchial injuries</a:t>
            </a:r>
          </a:p>
          <a:p>
            <a:pPr algn="l"/>
            <a:r>
              <a:rPr lang="en-US" dirty="0" smtClean="0"/>
              <a:t>Myocardial contusion</a:t>
            </a:r>
          </a:p>
          <a:p>
            <a:pPr algn="l"/>
            <a:r>
              <a:rPr lang="en-US" dirty="0" smtClean="0"/>
              <a:t>Rupture of diaphragm</a:t>
            </a:r>
          </a:p>
          <a:p>
            <a:pPr algn="l"/>
            <a:r>
              <a:rPr lang="en-US" dirty="0" smtClean="0"/>
              <a:t>Oesophageal injuries</a:t>
            </a:r>
          </a:p>
          <a:p>
            <a:pPr algn="l"/>
            <a:r>
              <a:rPr lang="en-US" dirty="0" smtClean="0"/>
              <a:t>Pulmonary contusion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620688"/>
            <a:ext cx="63997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b="1" i="1" dirty="0" smtClean="0"/>
              <a:t>Airway obstruction</a:t>
            </a:r>
          </a:p>
          <a:p>
            <a:r>
              <a:rPr lang="en-US" dirty="0" smtClean="0"/>
              <a:t>Early intubation is very important, particularly in cases of neck</a:t>
            </a:r>
          </a:p>
          <a:p>
            <a:pPr algn="l"/>
            <a:r>
              <a:rPr lang="ar-IQ" dirty="0" err="1" smtClean="0"/>
              <a:t>.</a:t>
            </a:r>
            <a:r>
              <a:rPr lang="en-US" dirty="0" smtClean="0"/>
              <a:t>haematoma or possible airway oedema</a:t>
            </a:r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395536" y="1916832"/>
            <a:ext cx="2893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b="1" i="1" dirty="0" smtClean="0"/>
              <a:t>Tension pneumothorax</a:t>
            </a:r>
          </a:p>
          <a:p>
            <a:pPr algn="l" rtl="0"/>
            <a:endParaRPr lang="ar-IQ" sz="2000" dirty="0"/>
          </a:p>
        </p:txBody>
      </p:sp>
      <p:sp>
        <p:nvSpPr>
          <p:cNvPr id="5" name="مستطيل 4"/>
          <p:cNvSpPr/>
          <p:nvPr/>
        </p:nvSpPr>
        <p:spPr>
          <a:xfrm>
            <a:off x="467544" y="2348880"/>
            <a:ext cx="6606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develops when a ‘one-way valve’ air leak occurs either from the lung or through the chest wall. Air is sucked into the thoracic cavity without any means of escape.</a:t>
            </a:r>
          </a:p>
          <a:p>
            <a:pPr algn="l" rtl="0"/>
            <a:r>
              <a:rPr lang="en-US" dirty="0" smtClean="0"/>
              <a:t>Clinical features:</a:t>
            </a:r>
          </a:p>
          <a:p>
            <a:pPr marL="342900" indent="-342900" algn="l" rtl="0">
              <a:buFont typeface="+mj-lt"/>
              <a:buAutoNum type="arabicParenR"/>
            </a:pPr>
            <a:r>
              <a:rPr lang="en-US" dirty="0" smtClean="0"/>
              <a:t>The patient is increasingly panicky with tachypnoea</a:t>
            </a:r>
          </a:p>
          <a:p>
            <a:pPr marL="342900" indent="-342900" algn="l" rtl="0">
              <a:buFont typeface="+mj-lt"/>
              <a:buAutoNum type="arabicParenR"/>
            </a:pPr>
            <a:r>
              <a:rPr lang="en-US" dirty="0" smtClean="0"/>
              <a:t>Dyspnea</a:t>
            </a:r>
          </a:p>
          <a:p>
            <a:pPr marL="342900" indent="-342900" algn="l" rtl="0">
              <a:buFont typeface="+mj-lt"/>
              <a:buAutoNum type="arabicParenR"/>
            </a:pPr>
            <a:r>
              <a:rPr lang="en-US" dirty="0" smtClean="0"/>
              <a:t>Distended neck veins</a:t>
            </a:r>
          </a:p>
          <a:p>
            <a:pPr marL="342900" indent="-342900" algn="l" rtl="0">
              <a:buFont typeface="+mj-lt"/>
              <a:buAutoNum type="arabicParenR"/>
            </a:pPr>
            <a:r>
              <a:rPr lang="en-US" b="1" i="1" dirty="0" smtClean="0"/>
              <a:t>On examination:</a:t>
            </a:r>
          </a:p>
          <a:p>
            <a:pPr marL="342900" indent="-342900" algn="l" rtl="0">
              <a:buFont typeface="+mj-lt"/>
              <a:buAutoNum type="alphaUcPeriod"/>
            </a:pPr>
            <a:r>
              <a:rPr lang="en-US" i="1" dirty="0" smtClean="0"/>
              <a:t>Tracheal deviation</a:t>
            </a:r>
          </a:p>
          <a:p>
            <a:pPr marL="342900" indent="-342900" algn="l" rtl="0">
              <a:buFont typeface="+mj-lt"/>
              <a:buAutoNum type="alphaUcPeriod"/>
            </a:pPr>
            <a:r>
              <a:rPr lang="en-US" i="1" dirty="0" smtClean="0"/>
              <a:t>hyper-resonance and absent breath sounds</a:t>
            </a:r>
          </a:p>
          <a:p>
            <a:pPr marL="342900" indent="-342900" algn="l" rtl="0">
              <a:buFont typeface="+mj-lt"/>
              <a:buAutoNum type="alphaUcPeriod"/>
            </a:pPr>
            <a:r>
              <a:rPr lang="en-US" i="1" dirty="0" smtClean="0"/>
              <a:t>Lung collapse on CXR</a:t>
            </a:r>
            <a:r>
              <a:rPr lang="en-US" dirty="0" smtClean="0"/>
              <a:t>.</a:t>
            </a:r>
          </a:p>
          <a:p>
            <a:pPr marL="342900" indent="-342900" algn="l" rtl="0">
              <a:buFont typeface="+mj-lt"/>
              <a:buAutoNum type="alphaUcPeriod"/>
            </a:pPr>
            <a:r>
              <a:rPr lang="en-US" dirty="0" smtClean="0"/>
              <a:t>Deviation of mediastinum.</a:t>
            </a:r>
            <a:endParaRPr lang="ar-IQ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  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48387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979712" y="5661248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/>
              <a:t>Radiological appearance of a tension pneumothorax.</a:t>
            </a:r>
            <a:endParaRPr lang="ar-IQ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09767" y="548680"/>
            <a:ext cx="377898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dirty="0" smtClean="0"/>
              <a:t>Treatment:</a:t>
            </a:r>
          </a:p>
          <a:p>
            <a:pPr algn="l" rtl="0"/>
            <a:r>
              <a:rPr lang="en-US" sz="2000" dirty="0" smtClean="0"/>
              <a:t>1 .I</a:t>
            </a:r>
            <a:r>
              <a:rPr lang="en-US" dirty="0" smtClean="0"/>
              <a:t>mmediate needle decompression</a:t>
            </a:r>
          </a:p>
          <a:p>
            <a:pPr algn="l" rtl="0"/>
            <a:r>
              <a:rPr lang="en-US" sz="2000" dirty="0" smtClean="0"/>
              <a:t>2. Chest tube insertion</a:t>
            </a:r>
            <a:endParaRPr lang="ar-IQ" sz="2000" dirty="0"/>
          </a:p>
        </p:txBody>
      </p:sp>
      <p:pic>
        <p:nvPicPr>
          <p:cNvPr id="1026" name="Picture 2" descr="Image result for needle decompression pneumothor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eedle decompression pneumothor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67" y="1844824"/>
            <a:ext cx="4116133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620688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b="1" i="1" dirty="0" smtClean="0"/>
              <a:t>Pericardial tamponade</a:t>
            </a:r>
          </a:p>
          <a:p>
            <a:pPr algn="l" rtl="0"/>
            <a:endParaRPr lang="en-US" i="1" dirty="0" smtClean="0"/>
          </a:p>
          <a:p>
            <a:pPr algn="l" rtl="0"/>
            <a:r>
              <a:rPr lang="en-US" i="1" dirty="0" smtClean="0"/>
              <a:t>Its collection of blood in the non distensible pericardium, mostly occur after penetrating injuries.</a:t>
            </a:r>
          </a:p>
          <a:p>
            <a:pPr algn="l" rtl="0"/>
            <a:r>
              <a:rPr lang="en-US" i="1" dirty="0" smtClean="0"/>
              <a:t>Clinical features: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i="1" dirty="0" smtClean="0"/>
              <a:t>Distended neck veins with increase in venous pressure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i="1" dirty="0" smtClean="0"/>
              <a:t>Hypotension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i="1" dirty="0" smtClean="0"/>
              <a:t>Muffled heart sounds</a:t>
            </a:r>
          </a:p>
          <a:p>
            <a:pPr marL="342900" indent="-342900" algn="l" rtl="0"/>
            <a:endParaRPr lang="en-US" i="1" dirty="0" smtClean="0"/>
          </a:p>
          <a:p>
            <a:pPr marL="342900" indent="-342900" algn="l" rtl="0"/>
            <a:r>
              <a:rPr lang="en-US" i="1" dirty="0" smtClean="0"/>
              <a:t>Diagnosis: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i="1" dirty="0" smtClean="0"/>
              <a:t>CXR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i="1" dirty="0" smtClean="0"/>
              <a:t>Ultrasound</a:t>
            </a:r>
          </a:p>
          <a:p>
            <a:pPr marL="342900" indent="-342900" algn="l" rtl="0"/>
            <a:endParaRPr lang="en-US" i="1" dirty="0" smtClean="0"/>
          </a:p>
          <a:p>
            <a:pPr marL="342900" indent="-342900" algn="l" rtl="0"/>
            <a:r>
              <a:rPr lang="en-US" i="1" dirty="0" smtClean="0"/>
              <a:t>Treatment: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i="1" dirty="0" smtClean="0"/>
              <a:t>Needle pericardiocentesis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i="1" dirty="0" smtClean="0"/>
              <a:t>Rapid  I.V resuscitation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i="1" dirty="0" smtClean="0"/>
              <a:t>Definitive surgery</a:t>
            </a:r>
            <a:endParaRPr lang="ar-IQ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548680"/>
            <a:ext cx="756084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b="1" i="1" dirty="0" smtClean="0"/>
              <a:t>Sucking chest wound</a:t>
            </a:r>
            <a:r>
              <a:rPr lang="en-US" sz="2000" dirty="0" smtClean="0"/>
              <a:t>:</a:t>
            </a:r>
          </a:p>
          <a:p>
            <a:pPr algn="l" rtl="0"/>
            <a:r>
              <a:rPr lang="en-US" dirty="0" smtClean="0"/>
              <a:t>Accumulation of air in the pleural cavity rather than in the lung, it occurs due to a large open defect (more than 3 cm) in the chest. If non treated properly it will cause a tension pneumothorax.</a:t>
            </a:r>
          </a:p>
          <a:p>
            <a:pPr algn="l" rtl="0"/>
            <a:r>
              <a:rPr lang="en-US" dirty="0" smtClean="0"/>
              <a:t>Treatment: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don’t close the wound 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 sides dressing 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Chest tube insertion</a:t>
            </a:r>
          </a:p>
          <a:p>
            <a:pPr algn="l" rtl="0"/>
            <a:r>
              <a:rPr lang="en-US" dirty="0" smtClean="0"/>
              <a:t> D.    Physiotherapy and active mobilization should begin as soon as possible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 smtClean="0"/>
          </a:p>
          <a:p>
            <a:pPr algn="l" rtl="0"/>
            <a:endParaRPr lang="en-US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323528" y="3573016"/>
            <a:ext cx="86409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b="1" i="1" dirty="0" smtClean="0"/>
              <a:t>Massive haemothorax::</a:t>
            </a:r>
          </a:p>
          <a:p>
            <a:pPr algn="l" rtl="0"/>
            <a:r>
              <a:rPr lang="en-US" dirty="0" smtClean="0"/>
              <a:t>Accumulation of large amount of blood in chest cavity, usually following blunt chest trauma. Patient may present with signs of shock.</a:t>
            </a:r>
          </a:p>
          <a:p>
            <a:pPr algn="l" rtl="0"/>
            <a:r>
              <a:rPr lang="en-US" dirty="0" smtClean="0"/>
              <a:t>Treatment: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I.V resuscitation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Chest tube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Thoracotomy in certain indications. </a:t>
            </a:r>
          </a:p>
          <a:p>
            <a:pPr algn="l" rtl="0"/>
            <a:endParaRPr lang="ar-IQ" sz="20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42371" y="548680"/>
            <a:ext cx="150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b="1" i="1" dirty="0" smtClean="0"/>
              <a:t>Flail chest</a:t>
            </a:r>
            <a:endParaRPr lang="ar-IQ" sz="2000" b="1" i="1" dirty="0"/>
          </a:p>
        </p:txBody>
      </p:sp>
      <p:sp>
        <p:nvSpPr>
          <p:cNvPr id="3" name="مستطيل 2"/>
          <p:cNvSpPr/>
          <p:nvPr/>
        </p:nvSpPr>
        <p:spPr>
          <a:xfrm>
            <a:off x="827584" y="1124744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three or more ribs fractured in two or more places, following blunt trauma.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there is a paradoxical movement of the loose segment.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Treatment: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O</a:t>
            </a:r>
            <a:r>
              <a:rPr lang="en-US" sz="1200" dirty="0" smtClean="0"/>
              <a:t>2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Analgesia (including intrapleural if chest tube inserted)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Physiotherapy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Mechanical ventilation in sever cases.</a:t>
            </a:r>
          </a:p>
          <a:p>
            <a:pPr marL="342900" indent="-342900" algn="l" rtl="0">
              <a:buFont typeface="+mj-lt"/>
              <a:buAutoNum type="arabicPeriod"/>
            </a:pPr>
            <a:endParaRPr lang="ar-IQ" dirty="0" smtClean="0"/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المهندس للحاسبات\Desktop\Capture11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5976663" cy="3312368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344846" y="4869160"/>
            <a:ext cx="609141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Figure 1: Estimated time from incident to death or irretrievable</a:t>
            </a:r>
          </a:p>
          <a:p>
            <a:pPr algn="l" rtl="0"/>
            <a:r>
              <a:rPr lang="en-US" dirty="0" smtClean="0"/>
              <a:t>damage for various conditions.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43808" y="404664"/>
            <a:ext cx="2771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ABDOMINAL INJURY</a:t>
            </a:r>
            <a:endParaRPr lang="ar-IQ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196752"/>
            <a:ext cx="860444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Patients with abdominal injury are classified into 3 major groups according to their physiological status: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1.Haemodynamically ‘normal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’: investigation can be completed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before treatment is planned.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algn="l" rtl="0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2. </a:t>
            </a:r>
            <a:r>
              <a:rPr lang="en-US" dirty="0" smtClean="0"/>
              <a:t>Haemodynamically ‘stable’: </a:t>
            </a:r>
            <a:r>
              <a:rPr lang="en-US" b="1" dirty="0" smtClean="0"/>
              <a:t>investigation is more limited</a:t>
            </a:r>
            <a:r>
              <a:rPr lang="en-US" dirty="0" smtClean="0"/>
              <a:t>. It is aimed at establishing whether the patient can be managed non-operatively.</a:t>
            </a:r>
          </a:p>
          <a:p>
            <a:pPr algn="l" rtl="0"/>
            <a:r>
              <a:rPr lang="en-US" dirty="0" smtClean="0"/>
              <a:t>3. Haemodynamically ‘unstable’: here the </a:t>
            </a:r>
            <a:r>
              <a:rPr lang="en-US" b="1" dirty="0" smtClean="0"/>
              <a:t>investigation must be suspended </a:t>
            </a:r>
            <a:r>
              <a:rPr lang="en-US" dirty="0" smtClean="0"/>
              <a:t>because urgent surgery is required to stop bleeding.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sp>
        <p:nvSpPr>
          <p:cNvPr id="4" name="مستطيل 3"/>
          <p:cNvSpPr/>
          <p:nvPr/>
        </p:nvSpPr>
        <p:spPr>
          <a:xfrm>
            <a:off x="251520" y="3645024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Investigation</a:t>
            </a:r>
          </a:p>
          <a:p>
            <a:pPr algn="l" rtl="0"/>
            <a:r>
              <a:rPr lang="en-US" dirty="0" smtClean="0"/>
              <a:t>1. Clinical examination: finding of tachycardia, tense and tender abdomen are signs of peritoneal irritation by blood or intestinal fluid.</a:t>
            </a:r>
          </a:p>
          <a:p>
            <a:pPr algn="l" rtl="0"/>
            <a:r>
              <a:rPr lang="en-US" dirty="0" smtClean="0"/>
              <a:t>2. </a:t>
            </a:r>
            <a:r>
              <a:rPr lang="en-US" i="1" dirty="0" smtClean="0"/>
              <a:t>Focused abdominal sonar for trauma: </a:t>
            </a:r>
            <a:r>
              <a:rPr lang="en-US" dirty="0" smtClean="0"/>
              <a:t>is a technique whereby ultrasound (sonar) imaging is used to assess the torso for the presence of free blood, either in the abdominal cavity or in the pericardium.</a:t>
            </a:r>
            <a:endParaRPr lang="ar-IQ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99592" y="692696"/>
            <a:ext cx="3039485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Areas to be examined by fast:</a:t>
            </a:r>
          </a:p>
          <a:p>
            <a:pPr marL="342900" indent="-342900" algn="l" rtl="0">
              <a:buAutoNum type="arabicPeriod"/>
            </a:pPr>
            <a:r>
              <a:rPr lang="en-US" dirty="0" smtClean="0"/>
              <a:t>Pericardium</a:t>
            </a:r>
          </a:p>
          <a:p>
            <a:pPr marL="342900" indent="-342900" algn="l" rtl="0">
              <a:buAutoNum type="arabicPeriod"/>
            </a:pPr>
            <a:r>
              <a:rPr lang="en-US" dirty="0" smtClean="0"/>
              <a:t>Around liver</a:t>
            </a:r>
          </a:p>
          <a:p>
            <a:pPr marL="342900" indent="-342900" algn="l" rtl="0">
              <a:buAutoNum type="arabicPeriod"/>
            </a:pPr>
            <a:r>
              <a:rPr lang="en-US" dirty="0" smtClean="0"/>
              <a:t>right pericolic gutter</a:t>
            </a:r>
          </a:p>
          <a:p>
            <a:pPr marL="342900" indent="-342900" algn="l" rtl="0">
              <a:buFontTx/>
              <a:buAutoNum type="arabicPeriod"/>
            </a:pPr>
            <a:r>
              <a:rPr lang="en-US" dirty="0" smtClean="0"/>
              <a:t>Around spleen</a:t>
            </a:r>
          </a:p>
          <a:p>
            <a:pPr marL="342900" indent="-342900" algn="l" rtl="0">
              <a:buAutoNum type="arabicPeriod"/>
            </a:pPr>
            <a:r>
              <a:rPr lang="en-US" dirty="0" smtClean="0"/>
              <a:t>Left  pericolic gutter</a:t>
            </a:r>
          </a:p>
          <a:p>
            <a:pPr marL="342900" indent="-342900" algn="l" rtl="0">
              <a:buAutoNum type="arabicPeriod"/>
            </a:pPr>
            <a:r>
              <a:rPr lang="en-US" dirty="0" smtClean="0"/>
              <a:t>Pelvic cavity</a:t>
            </a:r>
            <a:endParaRPr lang="ar-IQ" dirty="0"/>
          </a:p>
        </p:txBody>
      </p:sp>
      <p:sp>
        <p:nvSpPr>
          <p:cNvPr id="53250" name="AutoShape 2" descr="Image result for focused assessment sonography for traum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53251" name="Picture 3" descr="C:\Users\المهندس للحاسبات\Desktop\emermed-2000-September-17-5-330-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6552728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1" y="54868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i="1" dirty="0" smtClean="0"/>
              <a:t>Diagnostic peritoneal lavage</a:t>
            </a:r>
          </a:p>
          <a:p>
            <a:pPr algn="l" rtl="0"/>
            <a:r>
              <a:rPr lang="en-US" i="1" dirty="0" smtClean="0"/>
              <a:t>Is a test designed for diagnosis of haemoperitoneum, </a:t>
            </a:r>
            <a:r>
              <a:rPr lang="en-US" dirty="0" smtClean="0"/>
              <a:t>A cannula is inserted below the umbilicus, directed caudally and posteriorly. The cannula is aspirated for blood (&gt;10 mL is deemed as positive) and, following this, 1000 mL of warmed Ringer’s lactate solution is allowed to run into the abdomen and is </a:t>
            </a:r>
          </a:p>
          <a:p>
            <a:pPr algn="l" rtl="0"/>
            <a:r>
              <a:rPr lang="en-US" dirty="0" smtClean="0"/>
              <a:t>then drained out. The presence of &gt;100 000 red cells/μL or &gt;500 white cells/μL is deemed positive.</a:t>
            </a:r>
          </a:p>
          <a:p>
            <a:pPr algn="l" rtl="0"/>
            <a:r>
              <a:rPr lang="en-US" dirty="0" smtClean="0"/>
              <a:t>Its used alternative to FAST.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r" rtl="0"/>
            <a:endParaRPr lang="en-US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697674" y="3140968"/>
            <a:ext cx="2450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Computed tomography</a:t>
            </a:r>
          </a:p>
          <a:p>
            <a:pPr algn="l" rtl="0"/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827584" y="3501008"/>
            <a:ext cx="8316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CT with  intravenous contrast has become the ‘gold standard’ for the intra-abdominal diagnosis of injury in the stable patient.</a:t>
            </a:r>
          </a:p>
          <a:p>
            <a:pPr algn="l" rtl="0"/>
            <a:r>
              <a:rPr lang="en-US" dirty="0" smtClean="0"/>
              <a:t>It can diagnose blood and individual organ injury, as well as for retroperitoneal injury.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76470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i="1" dirty="0" smtClean="0"/>
              <a:t>Diagnostic laparoscopy</a:t>
            </a:r>
          </a:p>
          <a:p>
            <a:pPr algn="l" rtl="0"/>
            <a:r>
              <a:rPr lang="en-US" dirty="0" smtClean="0"/>
              <a:t> Used in stable patients with penetrating trauma, to detect or exclude peritoneal penetration and/or diaphragmatic injury</a:t>
            </a:r>
            <a:r>
              <a:rPr lang="en-US" dirty="0"/>
              <a:t>, When used in this role DL reduces the non-therapeutic laparotomy rate.</a:t>
            </a:r>
            <a:r>
              <a:rPr lang="en-US" dirty="0" smtClean="0"/>
              <a:t> </a:t>
            </a:r>
            <a:endParaRPr lang="ar-IQ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22245" y="2157346"/>
            <a:ext cx="3141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u="sng" dirty="0"/>
              <a:t>INDIVIDUAL ORGAN INJURY</a:t>
            </a:r>
            <a:endParaRPr lang="ar-IQ" sz="2000" b="1" i="1" u="sng" dirty="0"/>
          </a:p>
        </p:txBody>
      </p:sp>
      <p:sp>
        <p:nvSpPr>
          <p:cNvPr id="4" name="Rectangle 3"/>
          <p:cNvSpPr/>
          <p:nvPr/>
        </p:nvSpPr>
        <p:spPr>
          <a:xfrm>
            <a:off x="609629" y="2795565"/>
            <a:ext cx="703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/>
              <a:t>Liver</a:t>
            </a:r>
            <a:endParaRPr lang="ar-IQ" b="1" i="1" dirty="0"/>
          </a:p>
        </p:txBody>
      </p:sp>
      <p:sp>
        <p:nvSpPr>
          <p:cNvPr id="5" name="Rectangle 4"/>
          <p:cNvSpPr/>
          <p:nvPr/>
        </p:nvSpPr>
        <p:spPr>
          <a:xfrm>
            <a:off x="645914" y="3290501"/>
            <a:ext cx="7670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itchFamily="2" charset="2"/>
              <a:buChar char="v"/>
            </a:pPr>
            <a:r>
              <a:rPr lang="en-US" dirty="0"/>
              <a:t>Blunt liver trauma occurs as a result of direct </a:t>
            </a:r>
            <a:r>
              <a:rPr lang="en-US" dirty="0" smtClean="0"/>
              <a:t>injury, the liver as a solid organ is compressed between the impacting object and the vertebrae or ribs.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dirty="0"/>
              <a:t>Most injuries are relatively minor and can be managed non-operatively</a:t>
            </a:r>
            <a:r>
              <a:rPr lang="en-US" dirty="0" smtClean="0"/>
              <a:t>.</a:t>
            </a:r>
            <a:endParaRPr lang="ar-IQ" dirty="0" smtClean="0"/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dirty="0"/>
              <a:t>Penetrating trauma to the liver is relatively </a:t>
            </a:r>
            <a:r>
              <a:rPr lang="en-US" dirty="0" smtClean="0"/>
              <a:t>common. 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dirty="0"/>
              <a:t>CT is the investigation of choice </a:t>
            </a:r>
            <a:r>
              <a:rPr lang="en-US" dirty="0" smtClean="0"/>
              <a:t>in stable patients.</a:t>
            </a:r>
            <a:endParaRPr lang="ar-IQ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6672"/>
            <a:ext cx="82809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i="1" dirty="0" smtClean="0"/>
              <a:t>Management</a:t>
            </a:r>
          </a:p>
          <a:p>
            <a:pPr algn="l" rtl="0"/>
            <a:r>
              <a:rPr lang="en-US" dirty="0"/>
              <a:t>The operative management of liver injuries can be </a:t>
            </a:r>
            <a:r>
              <a:rPr lang="en-US" dirty="0" smtClean="0"/>
              <a:t>summarized </a:t>
            </a:r>
            <a:r>
              <a:rPr lang="en-US" dirty="0"/>
              <a:t>as ‘the four Ps</a:t>
            </a:r>
            <a:r>
              <a:rPr lang="en-US" dirty="0" smtClean="0"/>
              <a:t>’:</a:t>
            </a:r>
          </a:p>
          <a:p>
            <a:pPr algn="l" rtl="0"/>
            <a:r>
              <a:rPr lang="en-US" dirty="0"/>
              <a:t>1 </a:t>
            </a:r>
            <a:r>
              <a:rPr lang="en-US" sz="2000" b="1" i="1" dirty="0"/>
              <a:t>push</a:t>
            </a:r>
            <a:r>
              <a:rPr lang="en-US" dirty="0"/>
              <a:t>; direct compression </a:t>
            </a:r>
            <a:endParaRPr lang="en-US" dirty="0" smtClean="0"/>
          </a:p>
          <a:p>
            <a:pPr algn="l" rtl="0"/>
            <a:r>
              <a:rPr lang="en-US" dirty="0"/>
              <a:t>2 </a:t>
            </a:r>
            <a:r>
              <a:rPr lang="en-US" sz="2000" b="1" i="1" dirty="0"/>
              <a:t>Pringle</a:t>
            </a:r>
            <a:r>
              <a:rPr lang="en-US" dirty="0"/>
              <a:t>;  by Pringle’s manoeuvre, with direct compression of the portal triad, either digitally or using a soft clamp 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3 </a:t>
            </a:r>
            <a:r>
              <a:rPr lang="en-US" sz="2000" b="1" i="1" dirty="0"/>
              <a:t>plug; </a:t>
            </a:r>
            <a:r>
              <a:rPr lang="en-US" dirty="0" smtClean="0"/>
              <a:t>direct  plugging of the penetrating injury.</a:t>
            </a:r>
          </a:p>
          <a:p>
            <a:pPr algn="l" rtl="0"/>
            <a:r>
              <a:rPr lang="en-US" dirty="0" smtClean="0"/>
              <a:t>4 </a:t>
            </a:r>
            <a:r>
              <a:rPr lang="en-US" sz="2000" b="1" i="1" dirty="0"/>
              <a:t>pack</a:t>
            </a:r>
            <a:r>
              <a:rPr lang="en-US" dirty="0" smtClean="0"/>
              <a:t>. (damage control surgery)</a:t>
            </a:r>
          </a:p>
          <a:p>
            <a:pPr algn="l" rtl="0"/>
            <a:r>
              <a:rPr lang="en-US" dirty="0" smtClean="0"/>
              <a:t>Other treatment </a:t>
            </a:r>
            <a:r>
              <a:rPr lang="en-US" dirty="0"/>
              <a:t>modalities including </a:t>
            </a:r>
            <a:r>
              <a:rPr lang="en-US" dirty="0" smtClean="0"/>
              <a:t>angioembolisation and suturing.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504056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6012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92696"/>
            <a:ext cx="820891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1" dirty="0"/>
              <a:t>Biliary </a:t>
            </a:r>
            <a:r>
              <a:rPr lang="en-US" sz="2000" b="1" i="1" dirty="0" smtClean="0"/>
              <a:t>injuries</a:t>
            </a:r>
          </a:p>
          <a:p>
            <a:pPr algn="l"/>
            <a:r>
              <a:rPr lang="en-US" dirty="0" smtClean="0"/>
              <a:t> </a:t>
            </a:r>
            <a:r>
              <a:rPr lang="en-US" dirty="0"/>
              <a:t>Isolated traumatic biliary injuries are rare, occur mainly from penetrating trauma, </a:t>
            </a:r>
            <a:endParaRPr lang="ar-IQ" dirty="0" smtClean="0"/>
          </a:p>
          <a:p>
            <a:pPr algn="l" rtl="0"/>
            <a:r>
              <a:rPr lang="en-US" dirty="0" smtClean="0"/>
              <a:t>and </a:t>
            </a:r>
            <a:r>
              <a:rPr lang="en-US" dirty="0"/>
              <a:t>often occur in association with injuries to </a:t>
            </a:r>
            <a:r>
              <a:rPr lang="en-US" dirty="0" smtClean="0"/>
              <a:t>other nearby structures.</a:t>
            </a:r>
          </a:p>
          <a:p>
            <a:pPr algn="l" rtl="0"/>
            <a:endParaRPr lang="en-US" dirty="0"/>
          </a:p>
          <a:p>
            <a:pPr algn="l" rtl="0"/>
            <a:r>
              <a:rPr lang="en-US" sz="2000" b="1" i="1" dirty="0" smtClean="0"/>
              <a:t>Spleen</a:t>
            </a:r>
          </a:p>
          <a:p>
            <a:pPr algn="l" rtl="0"/>
            <a:r>
              <a:rPr lang="en-US" dirty="0" smtClean="0"/>
              <a:t>Also occurs from penetrating or </a:t>
            </a:r>
            <a:r>
              <a:rPr lang="en-US" dirty="0"/>
              <a:t>blunt trauma, Most isolated splenic injuries, especially in children, can be managed </a:t>
            </a:r>
            <a:r>
              <a:rPr lang="en-US" dirty="0" smtClean="0"/>
              <a:t>nonoperatively.</a:t>
            </a:r>
          </a:p>
          <a:p>
            <a:pPr algn="l" rtl="0"/>
            <a:r>
              <a:rPr lang="en-US" dirty="0" smtClean="0"/>
              <a:t>Indication of surgical treatment: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Presence </a:t>
            </a:r>
            <a:r>
              <a:rPr lang="en-US" dirty="0"/>
              <a:t>of other </a:t>
            </a:r>
            <a:r>
              <a:rPr lang="en-US" dirty="0" smtClean="0"/>
              <a:t>injury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Age </a:t>
            </a:r>
            <a:r>
              <a:rPr lang="en-US" dirty="0"/>
              <a:t>&gt;55 </a:t>
            </a:r>
            <a:r>
              <a:rPr lang="en-US" dirty="0" smtClean="0"/>
              <a:t>years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/>
              <a:t>physiological </a:t>
            </a:r>
            <a:r>
              <a:rPr lang="en-US" dirty="0" smtClean="0"/>
              <a:t>instability (including sever isolated injury)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Surgical options: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Splenectomy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Splenic repair by suturing or mesh plug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Packing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/>
              <a:t>angioembolisation</a:t>
            </a:r>
            <a:endParaRPr lang="en-US" dirty="0" smtClean="0"/>
          </a:p>
          <a:p>
            <a:pPr marL="342900" indent="-342900" algn="l" rtl="0">
              <a:buFont typeface="+mj-lt"/>
              <a:buAutoNum type="arabicPeriod"/>
            </a:pPr>
            <a:endParaRPr lang="en-US" dirty="0" smtClean="0"/>
          </a:p>
          <a:p>
            <a:pPr marL="342900" indent="-342900" algn="l" rtl="0">
              <a:buFont typeface="+mj-lt"/>
              <a:buAutoNum type="arabicPeriod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00397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48680"/>
            <a:ext cx="82809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1" dirty="0" smtClean="0"/>
              <a:t>Pancreas</a:t>
            </a:r>
          </a:p>
          <a:p>
            <a:pPr algn="l"/>
            <a:r>
              <a:rPr lang="en-US" dirty="0" smtClean="0"/>
              <a:t> </a:t>
            </a:r>
            <a:r>
              <a:rPr lang="en-US" dirty="0"/>
              <a:t>Most pancreatic injury occurs as a result of blunt </a:t>
            </a:r>
            <a:r>
              <a:rPr lang="en-US" dirty="0" smtClean="0"/>
              <a:t>trauma and commonly treated by conservative injury and closed suction drainage.</a:t>
            </a:r>
          </a:p>
          <a:p>
            <a:pPr algn="l" rtl="0"/>
            <a:r>
              <a:rPr lang="en-US" dirty="0" smtClean="0"/>
              <a:t>Surgical treatment options depend on the site of injury: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In the tail so → distal pancreatectomy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In the head or neck → drainage </a:t>
            </a:r>
            <a:r>
              <a:rPr lang="en-US" dirty="0"/>
              <a:t>and bypass or </a:t>
            </a:r>
            <a:r>
              <a:rPr lang="en-US" dirty="0" smtClean="0"/>
              <a:t>damage </a:t>
            </a:r>
            <a:r>
              <a:rPr lang="en-US" dirty="0"/>
              <a:t>control procedure with packing and </a:t>
            </a:r>
            <a:r>
              <a:rPr lang="en-US" dirty="0" smtClean="0"/>
              <a:t>drainage in sever and difficult to manage trauma.</a:t>
            </a:r>
            <a:endParaRPr lang="ar-IQ" dirty="0" smtClean="0"/>
          </a:p>
          <a:p>
            <a:pPr algn="l" rtl="0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423438" y="3105835"/>
            <a:ext cx="78488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1" dirty="0"/>
              <a:t>Stomach</a:t>
            </a:r>
            <a:r>
              <a:rPr lang="en-US" dirty="0"/>
              <a:t> </a:t>
            </a:r>
            <a:endParaRPr lang="en-US" dirty="0" smtClean="0"/>
          </a:p>
          <a:p>
            <a:pPr algn="l"/>
            <a:r>
              <a:rPr lang="en-US" dirty="0" smtClean="0"/>
              <a:t>Most </a:t>
            </a:r>
            <a:r>
              <a:rPr lang="en-US" dirty="0"/>
              <a:t>stomach injuries are caused by penetrating </a:t>
            </a:r>
            <a:r>
              <a:rPr lang="en-US" dirty="0" smtClean="0"/>
              <a:t>trauma.</a:t>
            </a: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459228" y="4149080"/>
            <a:ext cx="69284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1" dirty="0" smtClean="0"/>
              <a:t>Duodenum</a:t>
            </a:r>
          </a:p>
          <a:p>
            <a:pPr algn="l" rtl="0"/>
            <a:r>
              <a:rPr lang="en-US" dirty="0" smtClean="0"/>
              <a:t>It usually associated with pancreatic injuries, surgical options also depend on site of duodenal injury, ranging from direct repair, bypass, drainage to damage control in sever cases.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52396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92696"/>
            <a:ext cx="1353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Small bowel</a:t>
            </a:r>
            <a:endParaRPr lang="ar-IQ" dirty="0"/>
          </a:p>
        </p:txBody>
      </p:sp>
      <p:sp>
        <p:nvSpPr>
          <p:cNvPr id="3" name="TextBox 2"/>
          <p:cNvSpPr txBox="1"/>
          <p:nvPr/>
        </p:nvSpPr>
        <p:spPr>
          <a:xfrm>
            <a:off x="899593" y="1484784"/>
            <a:ext cx="799288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itchFamily="2" charset="2"/>
              <a:buChar char="v"/>
            </a:pPr>
            <a:r>
              <a:rPr lang="en-US" dirty="0" smtClean="0"/>
              <a:t>Small bowel and its mesentery is liable to be ruptured or teared by blunt trauma.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dirty="0" smtClean="0"/>
              <a:t>Treatment according to type of trauma, extent of injury and condition of the patient .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dirty="0" smtClean="0"/>
              <a:t>It may include one or more of: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dirty="0" smtClean="0"/>
              <a:t>Direct repair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dirty="0" smtClean="0"/>
              <a:t>Resection and anastomosis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dirty="0" smtClean="0"/>
              <a:t>Damage control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dirty="0" smtClean="0"/>
              <a:t>Hematoma at mesenteric border should be explored to exclude bowel injury.</a:t>
            </a:r>
          </a:p>
          <a:p>
            <a:pPr marL="285750" indent="-285750" algn="l" rtl="0">
              <a:buFont typeface="Wingdings" pitchFamily="2" charset="2"/>
              <a:buChar char="v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33914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62068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Colon</a:t>
            </a:r>
            <a:endParaRPr lang="ar-IQ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147041"/>
            <a:ext cx="6312882" cy="258532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l" rtl="0">
              <a:buFont typeface="Wingdings" pitchFamily="2" charset="2"/>
              <a:buChar char="v"/>
            </a:pPr>
            <a:r>
              <a:rPr lang="en-US" dirty="0" smtClean="0"/>
              <a:t> The colon is liable more to penetrating than to blunt trauma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dirty="0" smtClean="0"/>
              <a:t>As in small bowel also surgical option depend on </a:t>
            </a:r>
          </a:p>
          <a:p>
            <a:pPr marL="285750" indent="-285750" algn="ctr" rtl="0">
              <a:buFont typeface="Arial" pitchFamily="34" charset="0"/>
              <a:buChar char="•"/>
            </a:pPr>
            <a:r>
              <a:rPr lang="en-US" dirty="0" smtClean="0"/>
              <a:t>Degree of contamination</a:t>
            </a:r>
          </a:p>
          <a:p>
            <a:pPr marL="285750" indent="-285750" algn="ctr" rtl="0">
              <a:buFont typeface="Arial" pitchFamily="34" charset="0"/>
              <a:buChar char="•"/>
            </a:pPr>
            <a:r>
              <a:rPr lang="en-US" dirty="0" smtClean="0"/>
              <a:t>Status of the patient       </a:t>
            </a:r>
          </a:p>
          <a:p>
            <a:pPr marL="285750" indent="-285750" algn="ctr" rtl="0">
              <a:buFont typeface="Arial" pitchFamily="34" charset="0"/>
              <a:buChar char="•"/>
            </a:pPr>
            <a:r>
              <a:rPr lang="en-US" dirty="0" smtClean="0"/>
              <a:t>Bowel viability                  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dirty="0" smtClean="0"/>
              <a:t>It include: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Primary repair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Resection and defunctioning stoma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Resection and anastomosis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61882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92696"/>
            <a:ext cx="93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Rectum</a:t>
            </a:r>
            <a:endParaRPr lang="ar-IQ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228110"/>
            <a:ext cx="7848871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itchFamily="2" charset="2"/>
              <a:buChar char="v"/>
            </a:pPr>
            <a:r>
              <a:rPr lang="en-US" dirty="0"/>
              <a:t>Only 5 per cent of colon injuries involve the </a:t>
            </a:r>
            <a:r>
              <a:rPr lang="en-US" dirty="0" smtClean="0"/>
              <a:t>rectum and usually  result from penetrating injury.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dirty="0" smtClean="0"/>
              <a:t>It may result from pelvic fracture and associated with </a:t>
            </a:r>
            <a:r>
              <a:rPr lang="en-US" dirty="0"/>
              <a:t>bladder and proximal urethral injury</a:t>
            </a:r>
            <a:r>
              <a:rPr lang="en-US" dirty="0" smtClean="0"/>
              <a:t>.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dirty="0" smtClean="0"/>
              <a:t>Finding of blood on per rectum examination is diagnosing of colorectal injury.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b="1" dirty="0" smtClean="0"/>
              <a:t>Treatment according to site of injury: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dirty="0" smtClean="0"/>
              <a:t>Repair and proximal colostomy if injury of intraperitoneal part.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dirty="0" smtClean="0"/>
              <a:t>Proximal colostomy if the injury involve extraperitoneal part.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2590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83568" y="908720"/>
            <a:ext cx="7632848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i="1" dirty="0" smtClean="0"/>
              <a:t>Diagnosis time </a:t>
            </a:r>
            <a:r>
              <a:rPr lang="en-US" dirty="0" smtClean="0"/>
              <a:t>is the time between injury and recognition of the problem.</a:t>
            </a:r>
            <a:endParaRPr lang="ar-IQ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i="1" dirty="0" smtClean="0"/>
              <a:t>Response time </a:t>
            </a:r>
            <a:r>
              <a:rPr lang="en-US" dirty="0" smtClean="0"/>
              <a:t>is the time that elapses between identifying the problem and effective intervention being completed. </a:t>
            </a:r>
            <a:r>
              <a:rPr lang="en-US" dirty="0" smtClean="0">
                <a:solidFill>
                  <a:srgbClr val="FF0000"/>
                </a:solidFill>
              </a:rPr>
              <a:t>( early move)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Our goal is to reduce all these time frames.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3600" dirty="0" smtClean="0"/>
              <a:t>ATLS</a:t>
            </a:r>
            <a:r>
              <a:rPr lang="en-US" dirty="0" smtClean="0"/>
              <a:t>  is the most commonly used protocol worldwide in the management of trauma patients , it include: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i="1" u="sng" dirty="0" smtClean="0"/>
              <a:t>primary survey</a:t>
            </a:r>
            <a:r>
              <a:rPr lang="en-US" dirty="0" smtClean="0"/>
              <a:t>→ABCDE.</a:t>
            </a:r>
          </a:p>
          <a:p>
            <a:pPr algn="l"/>
            <a:r>
              <a:rPr lang="en-US" dirty="0" smtClean="0"/>
              <a:t>The primary survey combine the detection and treatment of life-threatening</a:t>
            </a:r>
          </a:p>
          <a:p>
            <a:pPr algn="l"/>
            <a:r>
              <a:rPr lang="ar-IQ" dirty="0" smtClean="0"/>
              <a:t>  </a:t>
            </a:r>
            <a:r>
              <a:rPr lang="en-US" dirty="0" smtClean="0"/>
              <a:t>.</a:t>
            </a:r>
            <a:r>
              <a:rPr lang="ar-IQ" dirty="0" smtClean="0"/>
              <a:t> </a:t>
            </a:r>
            <a:r>
              <a:rPr lang="en-US" dirty="0" smtClean="0"/>
              <a:t>problems</a:t>
            </a:r>
          </a:p>
          <a:p>
            <a:pPr algn="l" rtl="0">
              <a:buFont typeface="Wingdings" pitchFamily="2" charset="2"/>
              <a:buChar char="v"/>
            </a:pPr>
            <a:endParaRPr lang="en-US" b="1" i="1" u="sng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b="1" i="1" u="sng" dirty="0" smtClean="0"/>
              <a:t>. Secondary survey</a:t>
            </a:r>
            <a:r>
              <a:rPr lang="en-US" dirty="0" smtClean="0"/>
              <a:t> is a head to toe examination, started after finishing the primary survey.</a:t>
            </a:r>
            <a:endParaRPr lang="en-US" b="1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738" y="404664"/>
            <a:ext cx="203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DAMAGE CONTROL</a:t>
            </a:r>
            <a:endParaRPr lang="ar-IQ" dirty="0"/>
          </a:p>
        </p:txBody>
      </p:sp>
      <p:sp>
        <p:nvSpPr>
          <p:cNvPr id="3" name="TextBox 2"/>
          <p:cNvSpPr txBox="1"/>
          <p:nvPr/>
        </p:nvSpPr>
        <p:spPr>
          <a:xfrm>
            <a:off x="618027" y="773996"/>
            <a:ext cx="8269619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It’s a limited surgery done to severely injured and physiologically unstable</a:t>
            </a:r>
            <a:r>
              <a:rPr lang="en-US" dirty="0"/>
              <a:t> ( shocked</a:t>
            </a:r>
            <a:r>
              <a:rPr lang="en-US" dirty="0" smtClean="0"/>
              <a:t>  patient) who suffered the lethal triad of: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Hypothermia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Coagulopathy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Acidosis</a:t>
            </a:r>
          </a:p>
          <a:p>
            <a:pPr algn="l"/>
            <a:r>
              <a:rPr lang="en-US" dirty="0" smtClean="0"/>
              <a:t>This mode of surgery was </a:t>
            </a:r>
            <a:r>
              <a:rPr lang="en-US" dirty="0"/>
              <a:t>originated from naval strategy, whereby </a:t>
            </a:r>
            <a:r>
              <a:rPr lang="en-US" dirty="0" smtClean="0"/>
              <a:t>a </a:t>
            </a:r>
            <a:r>
              <a:rPr lang="en-US" dirty="0"/>
              <a:t>ship which has been damaged may have minimal repairs </a:t>
            </a:r>
            <a:r>
              <a:rPr lang="en-US" dirty="0" smtClean="0"/>
              <a:t>needed </a:t>
            </a:r>
            <a:r>
              <a:rPr lang="en-US" dirty="0"/>
              <a:t>to prevent it from sinking, while definitive repairs wait until </a:t>
            </a:r>
            <a:r>
              <a:rPr lang="en-US" dirty="0" smtClean="0"/>
              <a:t>it </a:t>
            </a:r>
            <a:r>
              <a:rPr lang="en-US" dirty="0"/>
              <a:t>has reached </a:t>
            </a:r>
            <a:r>
              <a:rPr lang="en-US" dirty="0" smtClean="0"/>
              <a:t>port.</a:t>
            </a:r>
          </a:p>
          <a:p>
            <a:pPr algn="l" rtl="0"/>
            <a:r>
              <a:rPr lang="en-US" dirty="0" smtClean="0"/>
              <a:t>Its designed for :</a:t>
            </a:r>
          </a:p>
          <a:p>
            <a:pPr algn="l"/>
            <a:r>
              <a:rPr lang="en-US" b="1" dirty="0"/>
              <a:t>1 </a:t>
            </a:r>
            <a:r>
              <a:rPr lang="en-US" b="1" dirty="0" smtClean="0"/>
              <a:t>.</a:t>
            </a:r>
            <a:r>
              <a:rPr lang="en-US" dirty="0" smtClean="0"/>
              <a:t>stopping </a:t>
            </a:r>
            <a:r>
              <a:rPr lang="en-US" dirty="0"/>
              <a:t>any active surgical bleeding;</a:t>
            </a:r>
          </a:p>
          <a:p>
            <a:pPr algn="l" rtl="0"/>
            <a:r>
              <a:rPr lang="en-US" b="1" dirty="0" smtClean="0"/>
              <a:t>2 .</a:t>
            </a:r>
            <a:r>
              <a:rPr lang="en-US" dirty="0" smtClean="0"/>
              <a:t>controlling </a:t>
            </a:r>
            <a:r>
              <a:rPr lang="en-US" dirty="0"/>
              <a:t>any contamination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Then the abdomen is temporarily closed (</a:t>
            </a:r>
            <a:r>
              <a:rPr lang="en-US" b="1" dirty="0" smtClean="0"/>
              <a:t>opsite sandwich</a:t>
            </a:r>
            <a:r>
              <a:rPr lang="en-US" dirty="0" smtClean="0"/>
              <a:t>)and the patient is then transferred to the ICU where resuscitation continues to treat the lethal triad.</a:t>
            </a:r>
          </a:p>
          <a:p>
            <a:pPr algn="l" rtl="0"/>
            <a:r>
              <a:rPr lang="en-US" dirty="0" smtClean="0"/>
              <a:t>After stabilization of the patient condition then he transferred back to the theatre for definitive surgery and closure of the abdomen but avoid the ICS.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4373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692696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1AFF"/>
                </a:solidFill>
                <a:latin typeface="Futura-Bold"/>
              </a:rPr>
              <a:t>ABDOMINAL </a:t>
            </a:r>
            <a:r>
              <a:rPr lang="en-US" b="1" dirty="0" smtClean="0">
                <a:solidFill>
                  <a:srgbClr val="001AFF"/>
                </a:solidFill>
                <a:latin typeface="Futura-Bold"/>
              </a:rPr>
              <a:t>COMPARTMENT SYNDROM</a:t>
            </a:r>
            <a:endParaRPr lang="en-US" b="1" dirty="0">
              <a:solidFill>
                <a:srgbClr val="001AFF"/>
              </a:solidFill>
              <a:latin typeface="Futura-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140" y="1412776"/>
            <a:ext cx="7383047" cy="424731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l" rtl="0">
              <a:buFont typeface="Wingdings" pitchFamily="2" charset="2"/>
              <a:buChar char="v"/>
            </a:pPr>
            <a:r>
              <a:rPr lang="en-US" dirty="0" smtClean="0"/>
              <a:t>A rise in the intraabdomial pressure</a:t>
            </a:r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dirty="0" smtClean="0"/>
              <a:t>A significant complication of post traumatic abdominal incision closure.</a:t>
            </a:r>
          </a:p>
          <a:p>
            <a:pPr marL="285750" indent="-285750" algn="l" rtl="0">
              <a:buFont typeface="Wingdings" pitchFamily="2" charset="2"/>
              <a:buChar char="v"/>
            </a:pPr>
            <a:endParaRPr lang="en-US" dirty="0"/>
          </a:p>
          <a:p>
            <a:pPr algn="l" rtl="0"/>
            <a:r>
              <a:rPr lang="en-US" dirty="0"/>
              <a:t>Organ </a:t>
            </a:r>
            <a:r>
              <a:rPr lang="en-US" dirty="0" smtClean="0"/>
              <a:t>                       Effect</a:t>
            </a:r>
            <a:endParaRPr lang="en-US" dirty="0"/>
          </a:p>
          <a:p>
            <a:pPr algn="l" rtl="0"/>
            <a:r>
              <a:rPr lang="en-US" dirty="0" smtClean="0"/>
              <a:t>Renal                        Increase </a:t>
            </a:r>
            <a:r>
              <a:rPr lang="en-US" dirty="0"/>
              <a:t>in renal vascular resistance leading</a:t>
            </a:r>
          </a:p>
          <a:p>
            <a:pPr algn="l" rtl="0"/>
            <a:r>
              <a:rPr lang="en-US" dirty="0" smtClean="0"/>
              <a:t>                                  to </a:t>
            </a:r>
            <a:r>
              <a:rPr lang="en-US" dirty="0"/>
              <a:t>a reduction in glomerular filtration rate and</a:t>
            </a:r>
          </a:p>
          <a:p>
            <a:pPr algn="l" rtl="0"/>
            <a:r>
              <a:rPr lang="en-US" dirty="0" smtClean="0"/>
              <a:t>                                  impaired </a:t>
            </a:r>
            <a:r>
              <a:rPr lang="en-US" dirty="0"/>
              <a:t>renal function</a:t>
            </a:r>
          </a:p>
          <a:p>
            <a:pPr algn="l" rtl="0"/>
            <a:r>
              <a:rPr lang="en-US" dirty="0" smtClean="0"/>
              <a:t>Cardiovascular         </a:t>
            </a:r>
            <a:r>
              <a:rPr lang="en-US" dirty="0"/>
              <a:t>Decrease in venous return resulting in decreased</a:t>
            </a:r>
          </a:p>
          <a:p>
            <a:pPr algn="l" rtl="0"/>
            <a:r>
              <a:rPr lang="en-US" dirty="0" smtClean="0"/>
              <a:t>                                  cardiac </a:t>
            </a:r>
            <a:r>
              <a:rPr lang="en-US" dirty="0"/>
              <a:t>output because of both a reduction in</a:t>
            </a:r>
          </a:p>
          <a:p>
            <a:pPr algn="l" rtl="0"/>
            <a:r>
              <a:rPr lang="en-US" dirty="0" smtClean="0"/>
              <a:t>                                  preload </a:t>
            </a:r>
            <a:r>
              <a:rPr lang="en-US" dirty="0"/>
              <a:t>and an increase in afterload</a:t>
            </a:r>
          </a:p>
          <a:p>
            <a:pPr algn="l" rtl="0"/>
            <a:r>
              <a:rPr lang="en-US" dirty="0"/>
              <a:t>Respiratory </a:t>
            </a:r>
            <a:r>
              <a:rPr lang="en-US" dirty="0" smtClean="0"/>
              <a:t>              Increased </a:t>
            </a:r>
            <a:r>
              <a:rPr lang="en-US" dirty="0"/>
              <a:t>ventilation pressures because of</a:t>
            </a:r>
          </a:p>
          <a:p>
            <a:pPr algn="l" rtl="0"/>
            <a:r>
              <a:rPr lang="en-US" dirty="0" smtClean="0"/>
              <a:t>                                  splinting </a:t>
            </a:r>
            <a:r>
              <a:rPr lang="en-US" dirty="0"/>
              <a:t>of the diaphragm, decreased lung</a:t>
            </a:r>
          </a:p>
          <a:p>
            <a:pPr algn="l" rtl="0"/>
            <a:r>
              <a:rPr lang="en-US" dirty="0" smtClean="0"/>
              <a:t>                                  compliance </a:t>
            </a:r>
            <a:r>
              <a:rPr lang="en-US" dirty="0"/>
              <a:t>and increased airway pressures</a:t>
            </a:r>
          </a:p>
          <a:p>
            <a:pPr algn="l" rtl="0"/>
            <a:r>
              <a:rPr lang="en-US" dirty="0"/>
              <a:t>Visceral perfusion </a:t>
            </a:r>
            <a:r>
              <a:rPr lang="en-US" dirty="0" smtClean="0"/>
              <a:t>   Reduction </a:t>
            </a:r>
            <a:r>
              <a:rPr lang="en-US" dirty="0"/>
              <a:t>in visceral perfusion</a:t>
            </a:r>
          </a:p>
          <a:p>
            <a:pPr algn="l" rtl="0"/>
            <a:r>
              <a:rPr lang="en-US" dirty="0"/>
              <a:t>Intracranial effects </a:t>
            </a:r>
            <a:r>
              <a:rPr lang="en-US" dirty="0" smtClean="0"/>
              <a:t>  Severe </a:t>
            </a:r>
            <a:r>
              <a:rPr lang="en-US" dirty="0"/>
              <a:t>rises in intracranial pressures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57546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846004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CDCD"/>
                </a:solidFill>
                <a:latin typeface="Futura-Bold"/>
              </a:rPr>
              <a:t>Damage control resuscitation</a:t>
            </a:r>
            <a:endParaRPr lang="ar-IQ" dirty="0"/>
          </a:p>
        </p:txBody>
      </p:sp>
      <p:sp>
        <p:nvSpPr>
          <p:cNvPr id="4" name="TextBox 3"/>
          <p:cNvSpPr txBox="1"/>
          <p:nvPr/>
        </p:nvSpPr>
        <p:spPr>
          <a:xfrm>
            <a:off x="611116" y="1268760"/>
            <a:ext cx="433881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l" rtl="0">
              <a:buFont typeface="Wingdings" pitchFamily="2" charset="2"/>
              <a:buChar char="Ø"/>
            </a:pPr>
            <a:r>
              <a:rPr lang="en-US" dirty="0" smtClean="0"/>
              <a:t>Minimize emergency resuscitation time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dirty="0" smtClean="0"/>
              <a:t>Treatment and monitoring of lethal triad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224468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359633"/>
            <a:ext cx="6765506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Futura-Book"/>
              </a:rPr>
              <a:t>Indications for damage control </a:t>
            </a:r>
            <a:r>
              <a:rPr lang="en-US" dirty="0" smtClean="0">
                <a:latin typeface="Futura-Book"/>
              </a:rPr>
              <a:t>surgery</a:t>
            </a:r>
          </a:p>
          <a:p>
            <a:pPr algn="l" rtl="0"/>
            <a:r>
              <a:rPr lang="en-US" b="1" i="1" u="sng" dirty="0" smtClean="0">
                <a:latin typeface="Futura-Book"/>
              </a:rPr>
              <a:t>Anatomical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/>
              <a:t>Inability to achieve </a:t>
            </a:r>
            <a:r>
              <a:rPr lang="en-US" dirty="0" smtClean="0"/>
              <a:t>haemostasis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/>
              <a:t>Complex abdominal injury, e.g. </a:t>
            </a:r>
            <a:r>
              <a:rPr lang="en-US" dirty="0" smtClean="0"/>
              <a:t>liver </a:t>
            </a:r>
            <a:r>
              <a:rPr lang="en-US" dirty="0"/>
              <a:t>and </a:t>
            </a:r>
            <a:r>
              <a:rPr lang="en-US" dirty="0" smtClean="0"/>
              <a:t>pancreas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/>
              <a:t>Combined vascular, solid and </a:t>
            </a:r>
            <a:r>
              <a:rPr lang="en-US" dirty="0" smtClean="0"/>
              <a:t>hollow organ injury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>
                <a:latin typeface="Futura-Light"/>
              </a:rPr>
              <a:t>Inaccessible major venous injury, e.g</a:t>
            </a:r>
            <a:r>
              <a:rPr lang="en-US" dirty="0" smtClean="0">
                <a:latin typeface="Futura-Light"/>
              </a:rPr>
              <a:t>.</a:t>
            </a:r>
            <a:r>
              <a:rPr lang="en-US" dirty="0">
                <a:latin typeface="Futura-Light"/>
              </a:rPr>
              <a:t> retrohepatic vena </a:t>
            </a:r>
            <a:r>
              <a:rPr lang="en-US" dirty="0" smtClean="0">
                <a:latin typeface="Futura-Light"/>
              </a:rPr>
              <a:t>cava</a:t>
            </a:r>
          </a:p>
          <a:p>
            <a:pPr algn="l" rtl="0"/>
            <a:endParaRPr lang="en-US" dirty="0">
              <a:latin typeface="Futura-Light"/>
            </a:endParaRPr>
          </a:p>
          <a:p>
            <a:pPr algn="l" rtl="0"/>
            <a:r>
              <a:rPr lang="en-US" b="1" i="1" u="sng" dirty="0" smtClean="0">
                <a:latin typeface="Futura-Light"/>
              </a:rPr>
              <a:t>Physiological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 smtClean="0">
                <a:latin typeface="Futura-Light"/>
              </a:rPr>
              <a:t> Temperature </a:t>
            </a:r>
            <a:r>
              <a:rPr lang="en-US" dirty="0">
                <a:latin typeface="Futura-Light"/>
              </a:rPr>
              <a:t>&lt;34ºC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 smtClean="0">
                <a:latin typeface="Futura-Light"/>
              </a:rPr>
              <a:t> pH </a:t>
            </a:r>
            <a:r>
              <a:rPr lang="en-US" dirty="0">
                <a:latin typeface="Futura-Light"/>
              </a:rPr>
              <a:t>&lt;7.2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pt-BR" dirty="0">
                <a:latin typeface="Futura-Light"/>
              </a:rPr>
              <a:t>Serum lactate &gt;5 mmol/L (N (normal)</a:t>
            </a:r>
          </a:p>
          <a:p>
            <a:pPr algn="l"/>
            <a:r>
              <a:rPr lang="en-US" dirty="0">
                <a:latin typeface="Futura-Light"/>
              </a:rPr>
              <a:t>&lt;2.5 mmol/L)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>
                <a:latin typeface="Futura-Light"/>
              </a:rPr>
              <a:t>Prothrombin time (PT) &gt;16 s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>
                <a:latin typeface="Futura-Light"/>
              </a:rPr>
              <a:t>Partial thromboplastin time (PTT) &gt;60 s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>
                <a:latin typeface="Futura-Light"/>
              </a:rPr>
              <a:t>&gt;10 units blood </a:t>
            </a:r>
            <a:r>
              <a:rPr lang="en-US" dirty="0" smtClean="0">
                <a:latin typeface="Futura-Light"/>
              </a:rPr>
              <a:t>transfused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>
                <a:latin typeface="Futura-Light"/>
              </a:rPr>
              <a:t>Systolic blood pressure &lt;90 </a:t>
            </a:r>
            <a:r>
              <a:rPr lang="en-US" dirty="0" smtClean="0">
                <a:latin typeface="Futura-Light"/>
              </a:rPr>
              <a:t>mmHg </a:t>
            </a:r>
            <a:r>
              <a:rPr lang="en-US" dirty="0">
                <a:latin typeface="Futura-Light"/>
              </a:rPr>
              <a:t>for &gt;60 min</a:t>
            </a:r>
            <a:endParaRPr lang="en-US" dirty="0"/>
          </a:p>
          <a:p>
            <a:pPr algn="l" rtl="0"/>
            <a:endParaRPr lang="en-US" dirty="0">
              <a:latin typeface="Futura-Light"/>
            </a:endParaRPr>
          </a:p>
          <a:p>
            <a:pPr algn="l" rtl="0"/>
            <a:endParaRPr lang="en-US" dirty="0">
              <a:latin typeface="Futura-Light"/>
            </a:endParaRPr>
          </a:p>
          <a:p>
            <a:pPr algn="l" rtl="0"/>
            <a:r>
              <a:rPr lang="en-US" dirty="0" smtClean="0"/>
              <a:t> </a:t>
            </a:r>
            <a:endParaRPr lang="en-US" dirty="0"/>
          </a:p>
          <a:p>
            <a:pPr marL="285750" indent="-285750" algn="l" rtl="0">
              <a:buFont typeface="Wingdings" pitchFamily="2" charset="2"/>
              <a:buChar char="§"/>
            </a:pPr>
            <a:endParaRPr lang="ar-IQ" dirty="0"/>
          </a:p>
          <a:p>
            <a:pPr algn="l" rtl="0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57084" y="5085184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i="1" u="sng" dirty="0">
                <a:latin typeface="Futura-Light"/>
              </a:rPr>
              <a:t>Environmental</a:t>
            </a:r>
            <a:r>
              <a:rPr lang="en-US" dirty="0">
                <a:latin typeface="Futura-Light"/>
              </a:rPr>
              <a:t> </a:t>
            </a:r>
            <a:endParaRPr lang="en-US" dirty="0" smtClean="0">
              <a:latin typeface="Futura-Light"/>
            </a:endParaRP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 smtClean="0"/>
              <a:t>Operating </a:t>
            </a:r>
            <a:r>
              <a:rPr lang="en-US" dirty="0"/>
              <a:t>time &gt;60 min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/>
              <a:t>Inability to approximate </a:t>
            </a:r>
            <a:r>
              <a:rPr lang="en-US" dirty="0" smtClean="0"/>
              <a:t>the </a:t>
            </a:r>
            <a:r>
              <a:rPr lang="en-US" dirty="0"/>
              <a:t>abdominal incision</a:t>
            </a:r>
            <a:endParaRPr lang="ar-IQ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8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13908" y="620688"/>
            <a:ext cx="330872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i="1" u="sng" dirty="0" smtClean="0"/>
              <a:t>ASSESSMENT AND RESPONSE</a:t>
            </a:r>
            <a:endParaRPr lang="ar-IQ" sz="2000" i="1" u="sng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51520" y="1484784"/>
            <a:ext cx="7848872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The assessment of trauma : </a:t>
            </a:r>
          </a:p>
          <a:p>
            <a:pPr algn="just" rtl="0"/>
            <a:r>
              <a:rPr lang="en-US" b="1" dirty="0" smtClean="0"/>
              <a:t> </a:t>
            </a:r>
            <a:r>
              <a:rPr lang="en-US" dirty="0" smtClean="0"/>
              <a:t>The relationship can be expressed simply as: </a:t>
            </a:r>
            <a:r>
              <a:rPr lang="en-US" dirty="0" smtClean="0">
                <a:solidFill>
                  <a:srgbClr val="FF0000"/>
                </a:solidFill>
              </a:rPr>
              <a:t>mechanism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0070C0"/>
                </a:solidFill>
              </a:rPr>
              <a:t>patient</a:t>
            </a:r>
            <a:r>
              <a:rPr lang="en-US" dirty="0" smtClean="0"/>
              <a:t> = i</a:t>
            </a:r>
            <a:r>
              <a:rPr lang="en-US" b="1" dirty="0" smtClean="0"/>
              <a:t>njury</a:t>
            </a:r>
          </a:p>
          <a:p>
            <a:pPr algn="l"/>
            <a:r>
              <a:rPr lang="en-US" dirty="0" smtClean="0"/>
              <a:t> The nature of these components may be quite obvious (overt)</a:t>
            </a:r>
          </a:p>
          <a:p>
            <a:pPr algn="l" rtl="0"/>
            <a:r>
              <a:rPr lang="en-US" dirty="0" smtClean="0"/>
              <a:t>or in some way hidden (covert).</a:t>
            </a:r>
          </a:p>
          <a:p>
            <a:pPr algn="l" rtl="0"/>
            <a:r>
              <a:rPr lang="en-US" dirty="0" smtClean="0"/>
              <a:t>  </a:t>
            </a:r>
          </a:p>
          <a:p>
            <a:pPr algn="l" rtl="0"/>
            <a:r>
              <a:rPr lang="en-US" sz="2400" b="1" i="1" u="sng" dirty="0" smtClean="0">
                <a:solidFill>
                  <a:srgbClr val="FF0000"/>
                </a:solidFill>
              </a:rPr>
              <a:t>Mechanism :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i="1" u="sng" dirty="0" smtClean="0"/>
              <a:t> </a:t>
            </a:r>
            <a:r>
              <a:rPr lang="en-US" dirty="0" smtClean="0"/>
              <a:t>Blunt or penetrating.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Blast injury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Crush injury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Thermal injury</a:t>
            </a:r>
            <a:endParaRPr lang="en-US" b="1" dirty="0" smtClean="0"/>
          </a:p>
          <a:p>
            <a:pPr algn="l" rtl="0">
              <a:buFont typeface="Arial" pitchFamily="34" charset="0"/>
              <a:buChar char="•"/>
            </a:pPr>
            <a:r>
              <a:rPr lang="en-US" b="1" dirty="0" smtClean="0"/>
              <a:t> Penetrating injuries include</a:t>
            </a:r>
            <a:r>
              <a:rPr lang="en-US" dirty="0" smtClean="0"/>
              <a:t>: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Stab wound e.g knife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Bullet (firearms) which subdivided into:</a:t>
            </a:r>
          </a:p>
          <a:p>
            <a:pPr marL="342900" indent="-342900" algn="just" rtl="0">
              <a:buFont typeface="+mj-lt"/>
              <a:buAutoNum type="arabicPeriod"/>
            </a:pPr>
            <a:r>
              <a:rPr lang="en-US" dirty="0" smtClean="0"/>
              <a:t> High velocity e.g machine gun </a:t>
            </a:r>
          </a:p>
          <a:p>
            <a:pPr marL="342900" indent="-342900" algn="just" rtl="0">
              <a:buFont typeface="+mj-lt"/>
              <a:buAutoNum type="arabicPeriod"/>
            </a:pPr>
            <a:r>
              <a:rPr lang="en-US" dirty="0" smtClean="0"/>
              <a:t>Low velocity  e.g gun or pistol</a:t>
            </a:r>
          </a:p>
          <a:p>
            <a:pPr marL="342900" indent="-342900" algn="just" rtl="0"/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المهندس للحاسبات\Desktop\st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4664"/>
            <a:ext cx="5256584" cy="2952329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611560" y="1412776"/>
            <a:ext cx="174336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Stab injury</a:t>
            </a:r>
            <a:endParaRPr lang="ar-IQ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94472" y="3933056"/>
            <a:ext cx="586673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Its predictable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Extent of injury depend on length of knife and its direction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المهندس للحاسبات\Desktop\bu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48680"/>
            <a:ext cx="5256584" cy="2852936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611560" y="1484784"/>
            <a:ext cx="194617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Bullet injury</a:t>
            </a:r>
            <a:endParaRPr lang="ar-IQ" sz="2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11561" y="4293096"/>
            <a:ext cx="740786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Non predictable especially high velocity missile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energy increase with velocity.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distance from the weapon is an important factor which determine velocity.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7606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1835696" y="4221088"/>
            <a:ext cx="379898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Low velocity missile passing through gelatin block</a:t>
            </a:r>
            <a:endParaRPr lang="ar-IQ" sz="1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11560" y="5085184"/>
            <a:ext cx="429816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Low velocity bullet behave like a knife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Direction and distance are very important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3004</TotalTime>
  <Words>3610</Words>
  <Application>Microsoft Office PowerPoint</Application>
  <PresentationFormat>On-screen Show (4:3)</PresentationFormat>
  <Paragraphs>460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Trek</vt:lpstr>
      <vt:lpstr>PowerPoint Presentation</vt:lpstr>
      <vt:lpstr>PowerPoint Presentation</vt:lpstr>
      <vt:lpstr>Management of trauma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</dc:title>
  <dc:creator>المهندس للحاسبات</dc:creator>
  <cp:lastModifiedBy>Maher</cp:lastModifiedBy>
  <cp:revision>261</cp:revision>
  <dcterms:created xsi:type="dcterms:W3CDTF">2018-01-30T18:16:40Z</dcterms:created>
  <dcterms:modified xsi:type="dcterms:W3CDTF">2018-03-22T21:13:03Z</dcterms:modified>
</cp:coreProperties>
</file>